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2" r:id="rId5"/>
    <p:sldMasterId id="2147483714" r:id="rId6"/>
    <p:sldMasterId id="2147483732" r:id="rId7"/>
    <p:sldMasterId id="2147483750" r:id="rId8"/>
  </p:sld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ableStyles" Target="tableStyles.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EFDD8AD-1E19-4A72-9965-CB0D0DAB3FA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49436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FDD8AD-1E19-4A72-9965-CB0D0DAB3FA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14812269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141268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036250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45037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959390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305578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67045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25123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57856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118738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1251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FDD8AD-1E19-4A72-9965-CB0D0DAB3FA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32883919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68769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13093163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32319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92F7976-244B-485F-BD79-441350FC02E6}" type="datetimeFigureOut">
              <a:rPr lang="en-GB" smtClean="0">
                <a:solidFill>
                  <a:prstClr val="white">
                    <a:alpha val="60000"/>
                  </a:prstClr>
                </a:solidFill>
              </a:rPr>
              <a:pPr/>
              <a:t>26/03/2018</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632794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64708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68589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06423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10930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322605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071918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41338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EFDD8AD-1E19-4A72-9965-CB0D0DAB3FA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39290394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69060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03596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58110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073254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07237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41414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835264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5464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9146221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9822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FDD8AD-1E19-4A72-9965-CB0D0DAB3FAB}" type="datetimeFigureOut">
              <a:rPr lang="en-GB" smtClean="0"/>
              <a:t>26/03/2018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282484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98108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51019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6123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15260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2355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978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7393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1529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35008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371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EFDD8AD-1E19-4A72-9965-CB0D0DAB3FAB}"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2237072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191B0E"/>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9342121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13222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solidFill>
                  <a:srgbClr val="EFEDE3"/>
                </a:solidFill>
              </a:rPr>
              <a:pPr/>
              <a:t>3/26/2018</a:t>
            </a:fld>
            <a:endParaRPr lang="en-US" dirty="0">
              <a:solidFill>
                <a:srgbClr val="EFEDE3"/>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EFEDE3"/>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solidFill>
                  <a:srgbClr val="EFEDE3"/>
                </a:solidFill>
              </a:rPr>
              <a:pPr/>
              <a:t>‹#›</a:t>
            </a:fld>
            <a:endParaRPr lang="en-US" dirty="0">
              <a:solidFill>
                <a:srgbClr val="EFEDE3"/>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9614191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6" name="Footer Placeholder 5"/>
          <p:cNvSpPr>
            <a:spLocks noGrp="1"/>
          </p:cNvSpPr>
          <p:nvPr>
            <p:ph type="ftr" sz="quarter" idx="11"/>
          </p:nvPr>
        </p:nvSpPr>
        <p:spPr/>
        <p:txBody>
          <a:bodyPr/>
          <a:lstStyle/>
          <a:p>
            <a:endParaRPr lang="en-US" dirty="0">
              <a:solidFill>
                <a:srgbClr val="191B0E"/>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28881916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8" name="Footer Placeholder 7"/>
          <p:cNvSpPr>
            <a:spLocks noGrp="1"/>
          </p:cNvSpPr>
          <p:nvPr>
            <p:ph type="ftr" sz="quarter" idx="11"/>
          </p:nvPr>
        </p:nvSpPr>
        <p:spPr/>
        <p:txBody>
          <a:bodyPr/>
          <a:lstStyle/>
          <a:p>
            <a:endParaRPr lang="en-US" dirty="0">
              <a:solidFill>
                <a:srgbClr val="191B0E"/>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77279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4" name="Footer Placeholder 3"/>
          <p:cNvSpPr>
            <a:spLocks noGrp="1"/>
          </p:cNvSpPr>
          <p:nvPr>
            <p:ph type="ftr" sz="quarter" idx="11"/>
          </p:nvPr>
        </p:nvSpPr>
        <p:spPr/>
        <p:txBody>
          <a:bodyPr/>
          <a:lstStyle/>
          <a:p>
            <a:endParaRPr lang="en-US" dirty="0">
              <a:solidFill>
                <a:srgbClr val="191B0E"/>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4910635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3" name="Footer Placeholder 2"/>
          <p:cNvSpPr>
            <a:spLocks noGrp="1"/>
          </p:cNvSpPr>
          <p:nvPr>
            <p:ph type="ftr" sz="quarter" idx="11"/>
          </p:nvPr>
        </p:nvSpPr>
        <p:spPr/>
        <p:txBody>
          <a:bodyPr/>
          <a:lstStyle/>
          <a:p>
            <a:endParaRPr lang="en-US" dirty="0">
              <a:solidFill>
                <a:srgbClr val="191B0E"/>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868553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7354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191B0E"/>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191B0E"/>
                </a:solidFill>
              </a:rPr>
              <a:pPr/>
              <a:t>‹#›</a:t>
            </a:fld>
            <a:endParaRPr lang="en-US" dirty="0">
              <a:solidFill>
                <a:srgbClr val="191B0E"/>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796152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67075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EFDD8AD-1E19-4A72-9965-CB0D0DAB3FAB}" type="datetimeFigureOut">
              <a:rPr lang="en-GB" smtClean="0"/>
              <a:t>26/03/2018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7596545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191B0E"/>
                </a:solidFill>
              </a:rPr>
              <a:pPr/>
              <a:t>3/26/2018</a:t>
            </a:fld>
            <a:endParaRPr lang="en-US" dirty="0">
              <a:solidFill>
                <a:srgbClr val="191B0E"/>
              </a:solidFill>
            </a:endParaRPr>
          </a:p>
        </p:txBody>
      </p:sp>
      <p:sp>
        <p:nvSpPr>
          <p:cNvPr id="5" name="Footer Placeholder 4"/>
          <p:cNvSpPr>
            <a:spLocks noGrp="1"/>
          </p:cNvSpPr>
          <p:nvPr>
            <p:ph type="ftr" sz="quarter" idx="11"/>
          </p:nvPr>
        </p:nvSpPr>
        <p:spPr/>
        <p:txBody>
          <a:bodyPr/>
          <a:lstStyle/>
          <a:p>
            <a:endParaRPr lang="en-US" dirty="0">
              <a:solidFill>
                <a:srgbClr val="191B0E"/>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191B0E"/>
                </a:solidFill>
              </a:rPr>
              <a:pPr/>
              <a:t>‹#›</a:t>
            </a:fld>
            <a:endParaRPr lang="en-US" dirty="0">
              <a:solidFill>
                <a:srgbClr val="191B0E"/>
              </a:solidFill>
            </a:endParaRPr>
          </a:p>
        </p:txBody>
      </p:sp>
    </p:spTree>
    <p:extLst>
      <p:ext uri="{BB962C8B-B14F-4D97-AF65-F5344CB8AC3E}">
        <p14:creationId xmlns:p14="http://schemas.microsoft.com/office/powerpoint/2010/main" val="12869901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2E3F5C0-B492-914E-A45C-AD90B8E490B9}" type="datetimeFigureOut">
              <a:rPr lang="en-US" smtClean="0">
                <a:solidFill>
                  <a:prstClr val="black"/>
                </a:solidFill>
              </a:rPr>
              <a:pPr/>
              <a:t>3/26/2018</a:t>
            </a:fld>
            <a:endParaRPr lang="en-US">
              <a:solidFill>
                <a:prstClr val="black"/>
              </a:solidFill>
            </a:endParaRP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solidFill>
                <a:prstClr val="black">
                  <a:lumMod val="75000"/>
                  <a:lumOff val="25000"/>
                </a:prstClr>
              </a:solidFill>
            </a:endParaRP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753767648"/>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0931999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D2E3F5C0-B492-914E-A45C-AD90B8E490B9}" type="datetimeFigureOut">
              <a:rPr lang="en-US" smtClean="0">
                <a:solidFill>
                  <a:prstClr val="black"/>
                </a:solidFill>
              </a:rPr>
              <a:pPr/>
              <a:t>3/26/2018</a:t>
            </a:fld>
            <a:endParaRPr>
              <a:solidFill>
                <a:prstClr val="black"/>
              </a:solidFill>
            </a:endParaRP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a:xfrm>
            <a:off x="8604504" y="5211060"/>
            <a:ext cx="2112264" cy="228600"/>
          </a:xfrm>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853292683"/>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6" name="Footer Placeholder 5"/>
          <p:cNvSpPr>
            <a:spLocks noGrp="1"/>
          </p:cNvSpPr>
          <p:nvPr>
            <p:ph type="ftr" sz="quarter" idx="11"/>
          </p:nvPr>
        </p:nvSpPr>
        <p:spPr/>
        <p:txBody>
          <a:bodyPr/>
          <a:lstStyle/>
          <a:p>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8668923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8" name="Footer Placeholder 7"/>
          <p:cNvSpPr>
            <a:spLocks noGrp="1"/>
          </p:cNvSpPr>
          <p:nvPr>
            <p:ph type="ftr" sz="quarter" idx="11"/>
          </p:nvPr>
        </p:nvSpPr>
        <p:spPr/>
        <p:txBody>
          <a:bodyPr/>
          <a:lstStyle/>
          <a:p>
            <a:endParaRPr lang="en-US">
              <a:solidFill>
                <a:prstClr val="black">
                  <a:lumMod val="75000"/>
                  <a:lumOff val="25000"/>
                </a:prstClr>
              </a:solidFill>
            </a:endParaRPr>
          </a:p>
        </p:txBody>
      </p:sp>
      <p:sp>
        <p:nvSpPr>
          <p:cNvPr id="9" name="Slide Number Placeholder 8"/>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1766861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4" name="Footer Placeholder 3"/>
          <p:cNvSpPr>
            <a:spLocks noGrp="1"/>
          </p:cNvSpPr>
          <p:nvPr>
            <p:ph type="ftr" sz="quarter" idx="11"/>
          </p:nvPr>
        </p:nvSpPr>
        <p:spPr/>
        <p:txBody>
          <a:bodyPr/>
          <a:lstStyle/>
          <a:p>
            <a:endParaRPr lang="en-US">
              <a:solidFill>
                <a:prstClr val="black">
                  <a:lumMod val="75000"/>
                  <a:lumOff val="25000"/>
                </a:prstClr>
              </a:solidFill>
            </a:endParaRPr>
          </a:p>
        </p:txBody>
      </p:sp>
      <p:sp>
        <p:nvSpPr>
          <p:cNvPr id="5" name="Slide Number Placeholder 4"/>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4000606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3" name="Footer Placeholder 2"/>
          <p:cNvSpPr>
            <a:spLocks noGrp="1"/>
          </p:cNvSpPr>
          <p:nvPr>
            <p:ph type="ftr" sz="quarter" idx="11"/>
          </p:nvPr>
        </p:nvSpPr>
        <p:spPr/>
        <p:txBody>
          <a:bodyPr/>
          <a:lstStyle/>
          <a:p>
            <a:endParaRPr lang="en-US">
              <a:solidFill>
                <a:prstClr val="black">
                  <a:lumMod val="75000"/>
                  <a:lumOff val="25000"/>
                </a:prstClr>
              </a:solidFill>
            </a:endParaRPr>
          </a:p>
        </p:txBody>
      </p:sp>
      <p:sp>
        <p:nvSpPr>
          <p:cNvPr id="4" name="Slide Number Placeholder 3"/>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2140623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9" name="Footer Placeholder 8"/>
          <p:cNvSpPr>
            <a:spLocks noGrp="1"/>
          </p:cNvSpPr>
          <p:nvPr>
            <p:ph type="ftr" sz="quarter" idx="11"/>
          </p:nvPr>
        </p:nvSpPr>
        <p:spPr/>
        <p:txBody>
          <a:bodyPr/>
          <a:lstStyle>
            <a:lvl1pPr algn="r">
              <a:defRPr/>
            </a:lvl1pPr>
          </a:lstStyle>
          <a:p>
            <a:endParaRPr lang="en-US">
              <a:solidFill>
                <a:prstClr val="black">
                  <a:lumMod val="75000"/>
                  <a:lumOff val="25000"/>
                </a:prstClr>
              </a:solidFill>
            </a:endParaRP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8AB7782-D284-7644-A570-57A372BF27F2}" type="slidenum">
              <a:rPr lang="en-US" smtClean="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56901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D2E3F5C0-B492-914E-A45C-AD90B8E490B9}" type="datetimeFigureOut">
              <a:rPr lang="en-US" smtClean="0"/>
              <a:pPr/>
              <a:t>3/26/2018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8AB7782-D284-7644-A570-57A372BF27F2}" type="slidenum">
              <a:rPr lang="en-US" smtClean="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5270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EFDD8AD-1E19-4A72-9965-CB0D0DAB3FAB}" type="datetimeFigureOut">
              <a:rPr lang="en-GB" smtClean="0"/>
              <a:t>26/03/2018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40088638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42868479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5" name="Footer Placeholder 4"/>
          <p:cNvSpPr>
            <a:spLocks noGrp="1"/>
          </p:cNvSpPr>
          <p:nvPr>
            <p:ph type="ftr" sz="quarter" idx="11"/>
          </p:nvPr>
        </p:nvSpPr>
        <p:spPr/>
        <p:txBody>
          <a:bodyPr/>
          <a:lstStyle/>
          <a:p>
            <a:endParaRPr lang="en-US">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3377316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29AB8FA-3F56-4A19-813A-9E7466FAC2D8}" type="datetimeFigureOut">
              <a:rPr lang="en-GB" smtClean="0">
                <a:solidFill>
                  <a:prstClr val="white">
                    <a:alpha val="60000"/>
                  </a:prstClr>
                </a:solidFill>
              </a:rPr>
              <a:pPr/>
              <a:t>26/03/2018</a:t>
            </a:fld>
            <a:endParaRPr lang="en-GB">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5790866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2852435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798115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7" name="Slide Number Placeholder 6"/>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777689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815361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4" name="Footer Placeholder 3"/>
          <p:cNvSpPr>
            <a:spLocks noGrp="1"/>
          </p:cNvSpPr>
          <p:nvPr>
            <p:ph type="ftr" sz="quarter" idx="11"/>
          </p:nvPr>
        </p:nvSpPr>
        <p:spPr/>
        <p:txBody>
          <a:bodyPr/>
          <a:lstStyle/>
          <a:p>
            <a:endParaRPr lang="en-GB">
              <a:solidFill>
                <a:srgbClr val="B31166"/>
              </a:solidFill>
            </a:endParaRPr>
          </a:p>
        </p:txBody>
      </p:sp>
      <p:sp>
        <p:nvSpPr>
          <p:cNvPr id="5" name="Slide Number Placeholder 4"/>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1502572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3" name="Footer Placeholder 2"/>
          <p:cNvSpPr>
            <a:spLocks noGrp="1"/>
          </p:cNvSpPr>
          <p:nvPr>
            <p:ph type="ftr" sz="quarter" idx="11"/>
          </p:nvPr>
        </p:nvSpPr>
        <p:spPr/>
        <p:txBody>
          <a:bodyPr/>
          <a:lstStyle/>
          <a:p>
            <a:endParaRPr lang="en-GB">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088720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36616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FDD8AD-1E19-4A72-9965-CB0D0DAB3FAB}" type="datetimeFigureOut">
              <a:rPr lang="en-GB" smtClean="0"/>
              <a:t>26/03/2018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3070348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788012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6" name="Footer Placeholder 5"/>
          <p:cNvSpPr>
            <a:spLocks noGrp="1"/>
          </p:cNvSpPr>
          <p:nvPr>
            <p:ph type="ftr" sz="quarter" idx="11"/>
          </p:nvPr>
        </p:nvSpPr>
        <p:spPr/>
        <p:txBody>
          <a:bodyPr/>
          <a:lstStyle/>
          <a:p>
            <a:endParaRPr lang="en-GB">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501442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91424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416019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5966919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8" name="Footer Placeholder 7"/>
          <p:cNvSpPr>
            <a:spLocks noGrp="1"/>
          </p:cNvSpPr>
          <p:nvPr>
            <p:ph type="ftr" sz="quarter" idx="11"/>
          </p:nvPr>
        </p:nvSpPr>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449142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en-GB">
              <a:solidFill>
                <a:srgbClr val="B31166"/>
              </a:solidFill>
            </a:endParaRPr>
          </a:p>
        </p:txBody>
      </p:sp>
      <p:sp>
        <p:nvSpPr>
          <p:cNvPr id="9" name="Slide Number Placeholder 8"/>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2405594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1672285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11"/>
          </p:nvPr>
        </p:nvSpPr>
        <p:spPr/>
        <p:txBody>
          <a:bodyPr/>
          <a:lstStyle/>
          <a:p>
            <a:endParaRPr lang="en-GB">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8927080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5" name="Footer Placeholder 4"/>
          <p:cNvSpPr>
            <a:spLocks noGrp="1"/>
          </p:cNvSpPr>
          <p:nvPr>
            <p:ph type="ftr" sz="quarter" idx="11"/>
          </p:nvPr>
        </p:nvSpPr>
        <p:spPr>
          <a:xfrm>
            <a:off x="1371600" y="4323845"/>
            <a:ext cx="64008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54989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DD8AD-1E19-4A72-9965-CB0D0DAB3FAB}"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21299128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47003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1"/>
            <a:ext cx="6991492"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02151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6816884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7989852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590547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886987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9729258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89081244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25102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33103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FDD8AD-1E19-4A72-9965-CB0D0DAB3FAB}" type="datetimeFigureOut">
              <a:rPr lang="en-GB" smtClean="0"/>
              <a:t>26/03/2018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02CB76-D6BB-43EF-B4FF-98AF011F7E92}" type="slidenum">
              <a:rPr lang="en-GB" smtClean="0"/>
              <a:t>‹#›</a:t>
            </a:fld>
            <a:endParaRPr lang="en-GB"/>
          </a:p>
        </p:txBody>
      </p:sp>
    </p:spTree>
    <p:extLst>
      <p:ext uri="{BB962C8B-B14F-4D97-AF65-F5344CB8AC3E}">
        <p14:creationId xmlns:p14="http://schemas.microsoft.com/office/powerpoint/2010/main" val="136545412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9941"/>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42290427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6" name="Footer Placeholder 5"/>
          <p:cNvSpPr>
            <a:spLocks noGrp="1"/>
          </p:cNvSpPr>
          <p:nvPr>
            <p:ph type="ftr" sz="quarter" idx="11"/>
          </p:nvPr>
        </p:nvSpPr>
        <p:spPr>
          <a:xfrm>
            <a:off x="685800" y="378883"/>
            <a:ext cx="6991492"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0108432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6716236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7833926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5191118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solidFill>
                  <a:prstClr val="white">
                    <a:tint val="75000"/>
                  </a:prstClr>
                </a:solidFill>
              </a:rPr>
              <a:pPr/>
              <a:t>3/26/2018</a:t>
            </a:fld>
            <a:endParaRPr lang="en-US" dirty="0">
              <a:solidFill>
                <a:prstClr val="white">
                  <a:tint val="75000"/>
                </a:prstClr>
              </a:solidFill>
            </a:endParaRPr>
          </a:p>
        </p:txBody>
      </p:sp>
      <p:sp>
        <p:nvSpPr>
          <p:cNvPr id="5" name="Footer Placeholder 4"/>
          <p:cNvSpPr>
            <a:spLocks noGrp="1"/>
          </p:cNvSpPr>
          <p:nvPr>
            <p:ph type="ftr" sz="quarter" idx="11"/>
          </p:nvPr>
        </p:nvSpPr>
        <p:spPr>
          <a:xfrm>
            <a:off x="685800" y="381000"/>
            <a:ext cx="6991492"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83174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3681061"/>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39702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184276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3/26/2018</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3943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theme" Target="../theme/theme6.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image" Target="../media/image1.jpeg"/><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7.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image" Target="../media/image4.png"/><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theme" Target="../theme/theme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FDD8AD-1E19-4A72-9965-CB0D0DAB3FAB}" type="datetimeFigureOut">
              <a:rPr lang="en-GB" smtClean="0"/>
              <a:t>26/03/2018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2CB76-D6BB-43EF-B4FF-98AF011F7E92}" type="slidenum">
              <a:rPr lang="en-GB" smtClean="0"/>
              <a:t>‹#›</a:t>
            </a:fld>
            <a:endParaRPr lang="en-GB"/>
          </a:p>
        </p:txBody>
      </p:sp>
    </p:spTree>
    <p:extLst>
      <p:ext uri="{BB962C8B-B14F-4D97-AF65-F5344CB8AC3E}">
        <p14:creationId xmlns:p14="http://schemas.microsoft.com/office/powerpoint/2010/main" val="310938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92F7976-244B-485F-BD79-441350FC02E6}"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A262D4E-8A24-46D8-BBCF-D88B380FE616}"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237542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77BF7A-2F52-48E7-8E86-066FCE6C5875}" type="datetimeFigureOut">
              <a:rPr lang="en-GB" smtClean="0">
                <a:solidFill>
                  <a:prstClr val="black">
                    <a:tint val="75000"/>
                  </a:prstClr>
                </a:solidFill>
              </a:rPr>
              <a:pPr/>
              <a:t>26/03/2018</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DC6BE-FDC0-4574-B32D-5734D681FCE8}"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535564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87DE6118-2437-4B30-8E3C-4D2BE6020583}" type="datetimeFigureOut">
              <a:rPr lang="en-US" dirty="0">
                <a:solidFill>
                  <a:srgbClr val="191B0E"/>
                </a:solidFill>
              </a:rPr>
              <a:pPr defTabSz="457200"/>
              <a:t>3/26/2018</a:t>
            </a:fld>
            <a:endParaRPr lang="en-US" dirty="0">
              <a:solidFill>
                <a:srgbClr val="191B0E"/>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191B0E"/>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9E57DC2-970A-4B3E-BB1C-7A09969E49DF}" type="slidenum">
              <a:rPr lang="en-US" dirty="0">
                <a:solidFill>
                  <a:srgbClr val="191B0E"/>
                </a:solidFill>
              </a:rPr>
              <a:pPr defTabSz="457200"/>
              <a:t>‹#›</a:t>
            </a:fld>
            <a:endParaRPr lang="en-US" dirty="0">
              <a:solidFill>
                <a:srgbClr val="191B0E"/>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205728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D2E3F5C0-B492-914E-A45C-AD90B8E490B9}" type="datetimeFigureOut">
              <a:rPr lang="en-US" smtClean="0">
                <a:solidFill>
                  <a:prstClr val="black">
                    <a:lumMod val="75000"/>
                    <a:lumOff val="25000"/>
                  </a:prstClr>
                </a:solidFill>
              </a:rPr>
              <a:pPr/>
              <a:t>3/26/2018</a:t>
            </a:fld>
            <a:endParaRPr lang="en-US">
              <a:solidFill>
                <a:prstClr val="black">
                  <a:lumMod val="75000"/>
                  <a:lumOff val="25000"/>
                </a:prstClr>
              </a:solidFill>
            </a:endParaRP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solidFill>
                <a:prstClr val="black">
                  <a:lumMod val="75000"/>
                  <a:lumOff val="25000"/>
                </a:prstClr>
              </a:solidFill>
            </a:endParaRP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8AB7782-D284-7644-A570-57A372BF27F2}"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extLst>
      <p:ext uri="{BB962C8B-B14F-4D97-AF65-F5344CB8AC3E}">
        <p14:creationId xmlns:p14="http://schemas.microsoft.com/office/powerpoint/2010/main" val="33524268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29AB8FA-3F56-4A19-813A-9E7466FAC2D8}" type="datetimeFigureOut">
              <a:rPr lang="en-GB" smtClean="0">
                <a:solidFill>
                  <a:srgbClr val="B31166"/>
                </a:solidFill>
              </a:rPr>
              <a:pPr/>
              <a:t>26/03/2018</a:t>
            </a:fld>
            <a:endParaRPr lang="en-GB">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4790270-08AD-420A-9B3B-5E2698B1147E}" type="slidenum">
              <a:rPr lang="en-GB" smtClean="0">
                <a:solidFill>
                  <a:prstClr val="white"/>
                </a:solidFill>
              </a:rPr>
              <a:pPr/>
              <a:t>‹#›</a:t>
            </a:fld>
            <a:endParaRPr lang="en-GB">
              <a:solidFill>
                <a:prstClr val="white"/>
              </a:solidFill>
            </a:endParaRPr>
          </a:p>
        </p:txBody>
      </p:sp>
    </p:spTree>
    <p:extLst>
      <p:ext uri="{BB962C8B-B14F-4D97-AF65-F5344CB8AC3E}">
        <p14:creationId xmlns:p14="http://schemas.microsoft.com/office/powerpoint/2010/main" val="394797903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3/26/2018</a:t>
            </a:fld>
            <a:endParaRPr lang="en-US" dirty="0">
              <a:solidFill>
                <a:prstClr val="white">
                  <a:tint val="75000"/>
                </a:prstClr>
              </a:solidFill>
            </a:endParaRP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85047494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3/26/2018</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2838345399"/>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stretch>
            <a:fillRect/>
          </a:stretch>
        </p:blipFill>
        <p:spPr>
          <a:xfrm>
            <a:off x="1312433" y="0"/>
            <a:ext cx="9389085" cy="6990563"/>
          </a:xfrm>
          <a:prstGeom prst="rect">
            <a:avLst/>
          </a:prstGeom>
        </p:spPr>
      </p:pic>
    </p:spTree>
    <p:extLst>
      <p:ext uri="{BB962C8B-B14F-4D97-AF65-F5344CB8AC3E}">
        <p14:creationId xmlns:p14="http://schemas.microsoft.com/office/powerpoint/2010/main" val="365498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bg1"/>
                </a:solidFill>
                <a:latin typeface="Futura Bk BT" panose="020B0502020204020303" pitchFamily="34" charset="0"/>
              </a:rPr>
              <a:t>Symbolic capital</a:t>
            </a:r>
            <a:endParaRPr lang="en-GB" dirty="0">
              <a:solidFill>
                <a:schemeClr val="bg1"/>
              </a:solidFill>
              <a:latin typeface="Futura Bk BT" panose="020B0502020204020303" pitchFamily="34" charset="0"/>
            </a:endParaRPr>
          </a:p>
        </p:txBody>
      </p:sp>
      <p:sp>
        <p:nvSpPr>
          <p:cNvPr id="3" name="Content Placeholder 2"/>
          <p:cNvSpPr>
            <a:spLocks noGrp="1"/>
          </p:cNvSpPr>
          <p:nvPr>
            <p:ph idx="1"/>
          </p:nvPr>
        </p:nvSpPr>
        <p:spPr/>
        <p:txBody>
          <a:bodyPr>
            <a:normAutofit/>
          </a:bodyPr>
          <a:lstStyle/>
          <a:p>
            <a:pPr marL="0" indent="0">
              <a:buNone/>
            </a:pPr>
            <a:r>
              <a:rPr lang="en-GB" sz="2400" dirty="0" smtClean="0">
                <a:latin typeface="Futura Bk BT" panose="020B0502020204020303" pitchFamily="34" charset="0"/>
              </a:rPr>
              <a:t>In her study of working class girls Archer uses the concept of ‘symbolic capital’ to understand this conflict. Symbolic capital refers to the status, recognition and sense of worth that we are able to obtain from others.</a:t>
            </a:r>
          </a:p>
          <a:p>
            <a:pPr marL="0" indent="0">
              <a:buNone/>
            </a:pPr>
            <a:r>
              <a:rPr lang="en-GB" sz="2400" dirty="0" smtClean="0">
                <a:latin typeface="Futura Bk BT" panose="020B0502020204020303" pitchFamily="34" charset="0"/>
              </a:rPr>
              <a:t>Archer found that by performing their working class feminine identities, the girls gained symbolic capital rom their peers. However, this brought hem into conflict with school, preventing them from acquiring educational capital and economic capital  </a:t>
            </a:r>
          </a:p>
        </p:txBody>
      </p:sp>
    </p:spTree>
    <p:extLst>
      <p:ext uri="{BB962C8B-B14F-4D97-AF65-F5344CB8AC3E}">
        <p14:creationId xmlns:p14="http://schemas.microsoft.com/office/powerpoint/2010/main" val="3307044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solidFill>
                  <a:schemeClr val="bg1"/>
                </a:solidFill>
                <a:latin typeface="Futura Bk BT" panose="020B0502020204020303" pitchFamily="34" charset="0"/>
              </a:rPr>
              <a:t>Hyper- heterosexual feminine identities</a:t>
            </a:r>
            <a:endParaRPr lang="en-GB" dirty="0">
              <a:solidFill>
                <a:schemeClr val="bg1"/>
              </a:solidFill>
              <a:latin typeface="Futura Bk BT" panose="020B0502020204020303" pitchFamily="34" charset="0"/>
            </a:endParaRPr>
          </a:p>
        </p:txBody>
      </p:sp>
      <p:sp>
        <p:nvSpPr>
          <p:cNvPr id="3" name="Content Placeholder 2"/>
          <p:cNvSpPr>
            <a:spLocks noGrp="1"/>
          </p:cNvSpPr>
          <p:nvPr>
            <p:ph idx="1"/>
          </p:nvPr>
        </p:nvSpPr>
        <p:spPr/>
        <p:txBody>
          <a:bodyPr>
            <a:normAutofit/>
          </a:bodyPr>
          <a:lstStyle/>
          <a:p>
            <a:pPr marL="0" indent="0">
              <a:buNone/>
            </a:pPr>
            <a:r>
              <a:rPr lang="en-GB" sz="2400" dirty="0" smtClean="0">
                <a:latin typeface="Futura Bk BT" panose="020B0502020204020303" pitchFamily="34" charset="0"/>
              </a:rPr>
              <a:t>Many girls spent time and money trying to look desirable and glamorous. Identities that combined black urban American style with unisex sportswear. Sexy clothes and makeup- brought them status from peer group. Conflict in  school because they're going against uniform so teachers will see them as being less successful. </a:t>
            </a:r>
          </a:p>
          <a:p>
            <a:pPr marL="0" indent="0">
              <a:buNone/>
            </a:pPr>
            <a:endParaRPr lang="en-GB" sz="2400" dirty="0">
              <a:latin typeface="Futura Bk BT" panose="020B0502020204020303" pitchFamily="34" charset="0"/>
            </a:endParaRPr>
          </a:p>
        </p:txBody>
      </p:sp>
    </p:spTree>
    <p:extLst>
      <p:ext uri="{BB962C8B-B14F-4D97-AF65-F5344CB8AC3E}">
        <p14:creationId xmlns:p14="http://schemas.microsoft.com/office/powerpoint/2010/main" val="1055069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A98E30-9AE2-0A48-AB52-78D852DDD736}"/>
              </a:ext>
            </a:extLst>
          </p:cNvPr>
          <p:cNvSpPr>
            <a:spLocks noGrp="1"/>
          </p:cNvSpPr>
          <p:nvPr>
            <p:ph type="ctrTitle"/>
          </p:nvPr>
        </p:nvSpPr>
        <p:spPr>
          <a:xfrm>
            <a:off x="1611775" y="2942896"/>
            <a:ext cx="9144000" cy="964471"/>
          </a:xfrm>
        </p:spPr>
        <p:txBody>
          <a:bodyPr/>
          <a:lstStyle/>
          <a:p>
            <a:r>
              <a:rPr lang="en-US" dirty="0"/>
              <a:t>Boyfriends and being loud</a:t>
            </a:r>
          </a:p>
        </p:txBody>
      </p:sp>
    </p:spTree>
    <p:extLst>
      <p:ext uri="{BB962C8B-B14F-4D97-AF65-F5344CB8AC3E}">
        <p14:creationId xmlns:p14="http://schemas.microsoft.com/office/powerpoint/2010/main" val="4281911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1E70B9-7B5E-F747-976D-66F0F15BAF64}"/>
              </a:ext>
            </a:extLst>
          </p:cNvPr>
          <p:cNvSpPr>
            <a:spLocks noGrp="1"/>
          </p:cNvSpPr>
          <p:nvPr>
            <p:ph type="title"/>
          </p:nvPr>
        </p:nvSpPr>
        <p:spPr/>
        <p:txBody>
          <a:bodyPr/>
          <a:lstStyle/>
          <a:p>
            <a:r>
              <a:rPr lang="en-US" dirty="0"/>
              <a:t>Boyfriends </a:t>
            </a:r>
          </a:p>
        </p:txBody>
      </p:sp>
      <p:sp>
        <p:nvSpPr>
          <p:cNvPr id="3" name="Content Placeholder 2">
            <a:extLst>
              <a:ext uri="{FF2B5EF4-FFF2-40B4-BE49-F238E27FC236}">
                <a16:creationId xmlns="" xmlns:a16="http://schemas.microsoft.com/office/drawing/2014/main" id="{EC8F21CF-6455-CA44-B86B-36D604BD4B91}"/>
              </a:ext>
            </a:extLst>
          </p:cNvPr>
          <p:cNvSpPr>
            <a:spLocks noGrp="1"/>
          </p:cNvSpPr>
          <p:nvPr>
            <p:ph idx="1"/>
          </p:nvPr>
        </p:nvSpPr>
        <p:spPr/>
        <p:txBody>
          <a:bodyPr>
            <a:normAutofit/>
          </a:bodyPr>
          <a:lstStyle/>
          <a:p>
            <a:r>
              <a:rPr lang="en-US" sz="2000" dirty="0"/>
              <a:t>Having a boyfriend </a:t>
            </a:r>
            <a:r>
              <a:rPr lang="en-US" sz="2000" dirty="0" smtClean="0"/>
              <a:t>got </a:t>
            </a:r>
            <a:r>
              <a:rPr lang="en-US" sz="2000" dirty="0"/>
              <a:t>in the way of schoolwork and lowered girls aspirations. </a:t>
            </a:r>
          </a:p>
          <a:p>
            <a:r>
              <a:rPr lang="en-US" sz="2000" dirty="0"/>
              <a:t>This included losing in going to university, in studying masculine subjects such as science or in gaining a Professional career. Instead these girls aspired to ‘settle down’ and have children an d work locally in working-class feminine jobs such as childcare. </a:t>
            </a:r>
          </a:p>
          <a:p>
            <a:r>
              <a:rPr lang="en-US" sz="2000" dirty="0"/>
              <a:t>One girl had to drop out of school after becoming pregnant.</a:t>
            </a:r>
          </a:p>
          <a:p>
            <a:endParaRPr lang="en-US" sz="2000" dirty="0"/>
          </a:p>
        </p:txBody>
      </p:sp>
    </p:spTree>
    <p:extLst>
      <p:ext uri="{BB962C8B-B14F-4D97-AF65-F5344CB8AC3E}">
        <p14:creationId xmlns:p14="http://schemas.microsoft.com/office/powerpoint/2010/main" val="809348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C6FFD-AB35-0E4A-8218-816F8E422BA7}"/>
              </a:ext>
            </a:extLst>
          </p:cNvPr>
          <p:cNvSpPr>
            <a:spLocks noGrp="1"/>
          </p:cNvSpPr>
          <p:nvPr>
            <p:ph type="title"/>
          </p:nvPr>
        </p:nvSpPr>
        <p:spPr/>
        <p:txBody>
          <a:bodyPr/>
          <a:lstStyle/>
          <a:p>
            <a:r>
              <a:rPr lang="en-US" dirty="0"/>
              <a:t>Being loud</a:t>
            </a:r>
          </a:p>
        </p:txBody>
      </p:sp>
      <p:sp>
        <p:nvSpPr>
          <p:cNvPr id="3" name="Content Placeholder 2">
            <a:extLst>
              <a:ext uri="{FF2B5EF4-FFF2-40B4-BE49-F238E27FC236}">
                <a16:creationId xmlns="" xmlns:a16="http://schemas.microsoft.com/office/drawing/2014/main" id="{B8A0BCEA-0DAC-CC47-AC08-78C36CAB3BAD}"/>
              </a:ext>
            </a:extLst>
          </p:cNvPr>
          <p:cNvSpPr>
            <a:spLocks noGrp="1"/>
          </p:cNvSpPr>
          <p:nvPr>
            <p:ph idx="1"/>
          </p:nvPr>
        </p:nvSpPr>
        <p:spPr/>
        <p:txBody>
          <a:bodyPr>
            <a:normAutofit/>
          </a:bodyPr>
          <a:lstStyle/>
          <a:p>
            <a:r>
              <a:rPr lang="en-US" sz="2000" dirty="0"/>
              <a:t>Some working-class girls adopted ’loud’ feminine identities that often led them to be outspoken, independent and assertive, for example questioning teachers authority.</a:t>
            </a:r>
          </a:p>
          <a:p>
            <a:r>
              <a:rPr lang="en-US" sz="2000" dirty="0"/>
              <a:t>This failed to conform to the schools stereotype of the ideal female pupil identity as passive and submissive to authority and brought conflict with teachers, who interpreted their behavior as aggressive rather than assertive.</a:t>
            </a:r>
          </a:p>
        </p:txBody>
      </p:sp>
    </p:spTree>
    <p:extLst>
      <p:ext uri="{BB962C8B-B14F-4D97-AF65-F5344CB8AC3E}">
        <p14:creationId xmlns:p14="http://schemas.microsoft.com/office/powerpoint/2010/main" val="3481318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4909" y="0"/>
            <a:ext cx="9144000" cy="2387600"/>
          </a:xfrm>
        </p:spPr>
        <p:txBody>
          <a:bodyPr/>
          <a:lstStyle/>
          <a:p>
            <a:r>
              <a:rPr lang="en-GB" dirty="0" smtClean="0"/>
              <a:t>Working class girls’ dilemma</a:t>
            </a:r>
            <a:endParaRPr lang="en-GB" dirty="0"/>
          </a:p>
        </p:txBody>
      </p:sp>
      <p:sp>
        <p:nvSpPr>
          <p:cNvPr id="3" name="Subtitle 2"/>
          <p:cNvSpPr>
            <a:spLocks noGrp="1"/>
          </p:cNvSpPr>
          <p:nvPr>
            <p:ph type="subTitle" idx="1"/>
          </p:nvPr>
        </p:nvSpPr>
        <p:spPr>
          <a:xfrm>
            <a:off x="731521" y="2474260"/>
            <a:ext cx="9592236" cy="3420932"/>
          </a:xfrm>
        </p:spPr>
        <p:txBody>
          <a:bodyPr>
            <a:noAutofit/>
          </a:bodyPr>
          <a:lstStyle/>
          <a:p>
            <a:pPr marL="285750" indent="-285750">
              <a:buFont typeface="Arial" panose="020B0604020202020204" pitchFamily="34" charset="0"/>
              <a:buChar char="•"/>
            </a:pPr>
            <a:r>
              <a:rPr lang="en-GB" sz="2800" dirty="0" smtClean="0"/>
              <a:t>Either gaining symbolic capital from their peers by conforming to a hy</a:t>
            </a:r>
            <a:r>
              <a:rPr lang="en-GB" sz="2800" dirty="0"/>
              <a:t>p</a:t>
            </a:r>
            <a:r>
              <a:rPr lang="en-GB" sz="2800" dirty="0" smtClean="0"/>
              <a:t>er – heterosexual feminine identity. </a:t>
            </a:r>
          </a:p>
          <a:p>
            <a:pPr marL="285750" indent="-285750">
              <a:buFont typeface="Arial" panose="020B0604020202020204" pitchFamily="34" charset="0"/>
              <a:buChar char="•"/>
            </a:pPr>
            <a:r>
              <a:rPr lang="en-GB" sz="2800" dirty="0" smtClean="0"/>
              <a:t>Or gaining educational capital by rejecting their working – class identity and conforming to the school’s middle – class notions of a respectable, ideal female pupil. </a:t>
            </a:r>
            <a:endParaRPr lang="en-GB" sz="2800" dirty="0"/>
          </a:p>
        </p:txBody>
      </p:sp>
    </p:spTree>
    <p:extLst>
      <p:ext uri="{BB962C8B-B14F-4D97-AF65-F5344CB8AC3E}">
        <p14:creationId xmlns:p14="http://schemas.microsoft.com/office/powerpoint/2010/main" val="441021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Successful working class</a:t>
            </a:r>
            <a:endParaRPr lang="en-GB" dirty="0"/>
          </a:p>
        </p:txBody>
      </p:sp>
      <p:sp>
        <p:nvSpPr>
          <p:cNvPr id="3" name="Content Placeholder 2"/>
          <p:cNvSpPr>
            <a:spLocks noGrp="1"/>
          </p:cNvSpPr>
          <p:nvPr>
            <p:ph idx="1"/>
          </p:nvPr>
        </p:nvSpPr>
        <p:spPr/>
        <p:txBody>
          <a:bodyPr>
            <a:normAutofit/>
          </a:bodyPr>
          <a:lstStyle/>
          <a:p>
            <a:r>
              <a:rPr lang="en-GB" sz="2800" cap="all" dirty="0">
                <a:solidFill>
                  <a:schemeClr val="accent1">
                    <a:lumMod val="60000"/>
                    <a:lumOff val="40000"/>
                  </a:schemeClr>
                </a:solidFill>
              </a:rPr>
              <a:t>Sarah Evans (2009) shows her study of 21 working – class sixth form class in a South London comprehensive school. She found that girls wanted to go to university to increase their earning power. However this was not for themselves it was for their family. </a:t>
            </a:r>
          </a:p>
        </p:txBody>
      </p:sp>
    </p:spTree>
    <p:extLst>
      <p:ext uri="{BB962C8B-B14F-4D97-AF65-F5344CB8AC3E}">
        <p14:creationId xmlns:p14="http://schemas.microsoft.com/office/powerpoint/2010/main" val="11500650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Boys in school factors</a:t>
            </a:r>
            <a:endParaRPr lang="en-GB" dirty="0"/>
          </a:p>
        </p:txBody>
      </p:sp>
      <p:sp>
        <p:nvSpPr>
          <p:cNvPr id="3" name="Subtitle 2"/>
          <p:cNvSpPr>
            <a:spLocks noGrp="1"/>
          </p:cNvSpPr>
          <p:nvPr>
            <p:ph type="subTitle" idx="1"/>
          </p:nvPr>
        </p:nvSpPr>
        <p:spPr/>
        <p:txBody>
          <a:bodyPr/>
          <a:lstStyle/>
          <a:p>
            <a:r>
              <a:rPr lang="en-GB" dirty="0" smtClean="0"/>
              <a:t>Ben and Paul</a:t>
            </a:r>
            <a:endParaRPr lang="en-GB" dirty="0"/>
          </a:p>
        </p:txBody>
      </p:sp>
    </p:spTree>
    <p:extLst>
      <p:ext uri="{BB962C8B-B14F-4D97-AF65-F5344CB8AC3E}">
        <p14:creationId xmlns:p14="http://schemas.microsoft.com/office/powerpoint/2010/main" val="1982696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Feminisation of the </a:t>
            </a:r>
            <a:r>
              <a:rPr lang="en-GB" dirty="0" err="1" smtClean="0"/>
              <a:t>curriculm</a:t>
            </a:r>
            <a:r>
              <a:rPr lang="en-GB" dirty="0" smtClean="0"/>
              <a:t> </a:t>
            </a:r>
            <a:endParaRPr lang="en-GB" dirty="0"/>
          </a:p>
        </p:txBody>
      </p:sp>
      <p:sp>
        <p:nvSpPr>
          <p:cNvPr id="3" name="Content Placeholder 2"/>
          <p:cNvSpPr>
            <a:spLocks noGrp="1"/>
          </p:cNvSpPr>
          <p:nvPr>
            <p:ph idx="1"/>
          </p:nvPr>
        </p:nvSpPr>
        <p:spPr/>
        <p:txBody>
          <a:bodyPr/>
          <a:lstStyle/>
          <a:p>
            <a:r>
              <a:rPr lang="en-GB" dirty="0" smtClean="0"/>
              <a:t>Tony Sewell claims that boys fall behind because education has been feminised (BBC, 2006).</a:t>
            </a:r>
          </a:p>
          <a:p>
            <a:r>
              <a:rPr lang="en-GB" dirty="0" smtClean="0"/>
              <a:t>Schools do not nurture ‘masculine’ traits such as competiveness and leadership.</a:t>
            </a:r>
          </a:p>
          <a:p>
            <a:r>
              <a:rPr lang="en-GB" dirty="0" smtClean="0"/>
              <a:t>Instead they celebrate qualities more closely associated with girls, such as methodical working and attentiveness in class.</a:t>
            </a:r>
            <a:endParaRPr lang="en-GB" dirty="0"/>
          </a:p>
        </p:txBody>
      </p:sp>
    </p:spTree>
    <p:extLst>
      <p:ext uri="{BB962C8B-B14F-4D97-AF65-F5344CB8AC3E}">
        <p14:creationId xmlns:p14="http://schemas.microsoft.com/office/powerpoint/2010/main" val="35092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Shortage of male primary school teachers</a:t>
            </a:r>
            <a:endParaRPr lang="en-GB" dirty="0"/>
          </a:p>
        </p:txBody>
      </p:sp>
      <p:sp>
        <p:nvSpPr>
          <p:cNvPr id="3" name="Content Placeholder 2"/>
          <p:cNvSpPr>
            <a:spLocks noGrp="1"/>
          </p:cNvSpPr>
          <p:nvPr>
            <p:ph idx="1"/>
          </p:nvPr>
        </p:nvSpPr>
        <p:spPr/>
        <p:txBody>
          <a:bodyPr/>
          <a:lstStyle/>
          <a:p>
            <a:r>
              <a:rPr lang="en-GB" dirty="0" smtClean="0"/>
              <a:t>Feminisation has caused the lack of males. </a:t>
            </a:r>
          </a:p>
          <a:p>
            <a:r>
              <a:rPr lang="en-GB" dirty="0" smtClean="0"/>
              <a:t>Lack of male role models cause boys to under achieve.</a:t>
            </a:r>
          </a:p>
          <a:p>
            <a:r>
              <a:rPr lang="en-GB" dirty="0" err="1" smtClean="0"/>
              <a:t>E.g</a:t>
            </a:r>
            <a:r>
              <a:rPr lang="en-GB" dirty="0" smtClean="0"/>
              <a:t> 1.5 million boys are being brought up in female-headed lone parent families. </a:t>
            </a:r>
          </a:p>
          <a:p>
            <a:r>
              <a:rPr lang="en-GB" dirty="0" err="1" smtClean="0"/>
              <a:t>YouGov</a:t>
            </a:r>
            <a:r>
              <a:rPr lang="en-GB" dirty="0" smtClean="0"/>
              <a:t>: 39% of 8-11 year old boys have no lessons whatsoever with a male teacher.</a:t>
            </a:r>
          </a:p>
          <a:p>
            <a:r>
              <a:rPr lang="en-GB" dirty="0" smtClean="0"/>
              <a:t>Most boys said in the presence of a male teacher they behave better and 42% said it made them work harder. </a:t>
            </a:r>
            <a:endParaRPr lang="en-GB" dirty="0"/>
          </a:p>
        </p:txBody>
      </p:sp>
    </p:spTree>
    <p:extLst>
      <p:ext uri="{BB962C8B-B14F-4D97-AF65-F5344CB8AC3E}">
        <p14:creationId xmlns:p14="http://schemas.microsoft.com/office/powerpoint/2010/main" val="41329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84555" y="0"/>
            <a:ext cx="9176769" cy="6892639"/>
          </a:xfrm>
          <a:prstGeom prst="rect">
            <a:avLst/>
          </a:prstGeom>
        </p:spPr>
      </p:pic>
    </p:spTree>
    <p:extLst>
      <p:ext uri="{BB962C8B-B14F-4D97-AF65-F5344CB8AC3E}">
        <p14:creationId xmlns:p14="http://schemas.microsoft.com/office/powerpoint/2010/main" val="40809668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‘laddish’/ anti-learning subcultures</a:t>
            </a:r>
            <a:endParaRPr lang="en-GB" dirty="0"/>
          </a:p>
        </p:txBody>
      </p:sp>
      <p:sp>
        <p:nvSpPr>
          <p:cNvPr id="3" name="Content Placeholder 2"/>
          <p:cNvSpPr>
            <a:spLocks noGrp="1"/>
          </p:cNvSpPr>
          <p:nvPr>
            <p:ph idx="1"/>
          </p:nvPr>
        </p:nvSpPr>
        <p:spPr/>
        <p:txBody>
          <a:bodyPr/>
          <a:lstStyle/>
          <a:p>
            <a:r>
              <a:rPr lang="en-GB" dirty="0" smtClean="0"/>
              <a:t>Forde: Peer groups pressure on boys to maintain dominant masculine identity.</a:t>
            </a:r>
          </a:p>
          <a:p>
            <a:r>
              <a:rPr lang="en-GB" dirty="0" smtClean="0"/>
              <a:t>Boys reject feminine academic behaviour and replace with disruptive classroom behaviour.</a:t>
            </a:r>
          </a:p>
          <a:p>
            <a:r>
              <a:rPr lang="en-GB" dirty="0" smtClean="0"/>
              <a:t>Working class boys earn ‘street credit’ for adopting these subcultures from peers.</a:t>
            </a:r>
          </a:p>
          <a:p>
            <a:r>
              <a:rPr lang="en-GB" dirty="0" smtClean="0"/>
              <a:t>Boys are bullied and called ‘gay’ if they are seen working hard at school by peers. (Epstein)</a:t>
            </a:r>
          </a:p>
          <a:p>
            <a:r>
              <a:rPr lang="en-GB" dirty="0" smtClean="0"/>
              <a:t>Boys are more likely to develop anti-school behaviour than girls. </a:t>
            </a:r>
          </a:p>
          <a:p>
            <a:r>
              <a:rPr lang="en-GB" dirty="0" smtClean="0"/>
              <a:t>Lack of male role models have an influence.</a:t>
            </a:r>
            <a:endParaRPr lang="en-GB" dirty="0"/>
          </a:p>
        </p:txBody>
      </p:sp>
    </p:spTree>
    <p:extLst>
      <p:ext uri="{BB962C8B-B14F-4D97-AF65-F5344CB8AC3E}">
        <p14:creationId xmlns:p14="http://schemas.microsoft.com/office/powerpoint/2010/main" val="48622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Differences in how boys and girls think and feel</a:t>
            </a:r>
            <a:endParaRPr lang="en-GB" dirty="0"/>
          </a:p>
        </p:txBody>
      </p:sp>
      <p:sp>
        <p:nvSpPr>
          <p:cNvPr id="3" name="Content Placeholder 2"/>
          <p:cNvSpPr>
            <a:spLocks noGrp="1"/>
          </p:cNvSpPr>
          <p:nvPr>
            <p:ph idx="1"/>
          </p:nvPr>
        </p:nvSpPr>
        <p:spPr/>
        <p:txBody>
          <a:bodyPr/>
          <a:lstStyle/>
          <a:p>
            <a:r>
              <a:rPr lang="en-GB" dirty="0" smtClean="0"/>
              <a:t>Boys overestimate their ability and girls underestimate theirs. </a:t>
            </a:r>
          </a:p>
          <a:p>
            <a:r>
              <a:rPr lang="en-GB" dirty="0" smtClean="0"/>
              <a:t>Stanworth (1983) found girls lack confidence and </a:t>
            </a:r>
            <a:r>
              <a:rPr lang="en-GB" dirty="0" err="1" smtClean="0"/>
              <a:t>Renold</a:t>
            </a:r>
            <a:r>
              <a:rPr lang="en-GB" dirty="0" smtClean="0"/>
              <a:t> (2006) supports this is still happening today.</a:t>
            </a:r>
          </a:p>
          <a:p>
            <a:r>
              <a:rPr lang="en-GB" dirty="0" smtClean="0"/>
              <a:t>Girls are torn between being bright academically and being attractive.</a:t>
            </a:r>
          </a:p>
          <a:p>
            <a:r>
              <a:rPr lang="en-GB" dirty="0" smtClean="0"/>
              <a:t>Girls in order to attract boys played down their abilities. </a:t>
            </a:r>
          </a:p>
          <a:p>
            <a:r>
              <a:rPr lang="en-GB" dirty="0" smtClean="0"/>
              <a:t>Barber showed that more boys than girls think they are able to get good results. The results themselves show the opposite.</a:t>
            </a:r>
          </a:p>
          <a:p>
            <a:r>
              <a:rPr lang="en-GB" dirty="0" smtClean="0"/>
              <a:t>Boys blame families and teachers for failing and not their own ability.</a:t>
            </a:r>
            <a:endParaRPr lang="en-GB" dirty="0"/>
          </a:p>
        </p:txBody>
      </p:sp>
    </p:spTree>
    <p:extLst>
      <p:ext uri="{BB962C8B-B14F-4D97-AF65-F5344CB8AC3E}">
        <p14:creationId xmlns:p14="http://schemas.microsoft.com/office/powerpoint/2010/main" val="348193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Boys and literacy</a:t>
            </a:r>
            <a:endParaRPr lang="en-GB" dirty="0"/>
          </a:p>
        </p:txBody>
      </p:sp>
      <p:sp>
        <p:nvSpPr>
          <p:cNvPr id="3" name="Content Placeholder 2"/>
          <p:cNvSpPr>
            <a:spLocks noGrp="1"/>
          </p:cNvSpPr>
          <p:nvPr>
            <p:ph idx="1"/>
          </p:nvPr>
        </p:nvSpPr>
        <p:spPr/>
        <p:txBody>
          <a:bodyPr/>
          <a:lstStyle/>
          <a:p>
            <a:r>
              <a:rPr lang="en-GB" dirty="0" smtClean="0"/>
              <a:t>Girls like reading while boys don’t. Boys see it as a predominantly feminine activity. Seen as boring, not real work and a waste of time.</a:t>
            </a:r>
          </a:p>
          <a:p>
            <a:r>
              <a:rPr lang="en-GB" dirty="0" smtClean="0"/>
              <a:t>Reading is ‘Feminized’ – woman be the ones to read, talk about and ‘spread the word’ about the books. Woman are more likely to read to their children (more likely to read to their daughters than their sons). Girls therefore have a positive role model and also educational to prepare for school. Boys lose </a:t>
            </a:r>
            <a:r>
              <a:rPr lang="en-GB" dirty="0" err="1" smtClean="0"/>
              <a:t>intrest</a:t>
            </a:r>
            <a:r>
              <a:rPr lang="en-GB" dirty="0" smtClean="0"/>
              <a:t> in reading at 8 years old.</a:t>
            </a:r>
          </a:p>
          <a:p>
            <a:r>
              <a:rPr lang="en-GB" dirty="0" smtClean="0"/>
              <a:t>Girls tend to read fiction, boys tend to read information. Schools set fiction books for the students to read mainly which the girls already tend to read so this is a advantage for them.</a:t>
            </a:r>
          </a:p>
          <a:p>
            <a:r>
              <a:rPr lang="en-GB" dirty="0" smtClean="0"/>
              <a:t>Oakhill and </a:t>
            </a:r>
            <a:r>
              <a:rPr lang="en-GB" dirty="0" err="1" smtClean="0"/>
              <a:t>Petrides</a:t>
            </a:r>
            <a:r>
              <a:rPr lang="en-GB" dirty="0" smtClean="0"/>
              <a:t> (2007) found boys’ interest in the content of what they read influences their ability to understand a text and their motivation and development in that subject. Girls – less influenced by the content of what they read.</a:t>
            </a:r>
            <a:endParaRPr lang="en-GB" dirty="0"/>
          </a:p>
        </p:txBody>
      </p:sp>
    </p:spTree>
    <p:extLst>
      <p:ext uri="{BB962C8B-B14F-4D97-AF65-F5344CB8AC3E}">
        <p14:creationId xmlns:p14="http://schemas.microsoft.com/office/powerpoint/2010/main" val="188241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Globalisation and the decline of traditional manual jobs </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Mac </a:t>
            </a:r>
            <a:r>
              <a:rPr lang="en-GB" sz="2400" dirty="0" smtClean="0"/>
              <a:t>an </a:t>
            </a:r>
            <a:r>
              <a:rPr lang="en-GB" sz="2400" dirty="0" err="1" smtClean="0"/>
              <a:t>Ghail</a:t>
            </a:r>
            <a:r>
              <a:rPr lang="en-GB" sz="2400" dirty="0" smtClean="0"/>
              <a:t> </a:t>
            </a:r>
            <a:r>
              <a:rPr lang="en-GB" sz="2400" dirty="0" smtClean="0"/>
              <a:t>1999 suggests the decline in traditional male working class jobs is also a factor in explaining why many </a:t>
            </a:r>
            <a:r>
              <a:rPr lang="en-GB" sz="2400" dirty="0" smtClean="0"/>
              <a:t>boys fail in the education system. They lack aspiration as there is a lack of work they wish to do to go into</a:t>
            </a:r>
            <a:endParaRPr lang="en-GB" sz="2400" dirty="0"/>
          </a:p>
        </p:txBody>
      </p:sp>
    </p:spTree>
    <p:extLst>
      <p:ext uri="{BB962C8B-B14F-4D97-AF65-F5344CB8AC3E}">
        <p14:creationId xmlns:p14="http://schemas.microsoft.com/office/powerpoint/2010/main" val="288507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8934" y="0"/>
            <a:ext cx="9194131" cy="6858000"/>
          </a:xfrm>
          <a:prstGeom prst="rect">
            <a:avLst/>
          </a:prstGeom>
        </p:spPr>
      </p:pic>
    </p:spTree>
    <p:extLst>
      <p:ext uri="{BB962C8B-B14F-4D97-AF65-F5344CB8AC3E}">
        <p14:creationId xmlns:p14="http://schemas.microsoft.com/office/powerpoint/2010/main" val="1900701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Changes in women’s employment </a:t>
            </a:r>
            <a:endParaRPr lang="en-GB" dirty="0"/>
          </a:p>
        </p:txBody>
      </p:sp>
      <p:sp>
        <p:nvSpPr>
          <p:cNvPr id="3" name="Content Placeholder 2"/>
          <p:cNvSpPr>
            <a:spLocks noGrp="1"/>
          </p:cNvSpPr>
          <p:nvPr>
            <p:ph idx="1"/>
          </p:nvPr>
        </p:nvSpPr>
        <p:spPr/>
        <p:txBody>
          <a:bodyPr>
            <a:normAutofit/>
          </a:bodyPr>
          <a:lstStyle/>
          <a:p>
            <a:r>
              <a:rPr lang="en-GB" sz="2000" dirty="0" smtClean="0"/>
              <a:t>1970 Equal pay act makes it illegal to pay women less than men for work of equal value.</a:t>
            </a:r>
          </a:p>
          <a:p>
            <a:r>
              <a:rPr lang="en-GB" sz="2000" dirty="0" smtClean="0"/>
              <a:t>The Sex Discrimination Act outlaw stopped discrimination at work.</a:t>
            </a:r>
          </a:p>
          <a:p>
            <a:r>
              <a:rPr lang="en-GB" sz="2000" dirty="0" smtClean="0"/>
              <a:t>Since 1975 the pay gap between men and women has halved from 30% to 15%.</a:t>
            </a:r>
          </a:p>
          <a:p>
            <a:r>
              <a:rPr lang="en-GB" sz="2000" dirty="0" smtClean="0"/>
              <a:t>The proportion of women in employment has risen to 67% since 1971.</a:t>
            </a:r>
          </a:p>
        </p:txBody>
      </p:sp>
    </p:spTree>
    <p:extLst>
      <p:ext uri="{BB962C8B-B14F-4D97-AF65-F5344CB8AC3E}">
        <p14:creationId xmlns:p14="http://schemas.microsoft.com/office/powerpoint/2010/main" val="3002019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 opportunities policies and </a:t>
            </a:r>
            <a:r>
              <a:rPr lang="en-GB" dirty="0" err="1" smtClean="0"/>
              <a:t>gcse</a:t>
            </a:r>
            <a:r>
              <a:rPr lang="en-GB" dirty="0" smtClean="0"/>
              <a:t> coursework</a:t>
            </a:r>
            <a:endParaRPr lang="en-GB" dirty="0"/>
          </a:p>
        </p:txBody>
      </p:sp>
      <p:sp>
        <p:nvSpPr>
          <p:cNvPr id="3" name="Content Placeholder 2"/>
          <p:cNvSpPr>
            <a:spLocks noGrp="1"/>
          </p:cNvSpPr>
          <p:nvPr>
            <p:ph idx="1"/>
          </p:nvPr>
        </p:nvSpPr>
        <p:spPr/>
        <p:txBody>
          <a:bodyPr>
            <a:noAutofit/>
          </a:bodyPr>
          <a:lstStyle/>
          <a:p>
            <a:r>
              <a:rPr lang="en-GB" sz="2000" dirty="0" smtClean="0"/>
              <a:t>The belief that boys and girls are entitled to same opportunities influences educational policies. For example, the ‘girls into science and technology’ policy encourages girls to pursue careers in non traditional areas.</a:t>
            </a:r>
          </a:p>
          <a:p>
            <a:r>
              <a:rPr lang="en-GB" sz="2000" dirty="0" smtClean="0"/>
              <a:t>Jo </a:t>
            </a:r>
            <a:r>
              <a:rPr lang="en-GB" sz="2000" dirty="0" err="1" smtClean="0"/>
              <a:t>Boaler</a:t>
            </a:r>
            <a:r>
              <a:rPr lang="en-GB" sz="2000" dirty="0" smtClean="0"/>
              <a:t> (1998) sees the impact of equal opportunities policies as the key reason for changes in girls achievement. Schooling has become more meritocratic so girls who genuinely work harder than boys achieve more.</a:t>
            </a:r>
          </a:p>
          <a:p>
            <a:r>
              <a:rPr lang="en-GB" sz="2000" dirty="0" smtClean="0"/>
              <a:t>Along with GCSEs has come the greater use of oral exams which is said to benefit girls because of their generally better developed language skills.</a:t>
            </a:r>
            <a:endParaRPr lang="en-GB" sz="2000" dirty="0"/>
          </a:p>
        </p:txBody>
      </p:sp>
    </p:spTree>
    <p:extLst>
      <p:ext uri="{BB962C8B-B14F-4D97-AF65-F5344CB8AC3E}">
        <p14:creationId xmlns:p14="http://schemas.microsoft.com/office/powerpoint/2010/main" val="127381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Changing ambitions</a:t>
            </a:r>
            <a:endParaRPr lang="en-GB" dirty="0"/>
          </a:p>
        </p:txBody>
      </p:sp>
      <p:sp>
        <p:nvSpPr>
          <p:cNvPr id="3" name="Content Placeholder 2"/>
          <p:cNvSpPr>
            <a:spLocks noGrp="1"/>
          </p:cNvSpPr>
          <p:nvPr>
            <p:ph idx="1"/>
          </p:nvPr>
        </p:nvSpPr>
        <p:spPr/>
        <p:txBody>
          <a:bodyPr>
            <a:noAutofit/>
          </a:bodyPr>
          <a:lstStyle/>
          <a:p>
            <a:r>
              <a:rPr lang="en-GB" sz="2000" dirty="0" smtClean="0"/>
              <a:t>Changes in the family and employment are producing changes in girls’ ambitions – SUE SHARPE</a:t>
            </a:r>
          </a:p>
          <a:p>
            <a:r>
              <a:rPr lang="en-GB" sz="2000" dirty="0" smtClean="0"/>
              <a:t>Interviews in the 1970s and 1990s show a major shift in the way girls see their future </a:t>
            </a:r>
          </a:p>
          <a:p>
            <a:r>
              <a:rPr lang="en-GB" sz="2000" dirty="0" smtClean="0"/>
              <a:t>1974 – low aspirations, ‘educational success is unfeminine and appearing ambitious is unattractive’. Priorities were love, marriage, husbands, children, jobs, and careers more or less in that order.</a:t>
            </a:r>
          </a:p>
          <a:p>
            <a:r>
              <a:rPr lang="en-GB" sz="2000" dirty="0" smtClean="0"/>
              <a:t>1990s – ambitions changed, different priorities – careers, being able to support themselves. Independent women, therefore not dependent on husband’s income </a:t>
            </a:r>
            <a:endParaRPr lang="en-GB" sz="2000" dirty="0"/>
          </a:p>
        </p:txBody>
      </p:sp>
    </p:spTree>
    <p:extLst>
      <p:ext uri="{BB962C8B-B14F-4D97-AF65-F5344CB8AC3E}">
        <p14:creationId xmlns:p14="http://schemas.microsoft.com/office/powerpoint/2010/main" val="2308107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Positive role models 	</a:t>
            </a:r>
            <a:endParaRPr lang="en-GB" dirty="0"/>
          </a:p>
        </p:txBody>
      </p:sp>
      <p:sp>
        <p:nvSpPr>
          <p:cNvPr id="3" name="Content Placeholder 2"/>
          <p:cNvSpPr>
            <a:spLocks noGrp="1"/>
          </p:cNvSpPr>
          <p:nvPr>
            <p:ph idx="1"/>
          </p:nvPr>
        </p:nvSpPr>
        <p:spPr/>
        <p:txBody>
          <a:bodyPr/>
          <a:lstStyle/>
          <a:p>
            <a:r>
              <a:rPr lang="en-GB" dirty="0" smtClean="0"/>
              <a:t>There has been an increase in the proportion of female teachers and heads. These women in senior positions may act as role models for girls, showing them women can achieve positions of importance.</a:t>
            </a:r>
          </a:p>
          <a:p>
            <a:r>
              <a:rPr lang="en-GB" dirty="0" smtClean="0"/>
              <a:t>Women teachers are likely to be particularly important role models for girls educational achievement because to become a teacher, the individual must undertake a lengthy and  successful education. </a:t>
            </a:r>
            <a:endParaRPr lang="en-GB" dirty="0"/>
          </a:p>
        </p:txBody>
      </p:sp>
    </p:spTree>
    <p:extLst>
      <p:ext uri="{BB962C8B-B14F-4D97-AF65-F5344CB8AC3E}">
        <p14:creationId xmlns:p14="http://schemas.microsoft.com/office/powerpoint/2010/main" val="293537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Teacher attention 	</a:t>
            </a:r>
            <a:endParaRPr lang="en-GB" dirty="0"/>
          </a:p>
        </p:txBody>
      </p:sp>
      <p:sp>
        <p:nvSpPr>
          <p:cNvPr id="3" name="Content Placeholder 2"/>
          <p:cNvSpPr>
            <a:spLocks noGrp="1"/>
          </p:cNvSpPr>
          <p:nvPr>
            <p:ph idx="1"/>
          </p:nvPr>
        </p:nvSpPr>
        <p:spPr/>
        <p:txBody>
          <a:bodyPr/>
          <a:lstStyle/>
          <a:p>
            <a:r>
              <a:rPr lang="en-GB" dirty="0" smtClean="0"/>
              <a:t>The way teachers interact with boys and girls differs. </a:t>
            </a:r>
          </a:p>
          <a:p>
            <a:r>
              <a:rPr lang="en-GB" dirty="0" smtClean="0"/>
              <a:t>Jane and Peter French analysed classroom interaction, they found boys received more attention because they attracted more reprimands.</a:t>
            </a:r>
          </a:p>
          <a:p>
            <a:r>
              <a:rPr lang="en-GB" dirty="0" smtClean="0"/>
              <a:t>Becky Francis also found while boys get more attention, they were disciplined more harshly and felt picked on by teachers, who tended to have lower expectations.</a:t>
            </a:r>
          </a:p>
          <a:p>
            <a:r>
              <a:rPr lang="en-GB" dirty="0" smtClean="0"/>
              <a:t>Swann found gender differences in communication styles. Boys dominate in whole class discussion, whereas girls prefer pair work and group work and are better at listening and cooperating. </a:t>
            </a:r>
            <a:endParaRPr lang="en-GB" dirty="0"/>
          </a:p>
        </p:txBody>
      </p:sp>
    </p:spTree>
    <p:extLst>
      <p:ext uri="{BB962C8B-B14F-4D97-AF65-F5344CB8AC3E}">
        <p14:creationId xmlns:p14="http://schemas.microsoft.com/office/powerpoint/2010/main" val="2342299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dirty="0" smtClean="0">
                <a:solidFill>
                  <a:schemeClr val="bg1"/>
                </a:solidFill>
                <a:latin typeface="Futura Bk BT" panose="020B0502020204020303" pitchFamily="34" charset="0"/>
              </a:rPr>
              <a:t>Selection and league tables </a:t>
            </a:r>
            <a:endParaRPr lang="en-GB" sz="4800" dirty="0">
              <a:solidFill>
                <a:schemeClr val="bg1"/>
              </a:solidFill>
              <a:latin typeface="Futura Bk BT" panose="020B0502020204020303" pitchFamily="34" charset="0"/>
            </a:endParaRPr>
          </a:p>
        </p:txBody>
      </p:sp>
      <p:sp>
        <p:nvSpPr>
          <p:cNvPr id="3" name="Content Placeholder 2"/>
          <p:cNvSpPr>
            <a:spLocks noGrp="1"/>
          </p:cNvSpPr>
          <p:nvPr>
            <p:ph idx="1"/>
          </p:nvPr>
        </p:nvSpPr>
        <p:spPr/>
        <p:txBody>
          <a:bodyPr/>
          <a:lstStyle/>
          <a:p>
            <a:r>
              <a:rPr lang="en-GB" dirty="0" smtClean="0">
                <a:solidFill>
                  <a:schemeClr val="tx1"/>
                </a:solidFill>
                <a:latin typeface="Futura Bk BT" panose="020B0502020204020303" pitchFamily="34" charset="0"/>
              </a:rPr>
              <a:t>Marketization policies have created a more competitive climate- schools see girls as more desirable so they’ll recruit more girls in order to get a better exam result.</a:t>
            </a:r>
          </a:p>
          <a:p>
            <a:r>
              <a:rPr lang="en-GB" dirty="0" smtClean="0">
                <a:solidFill>
                  <a:schemeClr val="tx1"/>
                </a:solidFill>
                <a:latin typeface="Futura Bk BT" panose="020B0502020204020303" pitchFamily="34" charset="0"/>
              </a:rPr>
              <a:t>David Jackson- intro of exam league tables has improved opportunities for girls which can lead to a self-fulfilling prophecy because high achieving girls are more attractive so are more likely to get recruited.  </a:t>
            </a:r>
          </a:p>
          <a:p>
            <a:r>
              <a:rPr lang="en-GB" dirty="0" smtClean="0">
                <a:solidFill>
                  <a:schemeClr val="tx1"/>
                </a:solidFill>
                <a:latin typeface="Futura Bk BT" panose="020B0502020204020303" pitchFamily="34" charset="0"/>
              </a:rPr>
              <a:t>Roger </a:t>
            </a:r>
            <a:r>
              <a:rPr lang="en-GB" dirty="0">
                <a:solidFill>
                  <a:schemeClr val="tx1"/>
                </a:solidFill>
                <a:latin typeface="Futura Bk BT" panose="020B0502020204020303" pitchFamily="34" charset="0"/>
              </a:rPr>
              <a:t>S</a:t>
            </a:r>
            <a:r>
              <a:rPr lang="en-GB" dirty="0" smtClean="0">
                <a:solidFill>
                  <a:schemeClr val="tx1"/>
                </a:solidFill>
                <a:latin typeface="Futura Bk BT" panose="020B0502020204020303" pitchFamily="34" charset="0"/>
              </a:rPr>
              <a:t>lee- argues that boys are less attractive to schools because they are more likely to suffer from behavioural difficulties and are four times more likely to be excluded </a:t>
            </a:r>
          </a:p>
          <a:p>
            <a:pPr marL="0" indent="0">
              <a:buNone/>
            </a:pPr>
            <a:r>
              <a:rPr lang="en-GB" dirty="0" smtClean="0">
                <a:solidFill>
                  <a:schemeClr val="tx1"/>
                </a:solidFill>
                <a:latin typeface="Futura Bk BT" panose="020B0502020204020303" pitchFamily="34" charset="0"/>
              </a:rPr>
              <a:t>As a result, boys may be seen as ‘liability students’ – obstacles to the school improving its league table scores. </a:t>
            </a:r>
            <a:endParaRPr lang="en-GB" dirty="0">
              <a:solidFill>
                <a:schemeClr val="tx1"/>
              </a:solidFill>
              <a:latin typeface="Futura Bk BT" panose="020B0502020204020303" pitchFamily="34" charset="0"/>
            </a:endParaRPr>
          </a:p>
        </p:txBody>
      </p:sp>
    </p:spTree>
    <p:extLst>
      <p:ext uri="{BB962C8B-B14F-4D97-AF65-F5344CB8AC3E}">
        <p14:creationId xmlns:p14="http://schemas.microsoft.com/office/powerpoint/2010/main" val="129511949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6.xml><?xml version="1.0" encoding="utf-8"?>
<a:theme xmlns:a="http://schemas.openxmlformats.org/drawingml/2006/main" name="1_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8.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51</TotalTime>
  <Words>1494</Words>
  <Application>Microsoft Office PowerPoint</Application>
  <PresentationFormat>Widescreen</PresentationFormat>
  <Paragraphs>78</Paragraphs>
  <Slides>23</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23</vt:i4>
      </vt:variant>
    </vt:vector>
  </HeadingPairs>
  <TitlesOfParts>
    <vt:vector size="39" baseType="lpstr">
      <vt:lpstr>Arial</vt:lpstr>
      <vt:lpstr>Calibri</vt:lpstr>
      <vt:lpstr>Calibri Light</vt:lpstr>
      <vt:lpstr>Century Gothic</vt:lpstr>
      <vt:lpstr>Franklin Gothic Book</vt:lpstr>
      <vt:lpstr>Futura Bk BT</vt:lpstr>
      <vt:lpstr>Garamond</vt:lpstr>
      <vt:lpstr>Wingdings 3</vt:lpstr>
      <vt:lpstr>Office Theme</vt:lpstr>
      <vt:lpstr>Ion Boardroom</vt:lpstr>
      <vt:lpstr>1_Office Theme</vt:lpstr>
      <vt:lpstr>Crop</vt:lpstr>
      <vt:lpstr>Savon</vt:lpstr>
      <vt:lpstr>1_Ion Boardroom</vt:lpstr>
      <vt:lpstr>Vapor Trail</vt:lpstr>
      <vt:lpstr>Celestial</vt:lpstr>
      <vt:lpstr>PowerPoint Presentation</vt:lpstr>
      <vt:lpstr>PowerPoint Presentation</vt:lpstr>
      <vt:lpstr>PowerPoint Presentation</vt:lpstr>
      <vt:lpstr>Changes in women’s employment </vt:lpstr>
      <vt:lpstr>Equal opportunities policies and gcse coursework</vt:lpstr>
      <vt:lpstr>Changing ambitions</vt:lpstr>
      <vt:lpstr>Positive role models  </vt:lpstr>
      <vt:lpstr>Teacher attention  </vt:lpstr>
      <vt:lpstr>Selection and league tables </vt:lpstr>
      <vt:lpstr>Symbolic capital</vt:lpstr>
      <vt:lpstr>Hyper- heterosexual feminine identities</vt:lpstr>
      <vt:lpstr>Boyfriends and being loud</vt:lpstr>
      <vt:lpstr>Boyfriends </vt:lpstr>
      <vt:lpstr>Being loud</vt:lpstr>
      <vt:lpstr>Working class girls’ dilemma</vt:lpstr>
      <vt:lpstr>Successful working class</vt:lpstr>
      <vt:lpstr>Boys in school factors</vt:lpstr>
      <vt:lpstr>Feminisation of the curriculm </vt:lpstr>
      <vt:lpstr>Shortage of male primary school teachers</vt:lpstr>
      <vt:lpstr>‘laddish’/ anti-learning subcultures</vt:lpstr>
      <vt:lpstr>Differences in how boys and girls think and feel</vt:lpstr>
      <vt:lpstr>Boys and literacy</vt:lpstr>
      <vt:lpstr>Globalisation and the decline of traditional manual jobs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Roberts</dc:creator>
  <cp:lastModifiedBy>Hannah Roberts</cp:lastModifiedBy>
  <cp:revision>4</cp:revision>
  <dcterms:created xsi:type="dcterms:W3CDTF">2018-03-23T09:32:42Z</dcterms:created>
  <dcterms:modified xsi:type="dcterms:W3CDTF">2018-03-26T09:55:52Z</dcterms:modified>
</cp:coreProperties>
</file>