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 id="2147483723" r:id="rId2"/>
    <p:sldMasterId id="2147483741" r:id="rId3"/>
    <p:sldMasterId id="2147483758" r:id="rId4"/>
    <p:sldMasterId id="2147483770" r:id="rId5"/>
    <p:sldMasterId id="2147483782" r:id="rId6"/>
    <p:sldMasterId id="2147483794" r:id="rId7"/>
    <p:sldMasterId id="2147483806" r:id="rId8"/>
  </p:sldMasterIdLst>
  <p:sldIdLst>
    <p:sldId id="256" r:id="rId9"/>
    <p:sldId id="257" r:id="rId10"/>
    <p:sldId id="268" r:id="rId11"/>
    <p:sldId id="266" r:id="rId12"/>
    <p:sldId id="267" r:id="rId13"/>
    <p:sldId id="263" r:id="rId14"/>
    <p:sldId id="264" r:id="rId15"/>
    <p:sldId id="265" r:id="rId16"/>
    <p:sldId id="258" r:id="rId17"/>
    <p:sldId id="261" r:id="rId18"/>
    <p:sldId id="260" r:id="rId19"/>
    <p:sldId id="259" r:id="rId20"/>
    <p:sldId id="2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5" d="100"/>
          <a:sy n="75" d="100"/>
        </p:scale>
        <p:origin x="9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6E0E8E6-B6EB-498A-BC29-48D81AAAA5B6}" type="datetimeFigureOut">
              <a:rPr lang="en-US" smtClean="0"/>
              <a:t>11/17/2017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130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A8B59-FD8C-464E-A2E0-D2DB42977C43}" type="datetimeFigureOut">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45824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AD2E03">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38982039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AD2E03">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42118044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AD2E03">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17006784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AD2E03">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39901194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AD2E03">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34329686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21380941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24278047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27617665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3517682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108185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D0685-9E9F-46AF-8733-3458A4A5B67E}" type="datetimeFigureOut">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29624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22047517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261098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578A0-4252-4A4F-8A4C-4F80F1AD91FF}" type="datetimeFigureOut">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691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DF071-3364-4AF2-8784-696D9E530376}" type="datetimeFigureOut">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6972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2E0C83B-2A0D-4895-8D19-F0DA28872F64}" type="datetimeFigureOut">
              <a:rPr lang="en-US" smtClean="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9922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E32ACF0-C7E7-4CC8-840E-A2809FB4BDF6}" type="datetimeFigureOut">
              <a:rPr lang="en-US" smtClean="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8103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0067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051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solidFill>
                  <a:prstClr val="white">
                    <a:alpha val="60000"/>
                  </a:prstClr>
                </a:solidFill>
              </a:rPr>
              <a:pPr/>
              <a:t>11/17/2017</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solidFill>
                  <a:prstClr val="white">
                    <a:alpha val="60000"/>
                  </a:prstClr>
                </a:solidFill>
              </a:rPr>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810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srgbClr val="B31166"/>
                </a:solidFill>
              </a:rPr>
              <a:pPr/>
              <a:t>11/17/2017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67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9876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solidFill>
                  <a:srgbClr val="B31166"/>
                </a:solidFill>
              </a:rPr>
              <a:pPr/>
              <a:t>11/17/2017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5609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solidFill>
                  <a:srgbClr val="B31166"/>
                </a:solidFill>
              </a:rPr>
              <a:pPr/>
              <a:t>11/17/2017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4108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solidFill>
                  <a:srgbClr val="B31166"/>
                </a:solidFill>
              </a:rPr>
              <a:pPr/>
              <a:t>11/17/2017</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364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solidFill>
                  <a:srgbClr val="B31166"/>
                </a:solidFill>
              </a:rPr>
              <a:pPr/>
              <a:t>11/17/2017</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dirty="0">
                <a:solidFill>
                  <a:srgbClr val="B31166"/>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0574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solidFill>
                  <a:srgbClr val="B31166"/>
                </a:solidFill>
              </a:rPr>
              <a:pPr/>
              <a:t>11/17/2017</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dirty="0">
                <a:solidFill>
                  <a:srgbClr val="B31166"/>
                </a:solidFill>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3750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solidFill>
                  <a:srgbClr val="B31166"/>
                </a:solidFill>
              </a:rPr>
              <a:pPr/>
              <a:t>11/17/2017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1516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solidFill>
                  <a:srgbClr val="B31166"/>
                </a:solidFill>
              </a:rPr>
              <a:pPr/>
              <a:t>11/17/2017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3267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solidFill>
                  <a:srgbClr val="B31166"/>
                </a:solidFill>
              </a:rPr>
              <a:pPr/>
              <a:t>11/17/2017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003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solidFill>
                  <a:srgbClr val="B31166"/>
                </a:solidFill>
              </a:rPr>
              <a:pPr/>
              <a:t>11/17/2017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7349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solidFill>
                  <a:srgbClr val="B31166"/>
                </a:solidFill>
              </a:rPr>
              <a:pPr/>
              <a:t>11/17/2017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165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5397E-FD2D-4D0A-B33C-2E5AEFAED143}" type="datetimeFigureOut">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9077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solidFill>
                  <a:srgbClr val="B31166"/>
                </a:solidFill>
              </a:rPr>
              <a:pPr/>
              <a:t>11/17/2017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5582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srgbClr val="B31166"/>
                </a:solidFill>
              </a:rPr>
              <a:pPr/>
              <a:t>11/17/2017</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214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solidFill>
                  <a:srgbClr val="B31166"/>
                </a:solidFill>
              </a:rPr>
              <a:pPr/>
              <a:t>11/17/2017</a:t>
            </a:fld>
            <a:endParaRPr lang="en-US" dirty="0">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2437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solidFill>
                  <a:srgbClr val="B31166"/>
                </a:solidFill>
              </a:rPr>
              <a:pPr/>
              <a:t>11/17/2017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0072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solidFill>
                  <a:srgbClr val="B31166"/>
                </a:solidFill>
              </a:rPr>
              <a:pPr/>
              <a:t>11/17/2017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1174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43996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37646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837908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647736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422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6505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450952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976023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550295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840636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46418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501902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222379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916541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752559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04789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smtClean="0"/>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3086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323485-71E4-410E-AA3F-6309E898FEA3}"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FB664AE-1902-452E-862A-0178722DC467}"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16148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463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8840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5115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7660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246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6600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5938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5214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792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smtClean="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59233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2874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403100-A60B-42D0-90DC-5DF72BC0709B}"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88A035-46AE-4140-ABEB-4BEA73B76B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48391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4984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47063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97339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8494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55720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64442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9935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735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smtClean="0"/>
              <a:t>11/17/2017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75767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45653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55491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3C2FCD-7EC8-4CFD-90AF-D505866ACF54}"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8E3C57-1DC6-4686-9CA3-8EC12922C9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58319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69873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94311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50208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6863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51100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2479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3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5F70E-5DFF-42EC-93B3-07D70D7ED1BD}" type="datetimeFigureOut">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76437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487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0291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60870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2E3A66-0A7A-4655-A4EB-89A5EBDDD388}"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C9AB77-7089-4039-9BA1-B7F2F47A7B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96824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12505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17166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29448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02557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30537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014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20B5-A0C9-4D15-A71B-70A075D52D64}" type="datetimeFigureOut">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8034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65754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9320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56334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16962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6D25E5-6E49-48F8-8051-89574EB90EFA}" type="datetimeFigureOut">
              <a:rPr lang="en-GB" smtClean="0">
                <a:solidFill>
                  <a:prstClr val="black">
                    <a:tint val="75000"/>
                  </a:prstClr>
                </a:solidFill>
              </a:rPr>
              <a:pPr/>
              <a:t>17/11/2017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3606B6-111C-4DFC-8BEB-649104CE79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88047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978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38593945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AD2E03">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15588179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AD2E03">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33770934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AD2E03">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192883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8.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1EAF71F-1A43-41B7-B605-0710A83174B7}" type="datetimeFigureOut">
              <a:rPr lang="en-US" smtClean="0"/>
              <a:t>11/17/2017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544396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solidFill>
                  <a:srgbClr val="B31166"/>
                </a:solidFill>
              </a:rPr>
              <a:pPr/>
              <a:t>11/17/2017</a:t>
            </a:fld>
            <a:endParaRPr lang="en-US" dirty="0">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B31166"/>
                </a:solidFill>
              </a:rPr>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78935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2323485-71E4-410E-AA3F-6309E898FEA3}" type="datetimeFigureOut">
              <a:rPr lang="en-GB" smtClean="0">
                <a:solidFill>
                  <a:prstClr val="black">
                    <a:tint val="75000"/>
                  </a:prstClr>
                </a:solidFill>
              </a:rPr>
              <a:pPr defTabSz="914400"/>
              <a:t>17/11/2017</a:t>
            </a:fld>
            <a:endParaRPr lang="en-GB">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EFB664AE-1902-452E-862A-0178722DC467}" type="slidenum">
              <a:rPr lang="en-GB" smtClean="0">
                <a:solidFill>
                  <a:srgbClr val="90C226"/>
                </a:solidFill>
              </a:rPr>
              <a:pPr defTabSz="914400"/>
              <a:t>‹#›</a:t>
            </a:fld>
            <a:endParaRPr lang="en-GB">
              <a:solidFill>
                <a:srgbClr val="90C226"/>
              </a:solidFill>
            </a:endParaRPr>
          </a:p>
        </p:txBody>
      </p:sp>
    </p:spTree>
    <p:extLst>
      <p:ext uri="{BB962C8B-B14F-4D97-AF65-F5344CB8AC3E}">
        <p14:creationId xmlns:p14="http://schemas.microsoft.com/office/powerpoint/2010/main" val="9204582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4403100-A60B-42D0-90DC-5DF72BC0709B}" type="datetimeFigureOut">
              <a:rPr lang="en-GB" smtClean="0">
                <a:solidFill>
                  <a:prstClr val="black">
                    <a:tint val="75000"/>
                  </a:prstClr>
                </a:solidFill>
              </a:rPr>
              <a:pPr defTabSz="914400"/>
              <a:t>17/11/2017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A88A035-46AE-4140-ABEB-4BEA73B76BCE}"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52590676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13C2FCD-7EC8-4CFD-90AF-D505866ACF54}" type="datetimeFigureOut">
              <a:rPr lang="en-GB" smtClean="0">
                <a:solidFill>
                  <a:prstClr val="black">
                    <a:tint val="75000"/>
                  </a:prstClr>
                </a:solidFill>
              </a:rPr>
              <a:pPr defTabSz="914400"/>
              <a:t>17/11/2017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28E3C57-1DC6-4686-9CA3-8EC12922C9C0}"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23106847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D2E3A66-0A7A-4655-A4EB-89A5EBDDD388}" type="datetimeFigureOut">
              <a:rPr lang="en-GB" smtClean="0">
                <a:solidFill>
                  <a:prstClr val="black">
                    <a:tint val="75000"/>
                  </a:prstClr>
                </a:solidFill>
              </a:rPr>
              <a:pPr defTabSz="914400"/>
              <a:t>17/11/2017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6C9AB77-7089-4039-9BA1-B7F2F47A7B4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9433962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C6D25E5-6E49-48F8-8051-89574EB90EFA}" type="datetimeFigureOut">
              <a:rPr lang="en-GB" smtClean="0">
                <a:solidFill>
                  <a:prstClr val="black">
                    <a:tint val="75000"/>
                  </a:prstClr>
                </a:solidFill>
              </a:rPr>
              <a:pPr defTabSz="914400"/>
              <a:t>17/11/2017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53606B6-111C-4DFC-8BEB-649104CE796A}"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9180735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solidFill>
                  <a:srgbClr val="AD2E03">
                    <a:lumMod val="50000"/>
                  </a:srgbClr>
                </a:solidFill>
              </a:rPr>
              <a:pPr/>
              <a:t>11/17/2017</a:t>
            </a:fld>
            <a:endParaRPr lang="en-US" dirty="0">
              <a:solidFill>
                <a:srgbClr val="AD2E03">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AD2E03">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solidFill>
                  <a:srgbClr val="AD2E03">
                    <a:lumMod val="50000"/>
                  </a:srgbClr>
                </a:solidFill>
              </a:rPr>
              <a:pPr/>
              <a:t>‹#›</a:t>
            </a:fld>
            <a:endParaRPr lang="en-US" dirty="0">
              <a:solidFill>
                <a:srgbClr val="AD2E03">
                  <a:lumMod val="50000"/>
                </a:srgbClr>
              </a:solidFill>
            </a:endParaRPr>
          </a:p>
        </p:txBody>
      </p:sp>
    </p:spTree>
    <p:extLst>
      <p:ext uri="{BB962C8B-B14F-4D97-AF65-F5344CB8AC3E}">
        <p14:creationId xmlns:p14="http://schemas.microsoft.com/office/powerpoint/2010/main" val="849166463"/>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Social Democratic vs New Right theory</a:t>
            </a:r>
            <a:endParaRPr lang="en-GB" dirty="0"/>
          </a:p>
        </p:txBody>
      </p:sp>
      <p:sp>
        <p:nvSpPr>
          <p:cNvPr id="3" name="Subtitle 2"/>
          <p:cNvSpPr>
            <a:spLocks noGrp="1"/>
          </p:cNvSpPr>
          <p:nvPr>
            <p:ph type="subTitle" idx="1"/>
          </p:nvPr>
        </p:nvSpPr>
        <p:spPr/>
        <p:txBody>
          <a:bodyPr/>
          <a:lstStyle/>
          <a:p>
            <a:r>
              <a:rPr lang="en-GB" dirty="0" smtClean="0"/>
              <a:t>E Group … or most of </a:t>
            </a:r>
            <a:r>
              <a:rPr lang="en-GB" smtClean="0"/>
              <a:t>it anyway …</a:t>
            </a:r>
            <a:endParaRPr lang="en-GB" dirty="0"/>
          </a:p>
        </p:txBody>
      </p:sp>
    </p:spTree>
    <p:extLst>
      <p:ext uri="{BB962C8B-B14F-4D97-AF65-F5344CB8AC3E}">
        <p14:creationId xmlns:p14="http://schemas.microsoft.com/office/powerpoint/2010/main" val="2967981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145" y="669282"/>
            <a:ext cx="9144000" cy="862956"/>
          </a:xfrm>
        </p:spPr>
        <p:txBody>
          <a:bodyPr>
            <a:normAutofit fontScale="90000"/>
          </a:bodyPr>
          <a:lstStyle/>
          <a:p>
            <a:r>
              <a:rPr lang="en-GB" dirty="0">
                <a:latin typeface="Bernard MT Condensed" panose="02050806060905020404" pitchFamily="18" charset="0"/>
              </a:rPr>
              <a:t>New Right: who are the key thinkers?</a:t>
            </a:r>
          </a:p>
        </p:txBody>
      </p:sp>
      <p:sp>
        <p:nvSpPr>
          <p:cNvPr id="3" name="Subtitle 2"/>
          <p:cNvSpPr>
            <a:spLocks noGrp="1"/>
          </p:cNvSpPr>
          <p:nvPr>
            <p:ph type="subTitle" idx="1"/>
          </p:nvPr>
        </p:nvSpPr>
        <p:spPr>
          <a:xfrm>
            <a:off x="115330" y="1532238"/>
            <a:ext cx="11862486" cy="403654"/>
          </a:xfrm>
        </p:spPr>
        <p:txBody>
          <a:bodyPr>
            <a:normAutofit lnSpcReduction="10000"/>
          </a:bodyPr>
          <a:lstStyle/>
          <a:p>
            <a:pPr algn="just"/>
            <a:r>
              <a:rPr lang="en-GB" dirty="0" smtClean="0">
                <a:solidFill>
                  <a:schemeClr val="accent6"/>
                </a:solidFill>
                <a:latin typeface="Bernard MT Condensed" panose="02050806060905020404" pitchFamily="18" charset="0"/>
              </a:rPr>
              <a:t>Milton Friedman </a:t>
            </a:r>
            <a:r>
              <a:rPr lang="en-GB" dirty="0" smtClean="0">
                <a:latin typeface="Bernard MT Condensed" panose="02050806060905020404" pitchFamily="18" charset="0"/>
              </a:rPr>
              <a:t>and </a:t>
            </a:r>
            <a:r>
              <a:rPr lang="en-GB" dirty="0" smtClean="0">
                <a:solidFill>
                  <a:srgbClr val="FF66CC"/>
                </a:solidFill>
                <a:latin typeface="Bernard MT Condensed" panose="02050806060905020404" pitchFamily="18" charset="0"/>
              </a:rPr>
              <a:t>Peter Bauer </a:t>
            </a:r>
            <a:r>
              <a:rPr lang="en-GB" dirty="0" smtClean="0">
                <a:latin typeface="Bernard MT Condensed" panose="02050806060905020404" pitchFamily="18" charset="0"/>
              </a:rPr>
              <a:t>influenced the economic policy of Thatcherism and </a:t>
            </a:r>
            <a:r>
              <a:rPr lang="en-GB" dirty="0">
                <a:latin typeface="Bernard MT Condensed" panose="02050806060905020404" pitchFamily="18" charset="0"/>
              </a:rPr>
              <a:t>R</a:t>
            </a:r>
            <a:r>
              <a:rPr lang="en-GB" dirty="0" smtClean="0">
                <a:latin typeface="Bernard MT Condensed" panose="02050806060905020404" pitchFamily="18" charset="0"/>
              </a:rPr>
              <a:t>eaganism. </a:t>
            </a:r>
            <a:endParaRPr lang="en-GB" dirty="0">
              <a:latin typeface="Bernard MT Condensed" panose="02050806060905020404" pitchFamily="18" charset="0"/>
            </a:endParaRPr>
          </a:p>
        </p:txBody>
      </p:sp>
      <p:sp>
        <p:nvSpPr>
          <p:cNvPr id="5" name="TextBox 4"/>
          <p:cNvSpPr txBox="1"/>
          <p:nvPr/>
        </p:nvSpPr>
        <p:spPr>
          <a:xfrm>
            <a:off x="115330" y="1779687"/>
            <a:ext cx="2677297" cy="4524315"/>
          </a:xfrm>
          <a:prstGeom prst="rect">
            <a:avLst/>
          </a:prstGeom>
          <a:noFill/>
        </p:spPr>
        <p:txBody>
          <a:bodyPr wrap="square" rtlCol="0">
            <a:spAutoFit/>
          </a:bodyPr>
          <a:lstStyle/>
          <a:p>
            <a:pPr defTabSz="914400"/>
            <a:r>
              <a:rPr lang="en-GB" dirty="0" smtClean="0">
                <a:solidFill>
                  <a:srgbClr val="70AD47"/>
                </a:solidFill>
                <a:latin typeface="Bernard MT Condensed" panose="02050806060905020404" pitchFamily="18" charset="0"/>
              </a:rPr>
              <a:t>- Friedman argues that …</a:t>
            </a:r>
          </a:p>
          <a:p>
            <a:pPr defTabSz="914400"/>
            <a:r>
              <a:rPr lang="en-GB" dirty="0" smtClean="0">
                <a:solidFill>
                  <a:srgbClr val="70AD47"/>
                </a:solidFill>
                <a:latin typeface="Bernard MT Condensed" panose="02050806060905020404" pitchFamily="18" charset="0"/>
              </a:rPr>
              <a:t>Governments should not be involved in the economy except four main functions: </a:t>
            </a:r>
          </a:p>
          <a:p>
            <a:pPr marL="285750" indent="-285750" defTabSz="914400">
              <a:buFont typeface="Arial" panose="020B0604020202020204" pitchFamily="34" charset="0"/>
              <a:buChar char="•"/>
            </a:pPr>
            <a:r>
              <a:rPr lang="en-GB" dirty="0" smtClean="0">
                <a:solidFill>
                  <a:srgbClr val="70AD47"/>
                </a:solidFill>
                <a:latin typeface="Bernard MT Condensed" panose="02050806060905020404" pitchFamily="18" charset="0"/>
              </a:rPr>
              <a:t>Defence</a:t>
            </a:r>
          </a:p>
          <a:p>
            <a:pPr marL="285750" indent="-285750" defTabSz="914400">
              <a:buFont typeface="Arial" panose="020B0604020202020204" pitchFamily="34" charset="0"/>
              <a:buChar char="•"/>
            </a:pPr>
            <a:r>
              <a:rPr lang="en-GB" dirty="0" smtClean="0">
                <a:solidFill>
                  <a:srgbClr val="70AD47"/>
                </a:solidFill>
                <a:latin typeface="Bernard MT Condensed" panose="02050806060905020404" pitchFamily="18" charset="0"/>
              </a:rPr>
              <a:t>Law and Order</a:t>
            </a:r>
          </a:p>
          <a:p>
            <a:pPr marL="285750" indent="-285750" defTabSz="914400">
              <a:buFont typeface="Arial" panose="020B0604020202020204" pitchFamily="34" charset="0"/>
              <a:buChar char="•"/>
            </a:pPr>
            <a:r>
              <a:rPr lang="en-GB" dirty="0" smtClean="0">
                <a:solidFill>
                  <a:srgbClr val="70AD47"/>
                </a:solidFill>
                <a:latin typeface="Bernard MT Condensed" panose="02050806060905020404" pitchFamily="18" charset="0"/>
              </a:rPr>
              <a:t>Provision of the necessary public works that private enterprise does not find profitable to provide.</a:t>
            </a:r>
          </a:p>
          <a:p>
            <a:pPr marL="285750" indent="-285750" defTabSz="914400">
              <a:buFont typeface="Arial" panose="020B0604020202020204" pitchFamily="34" charset="0"/>
              <a:buChar char="•"/>
            </a:pPr>
            <a:r>
              <a:rPr lang="en-GB" dirty="0" smtClean="0">
                <a:solidFill>
                  <a:srgbClr val="70AD47"/>
                </a:solidFill>
                <a:latin typeface="Bernard MT Condensed" panose="02050806060905020404" pitchFamily="18" charset="0"/>
              </a:rPr>
              <a:t>Protection from members of the community who ‘cannot be regarded as ‘responsible individuals’. </a:t>
            </a:r>
            <a:endParaRPr lang="en-GB" dirty="0">
              <a:solidFill>
                <a:srgbClr val="70AD47"/>
              </a:solidFill>
              <a:latin typeface="Bernard MT Condensed" panose="02050806060905020404" pitchFamily="18" charset="0"/>
            </a:endParaRPr>
          </a:p>
        </p:txBody>
      </p:sp>
      <p:sp>
        <p:nvSpPr>
          <p:cNvPr id="6" name="TextBox 5"/>
          <p:cNvSpPr txBox="1"/>
          <p:nvPr/>
        </p:nvSpPr>
        <p:spPr>
          <a:xfrm>
            <a:off x="2792627" y="1845276"/>
            <a:ext cx="2545492" cy="2585323"/>
          </a:xfrm>
          <a:prstGeom prst="rect">
            <a:avLst/>
          </a:prstGeom>
          <a:noFill/>
        </p:spPr>
        <p:txBody>
          <a:bodyPr wrap="square" rtlCol="0">
            <a:spAutoFit/>
          </a:bodyPr>
          <a:lstStyle/>
          <a:p>
            <a:pPr defTabSz="914400"/>
            <a:r>
              <a:rPr lang="en-GB" dirty="0" smtClean="0">
                <a:solidFill>
                  <a:srgbClr val="FF66CC"/>
                </a:solidFill>
                <a:latin typeface="Bernard MT Condensed" panose="02050806060905020404" pitchFamily="18" charset="0"/>
              </a:rPr>
              <a:t>Bauer advocates a wider range of functions fore governments: </a:t>
            </a:r>
          </a:p>
          <a:p>
            <a:pPr marL="285750" indent="-285750" defTabSz="914400">
              <a:buFont typeface="Arial" panose="020B0604020202020204" pitchFamily="34" charset="0"/>
              <a:buChar char="•"/>
            </a:pPr>
            <a:r>
              <a:rPr lang="en-GB" dirty="0" smtClean="0">
                <a:solidFill>
                  <a:srgbClr val="FF66CC"/>
                </a:solidFill>
                <a:latin typeface="Bernard MT Condensed" panose="02050806060905020404" pitchFamily="18" charset="0"/>
              </a:rPr>
              <a:t>The basic provision for healthy ands education </a:t>
            </a:r>
          </a:p>
          <a:p>
            <a:pPr marL="285750" indent="-285750" defTabSz="914400">
              <a:buFont typeface="Arial" panose="020B0604020202020204" pitchFamily="34" charset="0"/>
              <a:buChar char="•"/>
            </a:pPr>
            <a:r>
              <a:rPr lang="en-GB" dirty="0" smtClean="0">
                <a:solidFill>
                  <a:srgbClr val="FF66CC"/>
                </a:solidFill>
                <a:latin typeface="Bernard MT Condensed" panose="02050806060905020404" pitchFamily="18" charset="0"/>
              </a:rPr>
              <a:t>The management of the monetary and fiscal (taxation/spending) system.</a:t>
            </a:r>
            <a:endParaRPr lang="en-GB" dirty="0">
              <a:solidFill>
                <a:srgbClr val="FF66CC"/>
              </a:solidFill>
              <a:latin typeface="Bernard MT Condensed" panose="02050806060905020404" pitchFamily="18" charset="0"/>
            </a:endParaRPr>
          </a:p>
        </p:txBody>
      </p:sp>
    </p:spTree>
    <p:extLst>
      <p:ext uri="{BB962C8B-B14F-4D97-AF65-F5344CB8AC3E}">
        <p14:creationId xmlns:p14="http://schemas.microsoft.com/office/powerpoint/2010/main" val="111564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1507" y="0"/>
            <a:ext cx="5873262" cy="837101"/>
          </a:xfrm>
        </p:spPr>
        <p:txBody>
          <a:bodyPr>
            <a:normAutofit fontScale="90000"/>
          </a:bodyPr>
          <a:lstStyle/>
          <a:p>
            <a:r>
              <a:rPr lang="en-GB" sz="3600" dirty="0" smtClean="0">
                <a:solidFill>
                  <a:schemeClr val="tx1">
                    <a:lumMod val="95000"/>
                    <a:lumOff val="5000"/>
                  </a:schemeClr>
                </a:solidFill>
              </a:rPr>
              <a:t>New Right – Main Arguments</a:t>
            </a:r>
            <a:endParaRPr lang="en-GB" sz="3600" dirty="0">
              <a:solidFill>
                <a:schemeClr val="tx1">
                  <a:lumMod val="95000"/>
                  <a:lumOff val="5000"/>
                </a:schemeClr>
              </a:solidFill>
            </a:endParaRPr>
          </a:p>
        </p:txBody>
      </p:sp>
      <p:sp>
        <p:nvSpPr>
          <p:cNvPr id="4" name="TextBox 3"/>
          <p:cNvSpPr txBox="1"/>
          <p:nvPr/>
        </p:nvSpPr>
        <p:spPr>
          <a:xfrm>
            <a:off x="1000462" y="1430216"/>
            <a:ext cx="8111266" cy="4708981"/>
          </a:xfrm>
          <a:prstGeom prst="rect">
            <a:avLst/>
          </a:prstGeom>
          <a:noFill/>
        </p:spPr>
        <p:txBody>
          <a:bodyPr wrap="square" rtlCol="0">
            <a:spAutoFit/>
          </a:bodyPr>
          <a:lstStyle/>
          <a:p>
            <a:pPr marL="285750" indent="-285750" defTabSz="914400">
              <a:buFont typeface="Arial" panose="020B0604020202020204" pitchFamily="34" charset="0"/>
              <a:buChar char="•"/>
            </a:pPr>
            <a:r>
              <a:rPr lang="en-GB" sz="2000" b="1" dirty="0" smtClean="0">
                <a:solidFill>
                  <a:prstClr val="black"/>
                </a:solidFill>
                <a:latin typeface="Calibri Light" panose="020F0302020204030204" pitchFamily="34" charset="0"/>
              </a:rPr>
              <a:t>Too much state control – The state had become too involved within peoples lives resulting in welfare dependency.</a:t>
            </a:r>
          </a:p>
          <a:p>
            <a:pPr marL="285750" indent="-285750" defTabSz="914400">
              <a:buFont typeface="Arial" panose="020B0604020202020204" pitchFamily="34" charset="0"/>
              <a:buChar char="•"/>
            </a:pPr>
            <a:endParaRPr lang="en-GB" sz="2000" b="1" dirty="0" smtClean="0">
              <a:solidFill>
                <a:prstClr val="black"/>
              </a:solidFill>
              <a:latin typeface="Calibri Light" panose="020F0302020204030204" pitchFamily="34" charset="0"/>
            </a:endParaRPr>
          </a:p>
          <a:p>
            <a:pPr marL="285750" indent="-285750" defTabSz="914400">
              <a:buFont typeface="Arial" panose="020B0604020202020204" pitchFamily="34" charset="0"/>
              <a:buChar char="•"/>
            </a:pPr>
            <a:r>
              <a:rPr lang="en-GB" sz="2000" b="1" dirty="0" smtClean="0">
                <a:solidFill>
                  <a:prstClr val="black"/>
                </a:solidFill>
                <a:latin typeface="Calibri Light" panose="020F0302020204030204" pitchFamily="34" charset="0"/>
              </a:rPr>
              <a:t>High taxation was the only way forward due to the high expenses of welfare benefits.</a:t>
            </a:r>
          </a:p>
          <a:p>
            <a:pPr marL="285750" indent="-285750" defTabSz="914400">
              <a:buFont typeface="Arial" panose="020B0604020202020204" pitchFamily="34" charset="0"/>
              <a:buChar char="•"/>
            </a:pPr>
            <a:endParaRPr lang="en-GB" sz="2000" b="1" dirty="0" smtClean="0">
              <a:solidFill>
                <a:prstClr val="black"/>
              </a:solidFill>
              <a:latin typeface="Calibri Light" panose="020F0302020204030204" pitchFamily="34" charset="0"/>
            </a:endParaRPr>
          </a:p>
          <a:p>
            <a:pPr marL="285750" indent="-285750" defTabSz="914400">
              <a:buFont typeface="Arial" panose="020B0604020202020204" pitchFamily="34" charset="0"/>
              <a:buChar char="•"/>
            </a:pPr>
            <a:r>
              <a:rPr lang="en-GB" sz="2000" b="1" dirty="0" smtClean="0">
                <a:solidFill>
                  <a:prstClr val="black"/>
                </a:solidFill>
                <a:latin typeface="Calibri Light" panose="020F0302020204030204" pitchFamily="34" charset="0"/>
              </a:rPr>
              <a:t>Individuals should have full responsibility and control of their lives instead of relying on the welfare state and the judgements of the government .</a:t>
            </a:r>
          </a:p>
          <a:p>
            <a:pPr marL="285750" indent="-285750" defTabSz="914400">
              <a:buFont typeface="Arial" panose="020B0604020202020204" pitchFamily="34" charset="0"/>
              <a:buChar char="•"/>
            </a:pPr>
            <a:endParaRPr lang="en-GB" sz="2000" b="1" dirty="0">
              <a:solidFill>
                <a:prstClr val="black"/>
              </a:solidFill>
              <a:latin typeface="Calibri Light" panose="020F0302020204030204" pitchFamily="34" charset="0"/>
            </a:endParaRPr>
          </a:p>
          <a:p>
            <a:pPr marL="285750" indent="-285750" defTabSz="914400">
              <a:buFont typeface="Arial" panose="020B0604020202020204" pitchFamily="34" charset="0"/>
              <a:buChar char="•"/>
            </a:pPr>
            <a:r>
              <a:rPr lang="en-GB" sz="2000" b="1" dirty="0" smtClean="0">
                <a:solidFill>
                  <a:prstClr val="black"/>
                </a:solidFill>
                <a:latin typeface="Calibri Light" panose="020F0302020204030204" pitchFamily="34" charset="0"/>
              </a:rPr>
              <a:t>Drive, initiative and enterprise are key for success.</a:t>
            </a:r>
          </a:p>
          <a:p>
            <a:pPr marL="285750" indent="-285750" defTabSz="914400">
              <a:buFont typeface="Arial" panose="020B0604020202020204" pitchFamily="34" charset="0"/>
              <a:buChar char="•"/>
            </a:pPr>
            <a:endParaRPr lang="en-GB" sz="2000" b="1" dirty="0">
              <a:solidFill>
                <a:prstClr val="black"/>
              </a:solidFill>
              <a:latin typeface="Calibri Light" panose="020F0302020204030204" pitchFamily="34" charset="0"/>
            </a:endParaRPr>
          </a:p>
          <a:p>
            <a:pPr marL="285750" indent="-285750" defTabSz="914400">
              <a:buFont typeface="Arial" panose="020B0604020202020204" pitchFamily="34" charset="0"/>
              <a:buChar char="•"/>
            </a:pPr>
            <a:r>
              <a:rPr lang="en-GB" sz="2000" b="1" dirty="0" smtClean="0">
                <a:solidFill>
                  <a:prstClr val="black"/>
                </a:solidFill>
                <a:latin typeface="Calibri Light" panose="020F0302020204030204" pitchFamily="34" charset="0"/>
              </a:rPr>
              <a:t>Advocates for investment into the privatisation of industries e.g. NHS, Private schools</a:t>
            </a:r>
          </a:p>
          <a:p>
            <a:pPr marL="285750" indent="-285750" defTabSz="914400">
              <a:buFont typeface="Arial" panose="020B0604020202020204" pitchFamily="34" charset="0"/>
              <a:buChar char="•"/>
            </a:pPr>
            <a:endParaRPr lang="en-GB" sz="2000" b="1" dirty="0">
              <a:solidFill>
                <a:prstClr val="black"/>
              </a:solidFill>
              <a:latin typeface="Calibri Light" panose="020F0302020204030204" pitchFamily="34" charset="0"/>
            </a:endParaRPr>
          </a:p>
          <a:p>
            <a:pPr marL="285750" indent="-285750" defTabSz="914400">
              <a:buFont typeface="Arial" panose="020B0604020202020204" pitchFamily="34" charset="0"/>
              <a:buChar char="•"/>
            </a:pPr>
            <a:endParaRPr lang="en-GB" sz="2000" b="1"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28460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the Education System &amp; Solutions </a:t>
            </a:r>
            <a:endParaRPr lang="en-GB" dirty="0"/>
          </a:p>
        </p:txBody>
      </p:sp>
      <p:sp>
        <p:nvSpPr>
          <p:cNvPr id="3" name="Content Placeholder 2"/>
          <p:cNvSpPr>
            <a:spLocks noGrp="1"/>
          </p:cNvSpPr>
          <p:nvPr>
            <p:ph idx="1"/>
          </p:nvPr>
        </p:nvSpPr>
        <p:spPr>
          <a:xfrm>
            <a:off x="609600" y="2141839"/>
            <a:ext cx="10188217" cy="5525530"/>
          </a:xfrm>
        </p:spPr>
        <p:txBody>
          <a:bodyPr>
            <a:normAutofit/>
          </a:bodyPr>
          <a:lstStyle/>
          <a:p>
            <a:pPr marL="0" indent="0">
              <a:buNone/>
            </a:pPr>
            <a:r>
              <a:rPr lang="en-GB" dirty="0" smtClean="0"/>
              <a:t>Problems</a:t>
            </a:r>
          </a:p>
          <a:p>
            <a:r>
              <a:rPr lang="en-GB" dirty="0" smtClean="0"/>
              <a:t>Too much state control </a:t>
            </a:r>
          </a:p>
          <a:p>
            <a:r>
              <a:rPr lang="en-GB" dirty="0" smtClean="0"/>
              <a:t>Less money to invest in private industry, leads to welfare dependency </a:t>
            </a:r>
          </a:p>
          <a:p>
            <a:r>
              <a:rPr lang="en-GB" dirty="0" smtClean="0"/>
              <a:t>Cost a lot of money, high taxation </a:t>
            </a:r>
          </a:p>
          <a:p>
            <a:pPr marL="0" indent="0">
              <a:buNone/>
            </a:pPr>
            <a:endParaRPr lang="en-GB" dirty="0" smtClean="0"/>
          </a:p>
          <a:p>
            <a:pPr marL="0" indent="0">
              <a:buNone/>
            </a:pPr>
            <a:r>
              <a:rPr lang="en-GB" dirty="0" smtClean="0"/>
              <a:t>Solutions</a:t>
            </a:r>
            <a:endParaRPr lang="en-GB" dirty="0"/>
          </a:p>
          <a:p>
            <a:r>
              <a:rPr lang="en-GB" dirty="0" smtClean="0"/>
              <a:t>More competition between schools and colleges – best ones attract students, worst get no students and go out of business.</a:t>
            </a:r>
          </a:p>
          <a:p>
            <a:r>
              <a:rPr lang="en-GB" dirty="0" smtClean="0"/>
              <a:t>Allowed schools and colleges to be more self-managing, gave them more control. </a:t>
            </a:r>
          </a:p>
          <a:p>
            <a:r>
              <a:rPr lang="en-GB" dirty="0" smtClean="0"/>
              <a:t>Leads to better school management, higher teaching quality, leads to higher qualifications</a:t>
            </a:r>
            <a:endParaRPr lang="en-GB" dirty="0"/>
          </a:p>
        </p:txBody>
      </p:sp>
    </p:spTree>
    <p:extLst>
      <p:ext uri="{BB962C8B-B14F-4D97-AF65-F5344CB8AC3E}">
        <p14:creationId xmlns:p14="http://schemas.microsoft.com/office/powerpoint/2010/main" val="17719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617838"/>
          </a:xfrm>
        </p:spPr>
        <p:txBody>
          <a:bodyPr>
            <a:normAutofit fontScale="90000"/>
          </a:bodyPr>
          <a:lstStyle/>
          <a:p>
            <a:r>
              <a:rPr lang="en-GB" b="1" u="sng" dirty="0" smtClean="0"/>
              <a:t>Evaluation of the New Right</a:t>
            </a:r>
            <a:endParaRPr lang="en-GB" b="1" u="sng" dirty="0"/>
          </a:p>
        </p:txBody>
      </p:sp>
      <p:sp>
        <p:nvSpPr>
          <p:cNvPr id="3" name="Content Placeholder 2"/>
          <p:cNvSpPr>
            <a:spLocks noGrp="1"/>
          </p:cNvSpPr>
          <p:nvPr>
            <p:ph idx="1"/>
          </p:nvPr>
        </p:nvSpPr>
        <p:spPr>
          <a:xfrm>
            <a:off x="0" y="617839"/>
            <a:ext cx="12192000" cy="6240161"/>
          </a:xfrm>
        </p:spPr>
        <p:txBody>
          <a:bodyPr>
            <a:normAutofit fontScale="92500" lnSpcReduction="10000"/>
          </a:bodyPr>
          <a:lstStyle/>
          <a:p>
            <a:r>
              <a:rPr lang="en-GB" dirty="0" smtClean="0"/>
              <a:t>They agree that the Functionalist agenda </a:t>
            </a:r>
            <a:r>
              <a:rPr lang="en-GB" b="1" i="1" u="sng" dirty="0" smtClean="0"/>
              <a:t>should </a:t>
            </a:r>
            <a:r>
              <a:rPr lang="en-GB" dirty="0" smtClean="0"/>
              <a:t>be in education, but in reality, it is </a:t>
            </a:r>
            <a:r>
              <a:rPr lang="en-GB" b="1" i="1" u="sng" dirty="0" smtClean="0"/>
              <a:t>not</a:t>
            </a:r>
            <a:r>
              <a:rPr lang="en-GB" dirty="0" smtClean="0"/>
              <a:t>.</a:t>
            </a:r>
          </a:p>
          <a:p>
            <a:r>
              <a:rPr lang="en-GB" dirty="0" smtClean="0"/>
              <a:t>The New Right supports competition (in education, for example) since it encourages marketization and makes them more efficient – the businesses strive to be greater than others to attract customers. Also, this encourages a competitive spirit and drive to succeed in people. </a:t>
            </a:r>
          </a:p>
          <a:p>
            <a:r>
              <a:rPr lang="en-GB" dirty="0" smtClean="0"/>
              <a:t>They are about tradition and hierarchy</a:t>
            </a:r>
          </a:p>
          <a:p>
            <a:r>
              <a:rPr lang="en-GB" dirty="0" smtClean="0"/>
              <a:t>They believe the Welfare State encourages a Dependency Culture – people take advantage of/rely on benefits and services when they don’t need to. The Welfare State is too controlling as well.</a:t>
            </a:r>
          </a:p>
          <a:p>
            <a:r>
              <a:rPr lang="en-GB" dirty="0" smtClean="0"/>
              <a:t>They are trying to cut the cost of the welfare state by getting rid of ‘unnecessary’ benefits and services. E.g. lone-parent benefits.</a:t>
            </a:r>
          </a:p>
          <a:p>
            <a:r>
              <a:rPr lang="en-GB" dirty="0" smtClean="0"/>
              <a:t>A Dependency Culture will undermine people’s values; they will become lazy and stay at home.</a:t>
            </a:r>
          </a:p>
          <a:p>
            <a:r>
              <a:rPr lang="en-GB" dirty="0" smtClean="0"/>
              <a:t>The idea of a market – people should be able to chose what is best for them.</a:t>
            </a:r>
          </a:p>
          <a:p>
            <a:r>
              <a:rPr lang="en-GB" dirty="0" smtClean="0"/>
              <a:t>Meritocracy is about individual’s choices and effort (merit = ability </a:t>
            </a:r>
            <a:r>
              <a:rPr lang="en-GB" b="1" i="1" u="sng" dirty="0" smtClean="0"/>
              <a:t>and </a:t>
            </a:r>
            <a:r>
              <a:rPr lang="en-GB" dirty="0" smtClean="0"/>
              <a:t>effort), not what the state decides – if an individual is able, they should support themselves.</a:t>
            </a:r>
          </a:p>
          <a:p>
            <a:endParaRPr lang="en-GB" dirty="0" smtClean="0"/>
          </a:p>
          <a:p>
            <a:endParaRPr lang="en-GB" dirty="0"/>
          </a:p>
        </p:txBody>
      </p:sp>
    </p:spTree>
    <p:extLst>
      <p:ext uri="{BB962C8B-B14F-4D97-AF65-F5344CB8AC3E}">
        <p14:creationId xmlns:p14="http://schemas.microsoft.com/office/powerpoint/2010/main" val="326751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democratic Theory</a:t>
            </a:r>
            <a:endParaRPr lang="en-GB" dirty="0"/>
          </a:p>
        </p:txBody>
      </p:sp>
      <p:sp>
        <p:nvSpPr>
          <p:cNvPr id="3" name="Content Placeholder 2"/>
          <p:cNvSpPr>
            <a:spLocks noGrp="1"/>
          </p:cNvSpPr>
          <p:nvPr>
            <p:ph type="body" idx="1"/>
          </p:nvPr>
        </p:nvSpPr>
        <p:spPr/>
        <p:txBody>
          <a:bodyPr/>
          <a:lstStyle/>
          <a:p>
            <a:r>
              <a:rPr lang="en-GB" dirty="0" smtClean="0"/>
              <a:t>Equality of opportunity</a:t>
            </a:r>
            <a:endParaRPr lang="en-GB" dirty="0"/>
          </a:p>
        </p:txBody>
      </p:sp>
    </p:spTree>
    <p:extLst>
      <p:ext uri="{BB962C8B-B14F-4D97-AF65-F5344CB8AC3E}">
        <p14:creationId xmlns:p14="http://schemas.microsoft.com/office/powerpoint/2010/main" val="920885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9101" y="960632"/>
            <a:ext cx="9778701" cy="3158557"/>
          </a:xfrm>
          <a:prstGeom prst="rect">
            <a:avLst/>
          </a:prstGeom>
        </p:spPr>
        <p:txBody>
          <a:bodyPr wrap="square">
            <a:spAutoFit/>
          </a:bodyPr>
          <a:lstStyle/>
          <a:p>
            <a:pPr>
              <a:lnSpc>
                <a:spcPct val="107000"/>
              </a:lnSpc>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Social democracy, political ideology that originally advocated a peaceful evolutionary transition of society from capitalism to socialism using established political processes. In the second half of the 20th century, there emerged a more moderate version of the doctrine, which generally espoused state regulation, rather than state ownership, of the means of production and extensive social welfare programs. Based on 19th-century socialism and the tenets of Karl Marx and Friedrich Engels, social democracy shares common ideological roots with communism but eschews its militancy and totalitarianism. Social democracy was originally known as revisionism because it represented a change in basic Marxist doctrine, primarily in the former’s repudiation of the use of revolution to establish a socialist society.</a:t>
            </a:r>
          </a:p>
          <a:p>
            <a:pPr>
              <a:lnSpc>
                <a:spcPct val="107000"/>
              </a:lnSpc>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Some researches argue that the growth in education greatly exceeds the needs of the economy.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480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What are the social democratic main arguments?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1878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endParaRPr lang="en-GB" dirty="0"/>
          </a:p>
        </p:txBody>
      </p:sp>
      <p:sp>
        <p:nvSpPr>
          <p:cNvPr id="3" name="Content Placeholder 2"/>
          <p:cNvSpPr>
            <a:spLocks noGrp="1"/>
          </p:cNvSpPr>
          <p:nvPr>
            <p:ph idx="1"/>
          </p:nvPr>
        </p:nvSpPr>
        <p:spPr/>
        <p:txBody>
          <a:bodyPr/>
          <a:lstStyle/>
          <a:p>
            <a:pPr lvl="1"/>
            <a:r>
              <a:rPr lang="en-GB" dirty="0"/>
              <a:t>Social Democrats are strongly critical of society when it is divided, they would argue artificially divided, into classes or groups based on socio-economic position, access to education, gender, </a:t>
            </a:r>
            <a:endParaRPr lang="en-GB" dirty="0" smtClean="0"/>
          </a:p>
          <a:p>
            <a:pPr lvl="1"/>
            <a:r>
              <a:rPr lang="en-GB" dirty="0" smtClean="0"/>
              <a:t>Education serves the needs of an advance industrial economy </a:t>
            </a:r>
          </a:p>
          <a:p>
            <a:pPr lvl="1"/>
            <a:r>
              <a:rPr lang="en-GB" dirty="0" smtClean="0"/>
              <a:t>Believe in welfare state for example benefits and human capital</a:t>
            </a:r>
          </a:p>
          <a:p>
            <a:pPr lvl="1"/>
            <a:endParaRPr lang="en-GB" dirty="0" smtClean="0"/>
          </a:p>
        </p:txBody>
      </p:sp>
    </p:spTree>
    <p:extLst>
      <p:ext uri="{BB962C8B-B14F-4D97-AF65-F5344CB8AC3E}">
        <p14:creationId xmlns:p14="http://schemas.microsoft.com/office/powerpoint/2010/main" val="3569585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2455" y="189470"/>
            <a:ext cx="8198526" cy="584775"/>
          </a:xfrm>
          <a:prstGeom prst="rect">
            <a:avLst/>
          </a:prstGeom>
          <a:noFill/>
        </p:spPr>
        <p:txBody>
          <a:bodyPr wrap="none" rtlCol="0">
            <a:spAutoFit/>
          </a:bodyPr>
          <a:lstStyle/>
          <a:p>
            <a:pPr defTabSz="914400"/>
            <a:r>
              <a:rPr lang="en-GB" sz="3200" u="sng" dirty="0" smtClean="0">
                <a:solidFill>
                  <a:prstClr val="black"/>
                </a:solidFill>
              </a:rPr>
              <a:t>Social Democratic – </a:t>
            </a:r>
            <a:r>
              <a:rPr lang="en-GB" sz="3200" u="sng" dirty="0" smtClean="0">
                <a:solidFill>
                  <a:prstClr val="black"/>
                </a:solidFill>
              </a:rPr>
              <a:t>Schultz and Human Capital</a:t>
            </a:r>
            <a:endParaRPr lang="en-GB" sz="3200" u="sng" dirty="0">
              <a:solidFill>
                <a:prstClr val="black"/>
              </a:solidFill>
            </a:endParaRPr>
          </a:p>
        </p:txBody>
      </p:sp>
      <p:sp>
        <p:nvSpPr>
          <p:cNvPr id="5" name="TextBox 4"/>
          <p:cNvSpPr txBox="1"/>
          <p:nvPr/>
        </p:nvSpPr>
        <p:spPr>
          <a:xfrm>
            <a:off x="1535735" y="1606378"/>
            <a:ext cx="9140502" cy="5262979"/>
          </a:xfrm>
          <a:prstGeom prst="rect">
            <a:avLst/>
          </a:prstGeom>
          <a:noFill/>
        </p:spPr>
        <p:txBody>
          <a:bodyPr wrap="square" rtlCol="0">
            <a:spAutoFit/>
          </a:bodyPr>
          <a:lstStyle/>
          <a:p>
            <a:pPr defTabSz="914400"/>
            <a:r>
              <a:rPr lang="en-GB" sz="1600" b="1" dirty="0">
                <a:solidFill>
                  <a:prstClr val="black"/>
                </a:solidFill>
              </a:rPr>
              <a:t>Schultz</a:t>
            </a:r>
            <a:r>
              <a:rPr lang="en-GB" sz="1600" dirty="0">
                <a:solidFill>
                  <a:prstClr val="black"/>
                </a:solidFill>
              </a:rPr>
              <a:t> argued that high levels of spending on education and training are justified so people can have good knowledge and skills, this is investment in human capital. Investing in education makes a successful economy. Functionalists see this as necessary to provide a properly trained, qualified and flexible work force, that have high levels of skill and knowledge, that can do a wide range of jobs.</a:t>
            </a:r>
          </a:p>
          <a:p>
            <a:pPr defTabSz="914400"/>
            <a:endParaRPr lang="en-GB" sz="1600" b="1" dirty="0" smtClean="0">
              <a:solidFill>
                <a:prstClr val="black"/>
              </a:solidFill>
            </a:endParaRPr>
          </a:p>
          <a:p>
            <a:pPr defTabSz="914400"/>
            <a:r>
              <a:rPr lang="en-GB" sz="1600" b="1" dirty="0" smtClean="0">
                <a:solidFill>
                  <a:prstClr val="black"/>
                </a:solidFill>
              </a:rPr>
              <a:t>HOWEVER</a:t>
            </a:r>
            <a:endParaRPr lang="en-GB" sz="1600" b="1" dirty="0">
              <a:solidFill>
                <a:prstClr val="black"/>
              </a:solidFill>
            </a:endParaRPr>
          </a:p>
          <a:p>
            <a:pPr defTabSz="914400"/>
            <a:endParaRPr lang="en-GB" sz="1600" b="1" dirty="0" smtClean="0">
              <a:solidFill>
                <a:prstClr val="black"/>
              </a:solidFill>
            </a:endParaRPr>
          </a:p>
          <a:p>
            <a:pPr defTabSz="914400"/>
            <a:r>
              <a:rPr lang="en-GB" sz="1600" b="1" dirty="0">
                <a:solidFill>
                  <a:prstClr val="black"/>
                </a:solidFill>
              </a:rPr>
              <a:t>Brown et al </a:t>
            </a:r>
            <a:r>
              <a:rPr lang="en-GB" sz="1600" dirty="0">
                <a:solidFill>
                  <a:prstClr val="black"/>
                </a:solidFill>
              </a:rPr>
              <a:t>(1997) believed that the increased pace of technological and economic change needs a flexible workforce with a good education rather than specific traits.</a:t>
            </a:r>
          </a:p>
          <a:p>
            <a:pPr defTabSz="914400"/>
            <a:endParaRPr lang="en-GB" sz="1600" b="1" dirty="0" smtClean="0">
              <a:solidFill>
                <a:prstClr val="black"/>
              </a:solidFill>
            </a:endParaRPr>
          </a:p>
          <a:p>
            <a:pPr defTabSz="914400"/>
            <a:r>
              <a:rPr lang="en-GB" sz="1600" b="1" dirty="0" smtClean="0">
                <a:solidFill>
                  <a:prstClr val="black"/>
                </a:solidFill>
              </a:rPr>
              <a:t>CRITICS</a:t>
            </a:r>
            <a:endParaRPr lang="en-GB" sz="1600" b="1" dirty="0">
              <a:solidFill>
                <a:prstClr val="black"/>
              </a:solidFill>
            </a:endParaRPr>
          </a:p>
          <a:p>
            <a:pPr defTabSz="914400"/>
            <a:endParaRPr lang="en-GB" sz="1600" b="1" dirty="0" smtClean="0">
              <a:solidFill>
                <a:prstClr val="black"/>
              </a:solidFill>
            </a:endParaRPr>
          </a:p>
          <a:p>
            <a:pPr defTabSz="914400"/>
            <a:r>
              <a:rPr lang="en-GB" sz="1600" b="1" dirty="0" smtClean="0">
                <a:solidFill>
                  <a:prstClr val="black"/>
                </a:solidFill>
              </a:rPr>
              <a:t>Randall </a:t>
            </a:r>
            <a:r>
              <a:rPr lang="en-GB" sz="1600" b="1" dirty="0" smtClean="0">
                <a:solidFill>
                  <a:prstClr val="black"/>
                </a:solidFill>
              </a:rPr>
              <a:t>Collins </a:t>
            </a:r>
            <a:r>
              <a:rPr lang="en-GB" sz="1600" dirty="0" smtClean="0">
                <a:solidFill>
                  <a:prstClr val="black"/>
                </a:solidFill>
              </a:rPr>
              <a:t>(1972) claims that once mass literacy has been achieved, education makes little difference to economic growth. He also stated when companies do require specific skills they usually provide their own training courses.</a:t>
            </a:r>
          </a:p>
          <a:p>
            <a:pPr defTabSz="914400"/>
            <a:endParaRPr lang="en-GB" sz="1600" dirty="0">
              <a:solidFill>
                <a:prstClr val="black"/>
              </a:solidFill>
            </a:endParaRPr>
          </a:p>
          <a:p>
            <a:pPr defTabSz="914400"/>
            <a:r>
              <a:rPr lang="en-GB" sz="1600" b="1" dirty="0" smtClean="0">
                <a:solidFill>
                  <a:prstClr val="black"/>
                </a:solidFill>
              </a:rPr>
              <a:t>Woolf</a:t>
            </a:r>
            <a:r>
              <a:rPr lang="en-GB" sz="1600" dirty="0" smtClean="0">
                <a:solidFill>
                  <a:prstClr val="black"/>
                </a:solidFill>
              </a:rPr>
              <a:t> (2002) said that we are may be over educating the population for example there are many unemployed graduates. In Switzerland they spend less money on education than other countries however it is still one of the richest countries. The link between high levels of education and economic success is not inevitable.</a:t>
            </a:r>
          </a:p>
          <a:p>
            <a:pPr defTabSz="914400"/>
            <a:endParaRPr lang="en-GB" sz="1600" dirty="0">
              <a:solidFill>
                <a:prstClr val="black"/>
              </a:solidFill>
            </a:endParaRPr>
          </a:p>
        </p:txBody>
      </p:sp>
      <p:sp>
        <p:nvSpPr>
          <p:cNvPr id="6" name="TextBox 5"/>
          <p:cNvSpPr txBox="1"/>
          <p:nvPr/>
        </p:nvSpPr>
        <p:spPr>
          <a:xfrm>
            <a:off x="7661189" y="1894703"/>
            <a:ext cx="184731" cy="369332"/>
          </a:xfrm>
          <a:prstGeom prst="rect">
            <a:avLst/>
          </a:prstGeom>
          <a:noFill/>
        </p:spPr>
        <p:txBody>
          <a:bodyPr wrap="none" rtlCol="0">
            <a:spAutoFit/>
          </a:bodyPr>
          <a:lstStyle/>
          <a:p>
            <a:pPr defTabSz="914400"/>
            <a:endParaRPr lang="en-GB" dirty="0">
              <a:solidFill>
                <a:prstClr val="black"/>
              </a:solidFill>
            </a:endParaRPr>
          </a:p>
        </p:txBody>
      </p:sp>
      <p:sp>
        <p:nvSpPr>
          <p:cNvPr id="7" name="TextBox 6"/>
          <p:cNvSpPr txBox="1"/>
          <p:nvPr/>
        </p:nvSpPr>
        <p:spPr>
          <a:xfrm>
            <a:off x="7142206" y="1499287"/>
            <a:ext cx="4382529" cy="3929448"/>
          </a:xfrm>
          <a:prstGeom prst="rect">
            <a:avLst/>
          </a:prstGeom>
          <a:noFill/>
        </p:spPr>
        <p:txBody>
          <a:bodyPr wrap="square" rtlCol="0">
            <a:spAutoFit/>
          </a:bodyPr>
          <a:lstStyle/>
          <a:p>
            <a:pPr defTabSz="914400"/>
            <a:endParaRPr lang="en-GB" dirty="0">
              <a:solidFill>
                <a:prstClr val="black"/>
              </a:solidFill>
            </a:endParaRPr>
          </a:p>
        </p:txBody>
      </p:sp>
      <p:pic>
        <p:nvPicPr>
          <p:cNvPr id="1026" name="Picture 2" descr="Image result for chef hat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82" y="2551708"/>
            <a:ext cx="920190" cy="107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1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6.25E-7 0 L 0.89232 0.00139 " pathEditMode="relative" rAng="0" ptsTypes="AA">
                                      <p:cBhvr>
                                        <p:cTn id="30" dur="2000" fill="hold"/>
                                        <p:tgtEl>
                                          <p:spTgt spid="1026"/>
                                        </p:tgtEl>
                                        <p:attrNameLst>
                                          <p:attrName>ppt_x</p:attrName>
                                          <p:attrName>ppt_y</p:attrName>
                                        </p:attrNameLst>
                                      </p:cBhvr>
                                      <p:rCtr x="44609" y="69"/>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additive="base">
                                        <p:cTn id="4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08" y="164757"/>
            <a:ext cx="10515600" cy="1325563"/>
          </a:xfrm>
        </p:spPr>
        <p:txBody>
          <a:bodyPr>
            <a:normAutofit/>
          </a:bodyPr>
          <a:lstStyle/>
          <a:p>
            <a:r>
              <a:rPr lang="en-GB" sz="2800" u="sng" dirty="0" smtClean="0"/>
              <a:t>1. What Problems do Social Democrats See With the Education System?</a:t>
            </a:r>
            <a:br>
              <a:rPr lang="en-GB" sz="2800" u="sng" dirty="0" smtClean="0"/>
            </a:br>
            <a:r>
              <a:rPr lang="en-GB" sz="2800" u="sng" dirty="0" smtClean="0"/>
              <a:t>2. What Solutions Do They Offer?</a:t>
            </a:r>
            <a:endParaRPr lang="en-GB" sz="2800" u="sng" dirty="0"/>
          </a:p>
        </p:txBody>
      </p:sp>
      <p:sp>
        <p:nvSpPr>
          <p:cNvPr id="3" name="Content Placeholder 2"/>
          <p:cNvSpPr>
            <a:spLocks noGrp="1"/>
          </p:cNvSpPr>
          <p:nvPr>
            <p:ph idx="1"/>
          </p:nvPr>
        </p:nvSpPr>
        <p:spPr>
          <a:xfrm>
            <a:off x="805248" y="1844547"/>
            <a:ext cx="10515600" cy="4642314"/>
          </a:xfrm>
        </p:spPr>
        <p:txBody>
          <a:bodyPr>
            <a:noAutofit/>
          </a:bodyPr>
          <a:lstStyle/>
          <a:p>
            <a:pPr marL="457200" indent="-457200">
              <a:buFont typeface="+mj-lt"/>
              <a:buAutoNum type="arabicPeriod"/>
            </a:pPr>
            <a:r>
              <a:rPr lang="en-GB" sz="2400" dirty="0" smtClean="0"/>
              <a:t>Social Democrats like Halsey argued that the grammar school system was a disadvantage to working-class children. </a:t>
            </a:r>
            <a:br>
              <a:rPr lang="en-GB" sz="2400" dirty="0" smtClean="0"/>
            </a:br>
            <a:r>
              <a:rPr lang="en-GB" sz="2400" dirty="0" smtClean="0"/>
              <a:t/>
            </a:r>
            <a:br>
              <a:rPr lang="en-GB" sz="2400" dirty="0" smtClean="0"/>
            </a:br>
            <a:r>
              <a:rPr lang="en-GB" sz="2400" dirty="0" smtClean="0"/>
              <a:t>Also, the 11+ exam tested the middle class culture and labelled working-class children as less intelligent. </a:t>
            </a:r>
          </a:p>
          <a:p>
            <a:pPr marL="457200" indent="-457200">
              <a:buFont typeface="+mj-lt"/>
              <a:buAutoNum type="arabicPeriod"/>
            </a:pPr>
            <a:r>
              <a:rPr lang="en-GB" sz="2400" dirty="0" smtClean="0"/>
              <a:t>Social Democrats believed that the selective education system needed to be abolished and replaced by a comprehensive system, where everyone would receive the same opportunities and working-class children and middle-class children could mix in lessons. </a:t>
            </a:r>
            <a:br>
              <a:rPr lang="en-GB" sz="2400" dirty="0" smtClean="0"/>
            </a:br>
            <a:r>
              <a:rPr lang="en-GB" sz="2400" dirty="0" smtClean="0"/>
              <a:t/>
            </a:r>
            <a:br>
              <a:rPr lang="en-GB" sz="2400" dirty="0" smtClean="0"/>
            </a:br>
            <a:r>
              <a:rPr lang="en-GB" sz="2400" dirty="0" smtClean="0"/>
              <a:t>Social democrats agree with functionalists who argue that education has a key role in creating a skilled workforce, so by creating meritocracy would release more talent into society.</a:t>
            </a:r>
            <a:endParaRPr lang="en-GB" sz="2400" dirty="0"/>
          </a:p>
        </p:txBody>
      </p:sp>
    </p:spTree>
    <p:extLst>
      <p:ext uri="{BB962C8B-B14F-4D97-AF65-F5344CB8AC3E}">
        <p14:creationId xmlns:p14="http://schemas.microsoft.com/office/powerpoint/2010/main" val="96701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1430000" cy="6858000"/>
          </a:xfrm>
          <a:prstGeom prst="rect">
            <a:avLst/>
          </a:prstGeom>
        </p:spPr>
      </p:pic>
      <p:sp>
        <p:nvSpPr>
          <p:cNvPr id="4" name="Title 3"/>
          <p:cNvSpPr>
            <a:spLocks noGrp="1"/>
          </p:cNvSpPr>
          <p:nvPr>
            <p:ph type="title"/>
          </p:nvPr>
        </p:nvSpPr>
        <p:spPr>
          <a:xfrm rot="20794497">
            <a:off x="1128657" y="3237417"/>
            <a:ext cx="10515600" cy="1325563"/>
          </a:xfrm>
        </p:spPr>
        <p:txBody>
          <a:bodyPr>
            <a:normAutofit/>
          </a:bodyPr>
          <a:lstStyle/>
          <a:p>
            <a:pPr algn="ctr"/>
            <a:r>
              <a:rPr lang="en-GB" sz="7200" b="1" dirty="0" smtClean="0">
                <a:solidFill>
                  <a:srgbClr val="FFFF00"/>
                </a:solidFill>
                <a:latin typeface="Aharoni" panose="02010803020104030203" pitchFamily="2" charset="-79"/>
                <a:cs typeface="Aharoni" panose="02010803020104030203" pitchFamily="2" charset="-79"/>
              </a:rPr>
              <a:t>WORK IN PROGRESS …</a:t>
            </a:r>
            <a:endParaRPr lang="en-GB" sz="7200" b="1" dirty="0">
              <a:solidFill>
                <a:srgbClr val="FFFF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2774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right theory</a:t>
            </a:r>
            <a:endParaRPr lang="en-GB" dirty="0"/>
          </a:p>
        </p:txBody>
      </p:sp>
      <p:sp>
        <p:nvSpPr>
          <p:cNvPr id="3" name="Content Placeholder 2"/>
          <p:cNvSpPr>
            <a:spLocks noGrp="1"/>
          </p:cNvSpPr>
          <p:nvPr>
            <p:ph type="body" idx="1"/>
          </p:nvPr>
        </p:nvSpPr>
        <p:spPr/>
        <p:txBody>
          <a:bodyPr/>
          <a:lstStyle/>
          <a:p>
            <a:r>
              <a:rPr lang="en-GB" dirty="0" smtClean="0"/>
              <a:t>The consumer must decide</a:t>
            </a:r>
            <a:endParaRPr lang="en-GB" dirty="0"/>
          </a:p>
        </p:txBody>
      </p:sp>
    </p:spTree>
    <p:extLst>
      <p:ext uri="{BB962C8B-B14F-4D97-AF65-F5344CB8AC3E}">
        <p14:creationId xmlns:p14="http://schemas.microsoft.com/office/powerpoint/2010/main" val="2216171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Main Event</Template>
  <TotalTime>162</TotalTime>
  <Words>914</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13</vt:i4>
      </vt:variant>
    </vt:vector>
  </HeadingPairs>
  <TitlesOfParts>
    <vt:vector size="31" baseType="lpstr">
      <vt:lpstr>Aharoni</vt:lpstr>
      <vt:lpstr>Arial</vt:lpstr>
      <vt:lpstr>Bernard MT Condensed</vt:lpstr>
      <vt:lpstr>Calibri</vt:lpstr>
      <vt:lpstr>Calibri Light</vt:lpstr>
      <vt:lpstr>Century Gothic</vt:lpstr>
      <vt:lpstr>Impact</vt:lpstr>
      <vt:lpstr>Times New Roman</vt:lpstr>
      <vt:lpstr>Trebuchet MS</vt:lpstr>
      <vt:lpstr>Wingdings 3</vt:lpstr>
      <vt:lpstr>Main Event</vt:lpstr>
      <vt:lpstr>Ion Boardroom</vt:lpstr>
      <vt:lpstr>Facet</vt:lpstr>
      <vt:lpstr>Office Theme</vt:lpstr>
      <vt:lpstr>1_Office Theme</vt:lpstr>
      <vt:lpstr>2_Office Theme</vt:lpstr>
      <vt:lpstr>3_Office Theme</vt:lpstr>
      <vt:lpstr>Slice</vt:lpstr>
      <vt:lpstr>Social Democratic vs New Right theory</vt:lpstr>
      <vt:lpstr>Social democratic Theory</vt:lpstr>
      <vt:lpstr>PowerPoint Presentation</vt:lpstr>
      <vt:lpstr>What are the social democratic main arguments?</vt:lpstr>
      <vt:lpstr> </vt:lpstr>
      <vt:lpstr>PowerPoint Presentation</vt:lpstr>
      <vt:lpstr>1. What Problems do Social Democrats See With the Education System? 2. What Solutions Do They Offer?</vt:lpstr>
      <vt:lpstr>WORK IN PROGRESS …</vt:lpstr>
      <vt:lpstr>New right theory</vt:lpstr>
      <vt:lpstr>New Right: who are the key thinkers?</vt:lpstr>
      <vt:lpstr>New Right – Main Arguments</vt:lpstr>
      <vt:lpstr>Problems with the Education System &amp; Solutions </vt:lpstr>
      <vt:lpstr>Evaluation of the New Right</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Democratic vs New Right theory</dc:title>
  <dc:creator>Dave King</dc:creator>
  <cp:lastModifiedBy>Dave King</cp:lastModifiedBy>
  <cp:revision>7</cp:revision>
  <dcterms:created xsi:type="dcterms:W3CDTF">2017-11-16T18:22:47Z</dcterms:created>
  <dcterms:modified xsi:type="dcterms:W3CDTF">2017-11-17T14:49:18Z</dcterms:modified>
</cp:coreProperties>
</file>