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4" r:id="rId10"/>
    <p:sldId id="263"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3" autoAdjust="0"/>
    <p:restoredTop sz="94660"/>
  </p:normalViewPr>
  <p:slideViewPr>
    <p:cSldViewPr snapToGrid="0">
      <p:cViewPr varScale="1">
        <p:scale>
          <a:sx n="91" d="100"/>
          <a:sy n="91"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23875AE8-AB93-4D0E-AC47-233BA21ABC2E}" type="datetimeFigureOut">
              <a:rPr lang="en-GB" smtClean="0"/>
              <a:t>27/05/2016</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4C5FEE4-D01E-4931-A5A3-A53A24040C01}"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2993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875AE8-AB93-4D0E-AC47-233BA21ABC2E}" type="datetimeFigureOut">
              <a:rPr lang="en-GB" smtClean="0"/>
              <a:t>27/05/2016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156691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875AE8-AB93-4D0E-AC47-233BA21ABC2E}" type="datetimeFigureOut">
              <a:rPr lang="en-GB" smtClean="0"/>
              <a:t>27/05/2016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415114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875AE8-AB93-4D0E-AC47-233BA21ABC2E}" type="datetimeFigureOut">
              <a:rPr lang="en-GB" smtClean="0"/>
              <a:t>27/05/2016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2589123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23875AE8-AB93-4D0E-AC47-233BA21ABC2E}" type="datetimeFigureOut">
              <a:rPr lang="en-GB" smtClean="0"/>
              <a:t>27/05/2016</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4C5FEE4-D01E-4931-A5A3-A53A24040C01}"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3033021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875AE8-AB93-4D0E-AC47-233BA21ABC2E}" type="datetimeFigureOut">
              <a:rPr lang="en-GB" smtClean="0"/>
              <a:t>27/05/2016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416292538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875AE8-AB93-4D0E-AC47-233BA21ABC2E}" type="datetimeFigureOut">
              <a:rPr lang="en-GB" smtClean="0"/>
              <a:t>27/05/2016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316652130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875AE8-AB93-4D0E-AC47-233BA21ABC2E}" type="datetimeFigureOut">
              <a:rPr lang="en-GB" smtClean="0"/>
              <a:t>27/05/2016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252097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75AE8-AB93-4D0E-AC47-233BA21ABC2E}" type="datetimeFigureOut">
              <a:rPr lang="en-GB" smtClean="0"/>
              <a:t>27/05/2016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371684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23875AE8-AB93-4D0E-AC47-233BA21ABC2E}" type="datetimeFigureOut">
              <a:rPr lang="en-GB" smtClean="0"/>
              <a:t>27/05/2016</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84C5FEE4-D01E-4931-A5A3-A53A24040C01}"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81192394"/>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23875AE8-AB93-4D0E-AC47-233BA21ABC2E}" type="datetimeFigureOut">
              <a:rPr lang="en-GB" smtClean="0"/>
              <a:t>27/05/2016</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84C5FEE4-D01E-4931-A5A3-A53A24040C01}" type="slidenum">
              <a:rPr lang="en-GB" smtClean="0"/>
              <a:t>‹#›</a:t>
            </a:fld>
            <a:endParaRPr lang="en-GB"/>
          </a:p>
        </p:txBody>
      </p:sp>
    </p:spTree>
    <p:extLst>
      <p:ext uri="{BB962C8B-B14F-4D97-AF65-F5344CB8AC3E}">
        <p14:creationId xmlns:p14="http://schemas.microsoft.com/office/powerpoint/2010/main" val="142711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3875AE8-AB93-4D0E-AC47-233BA21ABC2E}" type="datetimeFigureOut">
              <a:rPr lang="en-GB" smtClean="0"/>
              <a:t>27/05/2016</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4C5FEE4-D01E-4931-A5A3-A53A24040C01}"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332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Exam questions for paper 2 (family)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19059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10 mark ‘analyse’ question</a:t>
            </a:r>
            <a:endParaRPr lang="en-GB" dirty="0"/>
          </a:p>
        </p:txBody>
      </p:sp>
      <p:sp>
        <p:nvSpPr>
          <p:cNvPr id="3" name="Content Placeholder 2"/>
          <p:cNvSpPr>
            <a:spLocks noGrp="1"/>
          </p:cNvSpPr>
          <p:nvPr>
            <p:ph idx="1"/>
          </p:nvPr>
        </p:nvSpPr>
        <p:spPr>
          <a:xfrm>
            <a:off x="1251678" y="1949670"/>
            <a:ext cx="10178322" cy="3593591"/>
          </a:xfrm>
        </p:spPr>
        <p:txBody>
          <a:bodyPr>
            <a:noAutofit/>
          </a:bodyPr>
          <a:lstStyle/>
          <a:p>
            <a:r>
              <a:rPr lang="en-GB" sz="2800" i="1" dirty="0"/>
              <a:t>Item A: Capitalist society is based on a wealthy capitalist class exploiting the labour of a </a:t>
            </a:r>
            <a:r>
              <a:rPr lang="en-GB" sz="2800" i="1" dirty="0" err="1"/>
              <a:t>propertyless</a:t>
            </a:r>
            <a:r>
              <a:rPr lang="en-GB" sz="2800" i="1" dirty="0"/>
              <a:t> working class in order to extract a profit. However, to obtain their profit, capitalists must sell what has been produced and this requires people who are willing to buy it. For capitalism to continue, the proletariat must be persuaded to accept their exploitation. Capitalists also need to retain control of their wealth in order to maintain their privileged position. </a:t>
            </a:r>
            <a:endParaRPr lang="en-GB" sz="2800" dirty="0"/>
          </a:p>
          <a:p>
            <a:r>
              <a:rPr lang="en-GB" sz="2800" dirty="0"/>
              <a:t>Applying material from Item A, analyse two functions that the family may perform for capitalism [10]</a:t>
            </a:r>
          </a:p>
          <a:p>
            <a:endParaRPr lang="en-GB" sz="2800" dirty="0"/>
          </a:p>
        </p:txBody>
      </p:sp>
    </p:spTree>
    <p:extLst>
      <p:ext uri="{BB962C8B-B14F-4D97-AF65-F5344CB8AC3E}">
        <p14:creationId xmlns:p14="http://schemas.microsoft.com/office/powerpoint/2010/main" val="1778764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 mark essay question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8722816"/>
              </p:ext>
            </p:extLst>
          </p:nvPr>
        </p:nvGraphicFramePr>
        <p:xfrm>
          <a:off x="2421100" y="5529796"/>
          <a:ext cx="6783070" cy="304800"/>
        </p:xfrm>
        <a:graphic>
          <a:graphicData uri="http://schemas.openxmlformats.org/drawingml/2006/table">
            <a:tbl>
              <a:tblPr firstRow="1" firstCol="1" bandRow="1">
                <a:tableStyleId>{BC89EF96-8CEA-46FF-86C4-4CE0E7609802}</a:tableStyleId>
              </a:tblPr>
              <a:tblGrid>
                <a:gridCol w="1130300"/>
                <a:gridCol w="1130300"/>
                <a:gridCol w="1130300"/>
                <a:gridCol w="1130300"/>
                <a:gridCol w="1130935"/>
                <a:gridCol w="1130935"/>
              </a:tblGrid>
              <a:tr h="0">
                <a:tc>
                  <a:txBody>
                    <a:bodyPr/>
                    <a:lstStyle/>
                    <a:p>
                      <a:pPr>
                        <a:spcAft>
                          <a:spcPts val="0"/>
                        </a:spcAft>
                      </a:pPr>
                      <a:r>
                        <a:rPr lang="en-GB" sz="2000" dirty="0">
                          <a:effectLst/>
                        </a:rPr>
                        <a:t>AO1</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8</a:t>
                      </a:r>
                      <a:endParaRPr lang="en-GB" sz="20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AO2</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6</a:t>
                      </a:r>
                      <a:endParaRPr lang="en-GB" sz="20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AO3</a:t>
                      </a:r>
                      <a:endParaRPr lang="en-GB" sz="2000" b="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6</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1645737" y="1768723"/>
            <a:ext cx="924306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GB" altLang="en-US"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20 mark question in Paper 2 is an essay style question, asking you to </a:t>
            </a:r>
            <a:r>
              <a:rPr kumimoji="0" lang="en-GB" altLang="en-US" sz="2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evaluate</a:t>
            </a:r>
            <a:r>
              <a:rPr kumimoji="0" lang="en-GB" altLang="en-US"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something, such as an explanation or view. These questions will always require you to use the item and will be structured like this:</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GB"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GB"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Applying material from Item B and your knowledge, evaluate the view that …</a:t>
            </a:r>
            <a:endParaRPr kumimoji="0" lang="en-GB" altLang="en-US"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GB" altLang="en-US" sz="2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GB" altLang="en-US" sz="2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 this question, as well as showing knowledge and understanding of relevant theories, methods, concepts and studies (AO1) you will also need to show the AO2 skills of Application (by using the Item thoroughly) and AO3 skills of Analysis and Evaluation. </a:t>
            </a:r>
            <a:endParaRPr kumimoji="0" lang="en-GB"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10532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 mark structure</a:t>
            </a:r>
            <a:endParaRPr lang="en-GB" dirty="0"/>
          </a:p>
        </p:txBody>
      </p:sp>
      <p:sp>
        <p:nvSpPr>
          <p:cNvPr id="3" name="Content Placeholder 2"/>
          <p:cNvSpPr>
            <a:spLocks noGrp="1"/>
          </p:cNvSpPr>
          <p:nvPr>
            <p:ph idx="1"/>
          </p:nvPr>
        </p:nvSpPr>
        <p:spPr>
          <a:xfrm>
            <a:off x="1251678" y="1408386"/>
            <a:ext cx="10178322" cy="5002923"/>
          </a:xfrm>
        </p:spPr>
        <p:txBody>
          <a:bodyPr>
            <a:normAutofit fontScale="92500" lnSpcReduction="20000"/>
          </a:bodyPr>
          <a:lstStyle/>
          <a:p>
            <a:r>
              <a:rPr lang="en-GB" b="1" dirty="0"/>
              <a:t>Proposed essay structure:</a:t>
            </a:r>
            <a:endParaRPr lang="en-GB" dirty="0"/>
          </a:p>
          <a:p>
            <a:endParaRPr lang="en-GB" dirty="0"/>
          </a:p>
          <a:p>
            <a:pPr marL="0" indent="0">
              <a:buNone/>
            </a:pPr>
            <a:r>
              <a:rPr lang="en-GB" b="1" dirty="0"/>
              <a:t>Introduction: </a:t>
            </a:r>
            <a:endParaRPr lang="en-GB" dirty="0"/>
          </a:p>
          <a:p>
            <a:pPr lvl="0"/>
            <a:r>
              <a:rPr lang="en-GB" dirty="0"/>
              <a:t>‘As the Item states...’</a:t>
            </a:r>
          </a:p>
          <a:p>
            <a:pPr lvl="0"/>
            <a:r>
              <a:rPr lang="en-GB" dirty="0"/>
              <a:t>Outline the debate – view in the question VS opposing view. </a:t>
            </a:r>
          </a:p>
          <a:p>
            <a:endParaRPr lang="en-GB" dirty="0"/>
          </a:p>
          <a:p>
            <a:pPr marL="0" indent="0">
              <a:buNone/>
            </a:pPr>
            <a:r>
              <a:rPr lang="en-GB" b="1" dirty="0"/>
              <a:t>Main Body:</a:t>
            </a:r>
            <a:endParaRPr lang="en-GB" dirty="0"/>
          </a:p>
          <a:p>
            <a:pPr lvl="0"/>
            <a:r>
              <a:rPr lang="en-GB" dirty="0"/>
              <a:t>3 paragraphs on the view in the question (including AO2 &amp; AO3 )</a:t>
            </a:r>
          </a:p>
          <a:p>
            <a:pPr lvl="0"/>
            <a:r>
              <a:rPr lang="en-GB" dirty="0"/>
              <a:t>2 paragraph on opposing view</a:t>
            </a:r>
          </a:p>
          <a:p>
            <a:pPr lvl="0"/>
            <a:r>
              <a:rPr lang="en-GB" dirty="0"/>
              <a:t>1 paragraph on other possible views/ arguments.</a:t>
            </a:r>
          </a:p>
          <a:p>
            <a:pPr marL="0" indent="0">
              <a:buNone/>
            </a:pPr>
            <a:r>
              <a:rPr lang="en-GB" dirty="0"/>
              <a:t> </a:t>
            </a:r>
          </a:p>
          <a:p>
            <a:pPr marL="0" indent="0">
              <a:buNone/>
            </a:pPr>
            <a:r>
              <a:rPr lang="en-GB" b="1" dirty="0"/>
              <a:t>Conclusion:</a:t>
            </a:r>
            <a:endParaRPr lang="en-GB" dirty="0"/>
          </a:p>
          <a:p>
            <a:pPr lvl="0"/>
            <a:r>
              <a:rPr lang="en-GB" dirty="0"/>
              <a:t>Discuss main strengths and weaknesses of the arguments</a:t>
            </a:r>
          </a:p>
          <a:p>
            <a:pPr lvl="0"/>
            <a:r>
              <a:rPr lang="en-GB" dirty="0"/>
              <a:t>Say something new</a:t>
            </a:r>
          </a:p>
          <a:p>
            <a:endParaRPr lang="en-GB" dirty="0"/>
          </a:p>
        </p:txBody>
      </p:sp>
    </p:spTree>
    <p:extLst>
      <p:ext uri="{BB962C8B-B14F-4D97-AF65-F5344CB8AC3E}">
        <p14:creationId xmlns:p14="http://schemas.microsoft.com/office/powerpoint/2010/main" val="277771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a:t>
            </a:r>
            <a:endParaRPr lang="en-GB" dirty="0"/>
          </a:p>
        </p:txBody>
      </p:sp>
      <p:sp>
        <p:nvSpPr>
          <p:cNvPr id="3" name="Content Placeholder 2"/>
          <p:cNvSpPr>
            <a:spLocks noGrp="1"/>
          </p:cNvSpPr>
          <p:nvPr>
            <p:ph idx="1"/>
          </p:nvPr>
        </p:nvSpPr>
        <p:spPr>
          <a:xfrm>
            <a:off x="1251678" y="1874517"/>
            <a:ext cx="10178322" cy="3593591"/>
          </a:xfrm>
        </p:spPr>
        <p:txBody>
          <a:bodyPr>
            <a:normAutofit/>
          </a:bodyPr>
          <a:lstStyle/>
          <a:p>
            <a:r>
              <a:rPr lang="en-GB" sz="2400" dirty="0"/>
              <a:t>AO1 – Knowledge and </a:t>
            </a:r>
            <a:r>
              <a:rPr lang="en-GB" sz="2400" dirty="0" smtClean="0"/>
              <a:t>Understanding (use of key concepts, theories and evidence)</a:t>
            </a:r>
            <a:endParaRPr lang="en-GB" sz="2400" dirty="0"/>
          </a:p>
          <a:p>
            <a:r>
              <a:rPr lang="en-GB" sz="2400" dirty="0" smtClean="0"/>
              <a:t>AO2 </a:t>
            </a:r>
            <a:r>
              <a:rPr lang="en-GB" sz="2400" dirty="0"/>
              <a:t>– the skill of </a:t>
            </a:r>
            <a:r>
              <a:rPr lang="en-GB" sz="2400" dirty="0" smtClean="0"/>
              <a:t>Application (directly answering the question), using phrases such as ‘as shown in item A’, ‘this shows…’, ‘for example’, ‘as shown by this persons’ contribution’.</a:t>
            </a:r>
            <a:endParaRPr lang="en-GB" sz="2400" dirty="0"/>
          </a:p>
          <a:p>
            <a:r>
              <a:rPr lang="en-GB" sz="2400" dirty="0" smtClean="0"/>
              <a:t>AO3 </a:t>
            </a:r>
            <a:r>
              <a:rPr lang="en-GB" sz="2400" dirty="0"/>
              <a:t>– the skill of Analysis and Evaluation (see Browne ix for key words on AO1,2,3</a:t>
            </a:r>
            <a:r>
              <a:rPr lang="en-GB" sz="2400" dirty="0" smtClean="0"/>
              <a:t>), suing phrases such as ‘this indicates’, ‘alternatively’, ‘this argument/evidence suggests…’, ‘to conclude’ etc. </a:t>
            </a:r>
            <a:endParaRPr lang="en-GB" sz="2400" dirty="0"/>
          </a:p>
          <a:p>
            <a:endParaRPr lang="en-GB" sz="2400" dirty="0"/>
          </a:p>
        </p:txBody>
      </p:sp>
    </p:spTree>
    <p:extLst>
      <p:ext uri="{BB962C8B-B14F-4D97-AF65-F5344CB8AC3E}">
        <p14:creationId xmlns:p14="http://schemas.microsoft.com/office/powerpoint/2010/main" val="267123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Paper 2 Family and beliefs in society</a:t>
            </a:r>
            <a:endParaRPr lang="en-GB" dirty="0"/>
          </a:p>
        </p:txBody>
      </p:sp>
      <p:sp>
        <p:nvSpPr>
          <p:cNvPr id="3" name="Content Placeholder 2"/>
          <p:cNvSpPr>
            <a:spLocks noGrp="1"/>
          </p:cNvSpPr>
          <p:nvPr>
            <p:ph idx="1"/>
          </p:nvPr>
        </p:nvSpPr>
        <p:spPr>
          <a:xfrm>
            <a:off x="1251678" y="1996967"/>
            <a:ext cx="10178322" cy="4624550"/>
          </a:xfrm>
        </p:spPr>
        <p:txBody>
          <a:bodyPr>
            <a:normAutofit/>
          </a:bodyPr>
          <a:lstStyle/>
          <a:p>
            <a:r>
              <a:rPr lang="en-GB" b="1" dirty="0"/>
              <a:t>Paper 2 exam structure at A Level - Topics in Sociology (Families and Households/ Beliefs in Society)</a:t>
            </a:r>
            <a:endParaRPr lang="en-GB" dirty="0"/>
          </a:p>
          <a:p>
            <a:r>
              <a:rPr lang="en-GB" b="1" dirty="0"/>
              <a:t>Families and Households: </a:t>
            </a:r>
            <a:endParaRPr lang="en-GB" dirty="0"/>
          </a:p>
          <a:p>
            <a:r>
              <a:rPr lang="en-GB" dirty="0"/>
              <a:t>Question 1: Outline and explain two ways … (10)</a:t>
            </a:r>
          </a:p>
          <a:p>
            <a:r>
              <a:rPr lang="en-GB" dirty="0"/>
              <a:t>Question 2: Applying material from Item A, analyse two … (10)</a:t>
            </a:r>
          </a:p>
          <a:p>
            <a:r>
              <a:rPr lang="en-GB" dirty="0"/>
              <a:t>Question 3: Applying material from Item B and your knowledge, evaluate the view that … (20)</a:t>
            </a:r>
          </a:p>
          <a:p>
            <a:pPr marL="0" indent="0">
              <a:buNone/>
            </a:pPr>
            <a:r>
              <a:rPr lang="en-GB" dirty="0" smtClean="0"/>
              <a:t>[Next year]</a:t>
            </a:r>
          </a:p>
          <a:p>
            <a:r>
              <a:rPr lang="en-GB" b="1" i="1" dirty="0"/>
              <a:t>Beliefs in Society:</a:t>
            </a:r>
            <a:endParaRPr lang="en-GB" i="1" dirty="0"/>
          </a:p>
          <a:p>
            <a:r>
              <a:rPr lang="en-GB" i="1" dirty="0"/>
              <a:t>Question 1: Outline and explain two ways … (10)</a:t>
            </a:r>
          </a:p>
          <a:p>
            <a:r>
              <a:rPr lang="en-GB" i="1" dirty="0"/>
              <a:t>Question 2: Applying material from Item A, analyse two … (10)</a:t>
            </a:r>
          </a:p>
          <a:p>
            <a:r>
              <a:rPr lang="en-GB" i="1" dirty="0"/>
              <a:t>Question 3: Applying material from Item B and your knowledge, evaluate the view that … (20)</a:t>
            </a:r>
          </a:p>
          <a:p>
            <a:endParaRPr lang="en-GB" dirty="0" smtClean="0"/>
          </a:p>
        </p:txBody>
      </p:sp>
    </p:spTree>
    <p:extLst>
      <p:ext uri="{BB962C8B-B14F-4D97-AF65-F5344CB8AC3E}">
        <p14:creationId xmlns:p14="http://schemas.microsoft.com/office/powerpoint/2010/main" val="241938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mark ‘outline questions’</a:t>
            </a:r>
            <a:endParaRPr lang="en-GB" dirty="0"/>
          </a:p>
        </p:txBody>
      </p:sp>
      <p:sp>
        <p:nvSpPr>
          <p:cNvPr id="3" name="Content Placeholder 2"/>
          <p:cNvSpPr>
            <a:spLocks noGrp="1"/>
          </p:cNvSpPr>
          <p:nvPr>
            <p:ph idx="1"/>
          </p:nvPr>
        </p:nvSpPr>
        <p:spPr>
          <a:xfrm>
            <a:off x="1251678" y="1259840"/>
            <a:ext cx="10178322" cy="5262879"/>
          </a:xfrm>
        </p:spPr>
        <p:txBody>
          <a:bodyPr>
            <a:normAutofit/>
          </a:bodyPr>
          <a:lstStyle/>
          <a:p>
            <a:r>
              <a:rPr lang="en-GB" dirty="0"/>
              <a:t>The first 10 mark question in the Families and Household/ Beliefs in Society paper will always be worded </a:t>
            </a:r>
            <a:r>
              <a:rPr lang="en-GB" dirty="0" smtClean="0"/>
              <a:t>as:</a:t>
            </a:r>
          </a:p>
          <a:p>
            <a:pPr marL="0" indent="0">
              <a:buNone/>
            </a:pPr>
            <a:endParaRPr lang="en-GB" b="1" dirty="0"/>
          </a:p>
          <a:p>
            <a:pPr marL="0" indent="0">
              <a:buNone/>
            </a:pPr>
            <a:r>
              <a:rPr lang="en-GB" b="1" dirty="0" smtClean="0"/>
              <a:t>Outline </a:t>
            </a:r>
            <a:r>
              <a:rPr lang="en-GB" b="1" dirty="0"/>
              <a:t>and explain two … (10</a:t>
            </a:r>
            <a:r>
              <a:rPr lang="en-GB" b="1" dirty="0" smtClean="0"/>
              <a:t>)</a:t>
            </a:r>
          </a:p>
          <a:p>
            <a:pPr marL="0" indent="0">
              <a:buNone/>
            </a:pPr>
            <a:endParaRPr lang="en-GB" dirty="0" smtClean="0"/>
          </a:p>
          <a:p>
            <a:pPr marL="0" indent="0">
              <a:buNone/>
            </a:pPr>
            <a:r>
              <a:rPr lang="en-GB" dirty="0" smtClean="0"/>
              <a:t>What do we mean by the words ‘outline’ and ‘explain’?</a:t>
            </a:r>
          </a:p>
          <a:p>
            <a:pPr marL="0" indent="0">
              <a:buNone/>
            </a:pPr>
            <a:endParaRPr lang="en-GB" dirty="0"/>
          </a:p>
          <a:p>
            <a:pPr marL="0" indent="0">
              <a:buNone/>
            </a:pPr>
            <a:r>
              <a:rPr lang="en-GB" b="1" dirty="0" smtClean="0"/>
              <a:t>Marks are split:</a:t>
            </a:r>
            <a:endParaRPr lang="en-GB" b="1" dirty="0"/>
          </a:p>
          <a:p>
            <a:r>
              <a:rPr lang="en-GB" dirty="0"/>
              <a:t>AO1	5	AO2	3	AO3	</a:t>
            </a:r>
            <a:r>
              <a:rPr lang="en-GB" dirty="0" smtClean="0"/>
              <a:t>2</a:t>
            </a:r>
          </a:p>
          <a:p>
            <a:endParaRPr lang="en-GB" dirty="0"/>
          </a:p>
          <a:p>
            <a:r>
              <a:rPr lang="en-GB" dirty="0" smtClean="0"/>
              <a:t>They </a:t>
            </a:r>
            <a:r>
              <a:rPr lang="en-GB" dirty="0"/>
              <a:t>will require you to outline and explain two factors, features, reasons, causes, effects, functions, ways, problems, advantages, disadvantages, criticisms or other issues</a:t>
            </a:r>
            <a:r>
              <a:rPr lang="en-GB" dirty="0" smtClean="0"/>
              <a:t>.</a:t>
            </a:r>
            <a:endParaRPr lang="en-GB" dirty="0"/>
          </a:p>
          <a:p>
            <a:endParaRPr lang="en-GB" dirty="0"/>
          </a:p>
        </p:txBody>
      </p:sp>
    </p:spTree>
    <p:extLst>
      <p:ext uri="{BB962C8B-B14F-4D97-AF65-F5344CB8AC3E}">
        <p14:creationId xmlns:p14="http://schemas.microsoft.com/office/powerpoint/2010/main" val="730416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mark ‘outline questions’</a:t>
            </a:r>
            <a:endParaRPr lang="en-GB" dirty="0"/>
          </a:p>
        </p:txBody>
      </p:sp>
      <p:sp>
        <p:nvSpPr>
          <p:cNvPr id="3" name="Content Placeholder 2"/>
          <p:cNvSpPr>
            <a:spLocks noGrp="1"/>
          </p:cNvSpPr>
          <p:nvPr>
            <p:ph idx="1"/>
          </p:nvPr>
        </p:nvSpPr>
        <p:spPr>
          <a:xfrm>
            <a:off x="1251678" y="1571298"/>
            <a:ext cx="10178322" cy="3593591"/>
          </a:xfrm>
        </p:spPr>
        <p:txBody>
          <a:bodyPr>
            <a:noAutofit/>
          </a:bodyPr>
          <a:lstStyle/>
          <a:p>
            <a:pPr marL="0" indent="0">
              <a:buNone/>
            </a:pPr>
            <a:r>
              <a:rPr lang="en-GB" sz="2400" b="1" dirty="0"/>
              <a:t>Guidance for answering these questions: </a:t>
            </a:r>
          </a:p>
          <a:p>
            <a:r>
              <a:rPr lang="en-GB" sz="2400" dirty="0"/>
              <a:t>Spend approximately 15 minutes on this question type.</a:t>
            </a:r>
          </a:p>
          <a:p>
            <a:r>
              <a:rPr lang="en-GB" sz="2400" dirty="0"/>
              <a:t>Divide your time equally between each reason.</a:t>
            </a:r>
          </a:p>
          <a:p>
            <a:r>
              <a:rPr lang="en-GB" sz="2400" dirty="0"/>
              <a:t>Write two clear paragraphs.</a:t>
            </a:r>
          </a:p>
          <a:p>
            <a:r>
              <a:rPr lang="en-GB" sz="2400" dirty="0"/>
              <a:t>Do not waste time writing an introduction.</a:t>
            </a:r>
          </a:p>
          <a:p>
            <a:r>
              <a:rPr lang="en-GB" sz="2400" dirty="0"/>
              <a:t>Very clearly at the beginning of each paragraph state your reason.</a:t>
            </a:r>
          </a:p>
          <a:p>
            <a:r>
              <a:rPr lang="en-GB" sz="2400" dirty="0"/>
              <a:t>Describe each reason in detail. Develop a chain of reasoning </a:t>
            </a:r>
            <a:r>
              <a:rPr lang="en-GB" sz="2400" dirty="0" smtClean="0"/>
              <a:t>to </a:t>
            </a:r>
            <a:r>
              <a:rPr lang="en-GB" sz="2400" dirty="0"/>
              <a:t>ensure significant depth.</a:t>
            </a:r>
          </a:p>
          <a:p>
            <a:r>
              <a:rPr lang="en-GB" sz="2400" dirty="0"/>
              <a:t>Ensure you use concepts throughout, as well as apply relevant supporting sociological studies as evidence. </a:t>
            </a:r>
          </a:p>
          <a:p>
            <a:endParaRPr lang="en-GB" sz="2400" dirty="0"/>
          </a:p>
        </p:txBody>
      </p:sp>
    </p:spTree>
    <p:extLst>
      <p:ext uri="{BB962C8B-B14F-4D97-AF65-F5344CB8AC3E}">
        <p14:creationId xmlns:p14="http://schemas.microsoft.com/office/powerpoint/2010/main" val="2207440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Chain of reasoning</a:t>
            </a:r>
            <a:endParaRPr lang="en-GB" dirty="0"/>
          </a:p>
        </p:txBody>
      </p:sp>
      <p:sp>
        <p:nvSpPr>
          <p:cNvPr id="3" name="Content Placeholder 2"/>
          <p:cNvSpPr>
            <a:spLocks noGrp="1"/>
          </p:cNvSpPr>
          <p:nvPr>
            <p:ph idx="1"/>
          </p:nvPr>
        </p:nvSpPr>
        <p:spPr>
          <a:xfrm>
            <a:off x="1251678" y="1592318"/>
            <a:ext cx="10178322" cy="3593591"/>
          </a:xfrm>
        </p:spPr>
        <p:txBody>
          <a:bodyPr>
            <a:noAutofit/>
          </a:bodyPr>
          <a:lstStyle/>
          <a:p>
            <a:r>
              <a:rPr lang="en-GB" sz="2800" dirty="0" smtClean="0"/>
              <a:t>This is a series of steps in an explanation, where each idea is a like a link to the one before it, leading eventually to a reasoned conclusion. </a:t>
            </a:r>
          </a:p>
          <a:p>
            <a:r>
              <a:rPr lang="en-GB" sz="2800" dirty="0" smtClean="0"/>
              <a:t>For example, in the question ‘Outline </a:t>
            </a:r>
            <a:r>
              <a:rPr lang="en-GB" sz="2800" dirty="0"/>
              <a:t>and explain two functions of the family [10</a:t>
            </a:r>
            <a:r>
              <a:rPr lang="en-GB" sz="2800" dirty="0" smtClean="0"/>
              <a:t>]’ you would start with one function and clearly define it, then support with a range of evidence, including named sociologists and examples to support. </a:t>
            </a:r>
          </a:p>
          <a:p>
            <a:r>
              <a:rPr lang="en-GB" sz="2800" dirty="0" smtClean="0"/>
              <a:t>Where the question includes an item, like the other 10 marker on the family paper, you must use it as part of your chain of reasoning. </a:t>
            </a:r>
            <a:endParaRPr lang="en-GB" sz="2800" dirty="0"/>
          </a:p>
        </p:txBody>
      </p:sp>
    </p:spTree>
    <p:extLst>
      <p:ext uri="{BB962C8B-B14F-4D97-AF65-F5344CB8AC3E}">
        <p14:creationId xmlns:p14="http://schemas.microsoft.com/office/powerpoint/2010/main" val="286970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5400" dirty="0"/>
              <a:t>Outline and explain two functions of the family [10</a:t>
            </a:r>
            <a:r>
              <a:rPr lang="en-GB" sz="5400" dirty="0" smtClean="0"/>
              <a: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5130261"/>
              </p:ext>
            </p:extLst>
          </p:nvPr>
        </p:nvGraphicFramePr>
        <p:xfrm>
          <a:off x="1734204" y="2286000"/>
          <a:ext cx="8418788" cy="3230880"/>
        </p:xfrm>
        <a:graphic>
          <a:graphicData uri="http://schemas.openxmlformats.org/drawingml/2006/table">
            <a:tbl>
              <a:tblPr firstRow="1" firstCol="1" bandRow="1">
                <a:tableStyleId>{BC89EF96-8CEA-46FF-86C4-4CE0E7609802}</a:tableStyleId>
              </a:tblPr>
              <a:tblGrid>
                <a:gridCol w="4209394"/>
                <a:gridCol w="4209394"/>
              </a:tblGrid>
              <a:tr h="76386">
                <a:tc>
                  <a:txBody>
                    <a:bodyPr/>
                    <a:lstStyle/>
                    <a:p>
                      <a:pPr>
                        <a:spcAft>
                          <a:spcPts val="0"/>
                        </a:spcAft>
                      </a:pPr>
                      <a:r>
                        <a:rPr lang="en-GB" sz="2000" dirty="0">
                          <a:effectLst/>
                        </a:rPr>
                        <a:t>Reason 1</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8645" marR="28645" marT="0" marB="0"/>
                </a:tc>
                <a:tc>
                  <a:txBody>
                    <a:bodyPr/>
                    <a:lstStyle/>
                    <a:p>
                      <a:pPr>
                        <a:spcAft>
                          <a:spcPts val="0"/>
                        </a:spcAft>
                      </a:pPr>
                      <a:r>
                        <a:rPr lang="en-GB" sz="2000" dirty="0">
                          <a:effectLst/>
                        </a:rPr>
                        <a:t>Reason 2</a:t>
                      </a: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8645" marR="28645" marT="0" marB="0"/>
                </a:tc>
              </a:tr>
              <a:tr h="797735">
                <a:tc>
                  <a:txBody>
                    <a:bodyPr/>
                    <a:lstStyle/>
                    <a:p>
                      <a:pPr>
                        <a:spcAft>
                          <a:spcPts val="0"/>
                        </a:spcAft>
                      </a:pPr>
                      <a:r>
                        <a:rPr lang="en-GB" sz="2000" b="0" dirty="0">
                          <a:effectLst/>
                        </a:rPr>
                        <a:t> </a:t>
                      </a:r>
                      <a:r>
                        <a:rPr lang="en-GB" sz="2000" b="0" dirty="0" smtClean="0">
                          <a:effectLst/>
                        </a:rPr>
                        <a:t>[Clearly state in the first sentence]</a:t>
                      </a:r>
                      <a:endParaRPr lang="en-GB" sz="2000" b="0" dirty="0">
                        <a:solidFill>
                          <a:schemeClr val="tx1"/>
                        </a:solidFill>
                        <a:effectLst/>
                      </a:endParaRPr>
                    </a:p>
                  </a:txBody>
                  <a:tcPr marL="28645" marR="28645"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effectLst/>
                        </a:rPr>
                        <a:t> [Clearly state in the first sentence of the 2</a:t>
                      </a:r>
                      <a:r>
                        <a:rPr lang="en-GB" sz="2000" baseline="30000" dirty="0" smtClean="0">
                          <a:effectLst/>
                        </a:rPr>
                        <a:t>nd</a:t>
                      </a:r>
                      <a:r>
                        <a:rPr lang="en-GB" sz="2000" dirty="0" smtClean="0">
                          <a:effectLst/>
                        </a:rPr>
                        <a:t> paragraph]</a:t>
                      </a:r>
                    </a:p>
                    <a:p>
                      <a:pPr>
                        <a:spcAft>
                          <a:spcPts val="0"/>
                        </a:spcAft>
                      </a:pPr>
                      <a:endParaRPr lang="en-GB" sz="20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8645" marR="28645" marT="0" marB="0"/>
                </a:tc>
              </a:tr>
              <a:tr h="152771">
                <a:tc>
                  <a:txBody>
                    <a:bodyPr/>
                    <a:lstStyle/>
                    <a:p>
                      <a:pPr>
                        <a:spcAft>
                          <a:spcPts val="0"/>
                        </a:spcAft>
                      </a:pPr>
                      <a:r>
                        <a:rPr lang="en-GB" sz="2000" b="0" dirty="0">
                          <a:effectLst/>
                        </a:rPr>
                        <a:t>Detail (chain of reasoning)</a:t>
                      </a:r>
                    </a:p>
                    <a:p>
                      <a:pPr>
                        <a:spcAft>
                          <a:spcPts val="0"/>
                        </a:spcAft>
                      </a:pPr>
                      <a:r>
                        <a:rPr lang="en-GB" sz="2000" b="0" dirty="0">
                          <a:effectLst/>
                        </a:rPr>
                        <a:t>What concepts/ studies/ theories could you link to? </a:t>
                      </a:r>
                      <a:endParaRPr lang="en-GB" sz="20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8645" marR="28645" marT="0" marB="0"/>
                </a:tc>
                <a:tc>
                  <a:txBody>
                    <a:bodyPr/>
                    <a:lstStyle/>
                    <a:p>
                      <a:pPr>
                        <a:spcAft>
                          <a:spcPts val="0"/>
                        </a:spcAft>
                      </a:pPr>
                      <a:r>
                        <a:rPr lang="en-GB" sz="2000" dirty="0">
                          <a:effectLst/>
                        </a:rPr>
                        <a:t>Detail (chain of reasoning)</a:t>
                      </a:r>
                    </a:p>
                    <a:p>
                      <a:pPr>
                        <a:spcAft>
                          <a:spcPts val="0"/>
                        </a:spcAft>
                      </a:pPr>
                      <a:r>
                        <a:rPr lang="en-GB" sz="2000" dirty="0">
                          <a:effectLst/>
                        </a:rPr>
                        <a:t>What concepts/ studies/ theories could you link to?</a:t>
                      </a:r>
                      <a:endParaRPr lang="en-GB" sz="20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8645" marR="28645" marT="0" marB="0"/>
                </a:tc>
              </a:tr>
              <a:tr h="673620">
                <a:tc>
                  <a:txBody>
                    <a:bodyPr/>
                    <a:lstStyle/>
                    <a:p>
                      <a:pPr>
                        <a:spcAft>
                          <a:spcPts val="0"/>
                        </a:spcAft>
                      </a:pPr>
                      <a:r>
                        <a:rPr lang="en-GB" sz="800" dirty="0">
                          <a:effectLst/>
                        </a:rPr>
                        <a:t> </a:t>
                      </a:r>
                    </a:p>
                    <a:p>
                      <a:pPr>
                        <a:spcAft>
                          <a:spcPts val="0"/>
                        </a:spcAft>
                      </a:pPr>
                      <a:r>
                        <a:rPr lang="en-GB" sz="800" dirty="0">
                          <a:effectLst/>
                        </a:rPr>
                        <a:t> </a:t>
                      </a:r>
                      <a:endParaRPr lang="en-GB" sz="800" b="1" dirty="0">
                        <a:solidFill>
                          <a:schemeClr val="tx1"/>
                        </a:solidFill>
                        <a:effectLst/>
                      </a:endParaRPr>
                    </a:p>
                  </a:txBody>
                  <a:tcPr marL="28645" marR="28645" marT="0" marB="0"/>
                </a:tc>
                <a:tc>
                  <a:txBody>
                    <a:bodyPr/>
                    <a:lstStyle/>
                    <a:p>
                      <a:pPr>
                        <a:spcAft>
                          <a:spcPts val="0"/>
                        </a:spcAft>
                      </a:pPr>
                      <a:r>
                        <a:rPr lang="en-GB" sz="800" dirty="0">
                          <a:effectLst/>
                        </a:rPr>
                        <a:t> </a:t>
                      </a:r>
                    </a:p>
                    <a:p>
                      <a:pPr>
                        <a:spcAft>
                          <a:spcPts val="0"/>
                        </a:spcAft>
                      </a:pPr>
                      <a:r>
                        <a:rPr lang="en-GB" sz="800" dirty="0">
                          <a:effectLst/>
                        </a:rPr>
                        <a:t> </a:t>
                      </a:r>
                    </a:p>
                    <a:p>
                      <a:pPr>
                        <a:spcAft>
                          <a:spcPts val="0"/>
                        </a:spcAft>
                      </a:pPr>
                      <a:r>
                        <a:rPr lang="en-GB" sz="800" dirty="0">
                          <a:effectLst/>
                        </a:rPr>
                        <a:t> </a:t>
                      </a:r>
                    </a:p>
                    <a:p>
                      <a:pPr>
                        <a:spcAft>
                          <a:spcPts val="0"/>
                        </a:spcAft>
                      </a:pPr>
                      <a:r>
                        <a:rPr lang="en-GB" sz="800" dirty="0">
                          <a:effectLst/>
                        </a:rPr>
                        <a:t> </a:t>
                      </a:r>
                    </a:p>
                    <a:p>
                      <a:pPr>
                        <a:spcAft>
                          <a:spcPts val="0"/>
                        </a:spcAft>
                      </a:pPr>
                      <a:endParaRPr lang="en-GB" sz="800" dirty="0">
                        <a:effectLst/>
                      </a:endParaRPr>
                    </a:p>
                    <a:p>
                      <a:pPr>
                        <a:spcAft>
                          <a:spcPts val="0"/>
                        </a:spcAft>
                      </a:pPr>
                      <a:r>
                        <a:rPr lang="en-GB" sz="800" dirty="0">
                          <a:effectLst/>
                        </a:rPr>
                        <a:t> </a:t>
                      </a:r>
                    </a:p>
                    <a:p>
                      <a:pPr>
                        <a:spcAft>
                          <a:spcPts val="0"/>
                        </a:spcAft>
                      </a:pPr>
                      <a:r>
                        <a:rPr lang="en-GB" sz="800" dirty="0">
                          <a:effectLst/>
                        </a:rPr>
                        <a:t> </a:t>
                      </a:r>
                    </a:p>
                    <a:p>
                      <a:pPr>
                        <a:spcAft>
                          <a:spcPts val="0"/>
                        </a:spcAft>
                      </a:pPr>
                      <a:r>
                        <a:rPr lang="en-GB" sz="800" dirty="0">
                          <a:effectLst/>
                        </a:rPr>
                        <a:t> </a:t>
                      </a:r>
                    </a:p>
                    <a:p>
                      <a:pPr>
                        <a:spcAft>
                          <a:spcPts val="0"/>
                        </a:spcAft>
                      </a:pPr>
                      <a:r>
                        <a:rPr lang="en-GB" sz="800" dirty="0">
                          <a:effectLst/>
                        </a:rPr>
                        <a:t> </a:t>
                      </a:r>
                      <a:endParaRPr lang="en-GB" sz="8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8645" marR="28645" marT="0" marB="0"/>
                </a:tc>
              </a:tr>
            </a:tbl>
          </a:graphicData>
        </a:graphic>
      </p:graphicFrame>
    </p:spTree>
    <p:extLst>
      <p:ext uri="{BB962C8B-B14F-4D97-AF65-F5344CB8AC3E}">
        <p14:creationId xmlns:p14="http://schemas.microsoft.com/office/powerpoint/2010/main" val="219361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mark ‘analyse’ questions</a:t>
            </a:r>
            <a:endParaRPr lang="en-GB" dirty="0"/>
          </a:p>
        </p:txBody>
      </p:sp>
      <p:sp>
        <p:nvSpPr>
          <p:cNvPr id="3" name="Content Placeholder 2"/>
          <p:cNvSpPr>
            <a:spLocks noGrp="1"/>
          </p:cNvSpPr>
          <p:nvPr>
            <p:ph idx="1"/>
          </p:nvPr>
        </p:nvSpPr>
        <p:spPr>
          <a:xfrm>
            <a:off x="1251678" y="1355835"/>
            <a:ext cx="10178322" cy="4523758"/>
          </a:xfrm>
        </p:spPr>
        <p:txBody>
          <a:bodyPr>
            <a:normAutofit/>
          </a:bodyPr>
          <a:lstStyle/>
          <a:p>
            <a:r>
              <a:rPr lang="en-GB" sz="2400" dirty="0"/>
              <a:t>The second question on Paper 2: Topics in Sociology Families and Household/ Beliefs in Society will always be structure as: </a:t>
            </a:r>
          </a:p>
          <a:p>
            <a:r>
              <a:rPr lang="en-GB" sz="2400" dirty="0"/>
              <a:t>Applying material from Item A, analyse two … </a:t>
            </a:r>
          </a:p>
          <a:p>
            <a:r>
              <a:rPr lang="en-GB" sz="2400" dirty="0"/>
              <a:t>This is exactly the same format and marked exactly the same as the 10 mark questions in Paper 1 (Education) and Paper 3 (Crime and Deviance) so you need to be fully familiar with the structure and the requirements of this type of question. </a:t>
            </a:r>
            <a:endParaRPr lang="en-GB" sz="2400" dirty="0" smtClean="0"/>
          </a:p>
          <a:p>
            <a:r>
              <a:rPr lang="en-GB" sz="2400" dirty="0" smtClean="0"/>
              <a:t>What do we mean by the word ‘analyse’?</a:t>
            </a:r>
          </a:p>
          <a:p>
            <a:r>
              <a:rPr lang="en-GB" sz="2400" dirty="0" smtClean="0"/>
              <a:t>Examine/explore</a:t>
            </a:r>
          </a:p>
          <a:p>
            <a:pPr marL="0" indent="0">
              <a:buNone/>
            </a:pPr>
            <a:endParaRPr lang="en-GB" sz="2400" dirty="0"/>
          </a:p>
          <a:p>
            <a:endParaRPr lang="en-GB" sz="2400" dirty="0"/>
          </a:p>
        </p:txBody>
      </p:sp>
    </p:spTree>
    <p:extLst>
      <p:ext uri="{BB962C8B-B14F-4D97-AF65-F5344CB8AC3E}">
        <p14:creationId xmlns:p14="http://schemas.microsoft.com/office/powerpoint/2010/main" val="212087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mark ‘analyse’ questions</a:t>
            </a:r>
            <a:endParaRPr lang="en-GB" dirty="0"/>
          </a:p>
        </p:txBody>
      </p:sp>
      <p:sp>
        <p:nvSpPr>
          <p:cNvPr id="3" name="Content Placeholder 2"/>
          <p:cNvSpPr>
            <a:spLocks noGrp="1"/>
          </p:cNvSpPr>
          <p:nvPr>
            <p:ph idx="1"/>
          </p:nvPr>
        </p:nvSpPr>
        <p:spPr>
          <a:xfrm>
            <a:off x="1251678" y="1571297"/>
            <a:ext cx="10178322" cy="3593591"/>
          </a:xfrm>
        </p:spPr>
        <p:txBody>
          <a:bodyPr>
            <a:noAutofit/>
          </a:bodyPr>
          <a:lstStyle/>
          <a:p>
            <a:pPr marL="0" indent="0">
              <a:buNone/>
            </a:pPr>
            <a:r>
              <a:rPr lang="en-GB" sz="2400" b="1" dirty="0"/>
              <a:t>Guidance for answering these questions: </a:t>
            </a:r>
          </a:p>
          <a:p>
            <a:pPr lvl="0"/>
            <a:r>
              <a:rPr lang="en-GB" sz="2400" dirty="0"/>
              <a:t>Spend approximately 15 minutes on this question. </a:t>
            </a:r>
          </a:p>
          <a:p>
            <a:pPr lvl="0"/>
            <a:r>
              <a:rPr lang="en-GB" sz="2400" dirty="0"/>
              <a:t>This question will require you to use the Item. </a:t>
            </a:r>
          </a:p>
          <a:p>
            <a:pPr lvl="0"/>
            <a:r>
              <a:rPr lang="en-GB" sz="2400" dirty="0"/>
              <a:t>These questions will ask you to </a:t>
            </a:r>
            <a:r>
              <a:rPr lang="en-GB" sz="2400" b="1" dirty="0"/>
              <a:t>analyse</a:t>
            </a:r>
            <a:r>
              <a:rPr lang="en-GB" sz="2400" dirty="0"/>
              <a:t> two points, BUT you must apply the item to both the two points you make within your answer. </a:t>
            </a:r>
            <a:endParaRPr lang="en-GB" sz="2400" dirty="0" smtClean="0"/>
          </a:p>
          <a:p>
            <a:pPr lvl="0"/>
            <a:r>
              <a:rPr lang="en-GB" sz="2400" dirty="0" smtClean="0"/>
              <a:t>Your answer needs to sound reflective- comparing and contrasting evidence.</a:t>
            </a:r>
            <a:endParaRPr lang="en-GB" sz="2400" dirty="0"/>
          </a:p>
          <a:p>
            <a:pPr lvl="0"/>
            <a:r>
              <a:rPr lang="en-GB" sz="2400" dirty="0"/>
              <a:t>The points may be explicitly or implicitly within the item. Don’t assume they’re obvious. You will need to seek them out and fully explain/ apply the item to show your analysis/ reasoning. </a:t>
            </a:r>
          </a:p>
          <a:p>
            <a:endParaRPr lang="en-GB" sz="2400" dirty="0"/>
          </a:p>
        </p:txBody>
      </p:sp>
    </p:spTree>
    <p:extLst>
      <p:ext uri="{BB962C8B-B14F-4D97-AF65-F5344CB8AC3E}">
        <p14:creationId xmlns:p14="http://schemas.microsoft.com/office/powerpoint/2010/main" val="3603978719"/>
      </p:ext>
    </p:extLst>
  </p:cSld>
  <p:clrMapOvr>
    <a:masterClrMapping/>
  </p:clrMapOvr>
</p:sld>
</file>

<file path=ppt/theme/theme1.xml><?xml version="1.0" encoding="utf-8"?>
<a:theme xmlns:a="http://schemas.openxmlformats.org/drawingml/2006/main" name="Badg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183</TotalTime>
  <Words>1023</Words>
  <Application>Microsoft Office PowerPoint</Application>
  <PresentationFormat>Widescreen</PresentationFormat>
  <Paragraphs>103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Gill Sans MT</vt:lpstr>
      <vt:lpstr>Impact</vt:lpstr>
      <vt:lpstr>Times New Roman</vt:lpstr>
      <vt:lpstr>Badge</vt:lpstr>
      <vt:lpstr>Exam questions for paper 2 (family)</vt:lpstr>
      <vt:lpstr>Key terms</vt:lpstr>
      <vt:lpstr>Paper 2 Family and beliefs in society</vt:lpstr>
      <vt:lpstr>10 mark ‘outline questions’</vt:lpstr>
      <vt:lpstr>10 mark ‘outline questions’</vt:lpstr>
      <vt:lpstr>Chain of reasoning</vt:lpstr>
      <vt:lpstr>Outline and explain two functions of the family [10]</vt:lpstr>
      <vt:lpstr>10 mark ‘analyse’ questions</vt:lpstr>
      <vt:lpstr>10 mark ‘analyse’ questions</vt:lpstr>
      <vt:lpstr>Example 10 mark ‘analyse’ question</vt:lpstr>
      <vt:lpstr>20 mark essay question</vt:lpstr>
      <vt:lpstr>20 mark structure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questions for paper 2 (family)</dc:title>
  <dc:creator>Hannah Roberts</dc:creator>
  <cp:lastModifiedBy>Hannah Roberts</cp:lastModifiedBy>
  <cp:revision>6</cp:revision>
  <dcterms:created xsi:type="dcterms:W3CDTF">2016-05-27T07:48:21Z</dcterms:created>
  <dcterms:modified xsi:type="dcterms:W3CDTF">2016-05-27T10:51:23Z</dcterms:modified>
</cp:coreProperties>
</file>