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12801600" cy="9601200" type="A3"/>
  <p:notesSz cx="6858000" cy="9144000"/>
  <p:defaultTextStyle>
    <a:defPPr>
      <a:defRPr lang="en-US"/>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7D"/>
    <a:srgbClr val="12A2FF"/>
    <a:srgbClr val="FF0E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32"/>
    <p:restoredTop sz="94665"/>
  </p:normalViewPr>
  <p:slideViewPr>
    <p:cSldViewPr snapToGrid="0" snapToObjects="1">
      <p:cViewPr varScale="1">
        <p:scale>
          <a:sx n="66" d="100"/>
          <a:sy n="66"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smtClean="0"/>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9D15961-8681-0041-8860-98AD2EDC3327}"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D15961-8681-0041-8860-98AD2EDC3327}"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D15961-8681-0041-8860-98AD2EDC3327}"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D15961-8681-0041-8860-98AD2EDC3327}"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smtClean="0"/>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D15961-8681-0041-8860-98AD2EDC3327}"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D15961-8681-0041-8860-98AD2EDC3327}"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D15961-8681-0041-8860-98AD2EDC3327}" type="datetimeFigureOut">
              <a:rPr lang="en-US" smtClean="0"/>
              <a:t>11/13/2017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D15961-8681-0041-8860-98AD2EDC3327}" type="datetimeFigureOut">
              <a:rPr lang="en-US" smtClean="0"/>
              <a:t>11/13/2017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15961-8681-0041-8860-98AD2EDC3327}" type="datetimeFigureOut">
              <a:rPr lang="en-US" smtClean="0"/>
              <a:t>11/13/2017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D15961-8681-0041-8860-98AD2EDC3327}"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D15961-8681-0041-8860-98AD2EDC3327}"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654E4-612D-6040-9D8D-4FF9E74890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9D15961-8681-0041-8860-98AD2EDC3327}" type="datetimeFigureOut">
              <a:rPr lang="en-US" smtClean="0"/>
              <a:t>11/13/2017</a:t>
            </a:fld>
            <a:endParaRPr 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30654E4-612D-6040-9D8D-4FF9E7489013}" type="slidenum">
              <a:rPr lang="en-US" smtClean="0"/>
              <a:t>‹#›</a:t>
            </a:fld>
            <a:endParaRPr lang="en-US"/>
          </a:p>
        </p:txBody>
      </p:sp>
    </p:spTree>
    <p:extLst>
      <p:ext uri="{BB962C8B-B14F-4D97-AF65-F5344CB8AC3E}">
        <p14:creationId xmlns:p14="http://schemas.microsoft.com/office/powerpoint/2010/main" val="1473216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rot="216158">
            <a:off x="5142021" y="3331449"/>
            <a:ext cx="3092953" cy="1478434"/>
          </a:xfrm>
          <a:prstGeom prst="cloud">
            <a:avLst/>
          </a:prstGeom>
          <a:solidFill>
            <a:schemeClr val="bg1"/>
          </a:solidFill>
          <a:ln w="38100">
            <a:solidFill>
              <a:srgbClr val="FF0E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endParaRPr lang="en-US" sz="2223"/>
          </a:p>
        </p:txBody>
      </p:sp>
      <p:sp>
        <p:nvSpPr>
          <p:cNvPr id="5" name="TextBox 4"/>
          <p:cNvSpPr txBox="1"/>
          <p:nvPr/>
        </p:nvSpPr>
        <p:spPr>
          <a:xfrm>
            <a:off x="5269993" y="3679054"/>
            <a:ext cx="2448492" cy="1080745"/>
          </a:xfrm>
          <a:prstGeom prst="rect">
            <a:avLst/>
          </a:prstGeom>
          <a:noFill/>
        </p:spPr>
        <p:txBody>
          <a:bodyPr wrap="square" rtlCol="0">
            <a:spAutoFit/>
          </a:bodyPr>
          <a:lstStyle/>
          <a:p>
            <a:pPr algn="ctr"/>
            <a:r>
              <a:rPr lang="en-GB" sz="1400" dirty="0">
                <a:solidFill>
                  <a:srgbClr val="FF0EF0"/>
                </a:solidFill>
                <a:latin typeface="Ayuthaya" charset="-34"/>
                <a:ea typeface="Ayuthaya" charset="-34"/>
                <a:cs typeface="Ayuthaya" charset="-34"/>
              </a:rPr>
              <a:t>Increase in the number of cohabiting couples </a:t>
            </a:r>
          </a:p>
          <a:p>
            <a:endParaRPr lang="en-US" sz="2223" dirty="0"/>
          </a:p>
        </p:txBody>
      </p:sp>
      <p:cxnSp>
        <p:nvCxnSpPr>
          <p:cNvPr id="7" name="Straight Arrow Connector 6"/>
          <p:cNvCxnSpPr/>
          <p:nvPr/>
        </p:nvCxnSpPr>
        <p:spPr>
          <a:xfrm flipV="1">
            <a:off x="7656638" y="2905494"/>
            <a:ext cx="400068" cy="470641"/>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8045070" y="2554794"/>
            <a:ext cx="2620076" cy="338554"/>
          </a:xfrm>
          <a:prstGeom prst="rect">
            <a:avLst/>
          </a:prstGeom>
        </p:spPr>
        <p:txBody>
          <a:bodyPr wrap="none">
            <a:spAutoFit/>
          </a:bodyPr>
          <a:lstStyle/>
          <a:p>
            <a:r>
              <a:rPr lang="en-GB" sz="1600" u="sng" dirty="0">
                <a:solidFill>
                  <a:srgbClr val="7030A0"/>
                </a:solidFill>
                <a:latin typeface="Calibri" charset="0"/>
                <a:ea typeface="Calibri" charset="0"/>
                <a:cs typeface="Times New Roman" charset="0"/>
              </a:rPr>
              <a:t>The meaning of cohabitation</a:t>
            </a:r>
            <a:r>
              <a:rPr lang="en-GB" sz="1600" dirty="0">
                <a:solidFill>
                  <a:srgbClr val="7030A0"/>
                </a:solidFill>
              </a:rPr>
              <a:t> </a:t>
            </a:r>
            <a:endParaRPr lang="en-US" sz="1600" dirty="0">
              <a:solidFill>
                <a:srgbClr val="7030A0"/>
              </a:solidFill>
            </a:endParaRPr>
          </a:p>
        </p:txBody>
      </p:sp>
      <p:cxnSp>
        <p:nvCxnSpPr>
          <p:cNvPr id="11" name="Straight Arrow Connector 10"/>
          <p:cNvCxnSpPr>
            <a:stCxn id="8" idx="0"/>
          </p:cNvCxnSpPr>
          <p:nvPr/>
        </p:nvCxnSpPr>
        <p:spPr>
          <a:xfrm flipV="1">
            <a:off x="9355108" y="2253438"/>
            <a:ext cx="460849" cy="301356"/>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8512754" y="1946948"/>
            <a:ext cx="3649076" cy="338554"/>
          </a:xfrm>
          <a:prstGeom prst="rect">
            <a:avLst/>
          </a:prstGeom>
        </p:spPr>
        <p:txBody>
          <a:bodyPr wrap="none">
            <a:spAutoFit/>
          </a:bodyPr>
          <a:lstStyle/>
          <a:p>
            <a:r>
              <a:rPr lang="en-GB" sz="1600" dirty="0">
                <a:solidFill>
                  <a:srgbClr val="7030A0"/>
                </a:solidFill>
                <a:latin typeface="Calibri" charset="0"/>
                <a:ea typeface="Calibri" charset="0"/>
                <a:cs typeface="Times New Roman" charset="0"/>
              </a:rPr>
              <a:t>A fairly temporary, informal arrangement</a:t>
            </a:r>
            <a:r>
              <a:rPr lang="en-GB" sz="1600" dirty="0">
                <a:solidFill>
                  <a:srgbClr val="7030A0"/>
                </a:solidFill>
              </a:rPr>
              <a:t> </a:t>
            </a:r>
            <a:endParaRPr lang="en-US" sz="1600" dirty="0">
              <a:solidFill>
                <a:srgbClr val="7030A0"/>
              </a:solidFill>
            </a:endParaRPr>
          </a:p>
        </p:txBody>
      </p:sp>
      <p:cxnSp>
        <p:nvCxnSpPr>
          <p:cNvPr id="15" name="Straight Arrow Connector 14"/>
          <p:cNvCxnSpPr>
            <a:stCxn id="8" idx="2"/>
          </p:cNvCxnSpPr>
          <p:nvPr/>
        </p:nvCxnSpPr>
        <p:spPr>
          <a:xfrm>
            <a:off x="9355108" y="2893348"/>
            <a:ext cx="460849" cy="417635"/>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9430512" y="3376126"/>
            <a:ext cx="3371088" cy="1077218"/>
          </a:xfrm>
          <a:prstGeom prst="rect">
            <a:avLst/>
          </a:prstGeom>
        </p:spPr>
        <p:txBody>
          <a:bodyPr wrap="square">
            <a:spAutoFit/>
          </a:bodyPr>
          <a:lstStyle/>
          <a:p>
            <a:r>
              <a:rPr lang="en-GB" sz="1600" dirty="0">
                <a:solidFill>
                  <a:srgbClr val="7030A0"/>
                </a:solidFill>
                <a:latin typeface="Calibri" charset="0"/>
                <a:ea typeface="Calibri" charset="0"/>
                <a:cs typeface="Times New Roman" charset="0"/>
              </a:rPr>
              <a:t>Spending a lot of time together and sharing accommodation, but within what is seen as a fairly temporary and casual relationship.</a:t>
            </a:r>
            <a:r>
              <a:rPr lang="en-GB" sz="1600" dirty="0">
                <a:solidFill>
                  <a:srgbClr val="7030A0"/>
                </a:solidFill>
              </a:rPr>
              <a:t> </a:t>
            </a:r>
            <a:endParaRPr lang="en-US" sz="1600" dirty="0">
              <a:solidFill>
                <a:srgbClr val="7030A0"/>
              </a:solidFill>
            </a:endParaRPr>
          </a:p>
        </p:txBody>
      </p:sp>
      <p:cxnSp>
        <p:nvCxnSpPr>
          <p:cNvPr id="19" name="Straight Arrow Connector 18"/>
          <p:cNvCxnSpPr/>
          <p:nvPr/>
        </p:nvCxnSpPr>
        <p:spPr>
          <a:xfrm flipH="1" flipV="1">
            <a:off x="7663565" y="1480980"/>
            <a:ext cx="359141" cy="1121596"/>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661431" y="319957"/>
            <a:ext cx="3888991" cy="1323439"/>
          </a:xfrm>
          <a:prstGeom prst="rect">
            <a:avLst/>
          </a:prstGeom>
        </p:spPr>
        <p:txBody>
          <a:bodyPr wrap="square">
            <a:spAutoFit/>
          </a:bodyPr>
          <a:lstStyle/>
          <a:p>
            <a:r>
              <a:rPr lang="en-GB" sz="1600" dirty="0">
                <a:solidFill>
                  <a:srgbClr val="7030A0"/>
                </a:solidFill>
                <a:latin typeface="Calibri" charset="0"/>
                <a:ea typeface="Calibri" charset="0"/>
                <a:cs typeface="Times New Roman" charset="0"/>
              </a:rPr>
              <a:t>As an alternative or substitute to marriage – as a long-term stable relationship and committed partnership, but without the legal commitments or the patriarchal dimensions.</a:t>
            </a:r>
          </a:p>
        </p:txBody>
      </p:sp>
      <p:cxnSp>
        <p:nvCxnSpPr>
          <p:cNvPr id="23" name="Straight Arrow Connector 22"/>
          <p:cNvCxnSpPr/>
          <p:nvPr/>
        </p:nvCxnSpPr>
        <p:spPr>
          <a:xfrm>
            <a:off x="7803768" y="4453344"/>
            <a:ext cx="749913" cy="304861"/>
          </a:xfrm>
          <a:prstGeom prst="straightConnector1">
            <a:avLst/>
          </a:prstGeom>
          <a:ln>
            <a:solidFill>
              <a:srgbClr val="12A2FF"/>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8626226" y="4708015"/>
            <a:ext cx="892959" cy="338554"/>
          </a:xfrm>
          <a:prstGeom prst="rect">
            <a:avLst/>
          </a:prstGeom>
          <a:ln>
            <a:noFill/>
          </a:ln>
        </p:spPr>
        <p:txBody>
          <a:bodyPr wrap="square">
            <a:spAutoFit/>
          </a:bodyPr>
          <a:lstStyle/>
          <a:p>
            <a:r>
              <a:rPr lang="en-GB" sz="1600" u="sng" dirty="0">
                <a:solidFill>
                  <a:srgbClr val="12A2FF"/>
                </a:solidFill>
                <a:latin typeface="Calibri" charset="0"/>
                <a:ea typeface="Calibri" charset="0"/>
                <a:cs typeface="Times New Roman" charset="0"/>
              </a:rPr>
              <a:t>Figures</a:t>
            </a:r>
            <a:endParaRPr lang="en-GB" sz="1600" dirty="0">
              <a:solidFill>
                <a:srgbClr val="12A2FF"/>
              </a:solidFill>
              <a:latin typeface="Calibri" charset="0"/>
              <a:ea typeface="Calibri" charset="0"/>
              <a:cs typeface="Times New Roman" charset="0"/>
            </a:endParaRPr>
          </a:p>
        </p:txBody>
      </p:sp>
      <p:cxnSp>
        <p:nvCxnSpPr>
          <p:cNvPr id="26" name="Straight Arrow Connector 25"/>
          <p:cNvCxnSpPr/>
          <p:nvPr/>
        </p:nvCxnSpPr>
        <p:spPr>
          <a:xfrm>
            <a:off x="9355108" y="4969162"/>
            <a:ext cx="576071" cy="80486"/>
          </a:xfrm>
          <a:prstGeom prst="straightConnector1">
            <a:avLst/>
          </a:prstGeom>
          <a:ln>
            <a:solidFill>
              <a:srgbClr val="12A2FF"/>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9954029" y="4560036"/>
            <a:ext cx="1845564" cy="1323439"/>
          </a:xfrm>
          <a:prstGeom prst="rect">
            <a:avLst/>
          </a:prstGeom>
        </p:spPr>
        <p:txBody>
          <a:bodyPr wrap="square">
            <a:spAutoFit/>
          </a:bodyPr>
          <a:lstStyle/>
          <a:p>
            <a:r>
              <a:rPr lang="en-GB" sz="1600" dirty="0" smtClean="0">
                <a:solidFill>
                  <a:srgbClr val="12A2FF"/>
                </a:solidFill>
                <a:latin typeface="Calibri" charset="0"/>
                <a:ea typeface="Calibri" charset="0"/>
                <a:cs typeface="Times New Roman" charset="0"/>
              </a:rPr>
              <a:t>Cohabiting couple families continue to be the fastest growing family type in the UK in 2016.</a:t>
            </a:r>
            <a:endParaRPr lang="en-GB" sz="1600" dirty="0">
              <a:solidFill>
                <a:srgbClr val="12A2FF"/>
              </a:solidFill>
              <a:latin typeface="Calibri" charset="0"/>
              <a:ea typeface="Calibri" charset="0"/>
              <a:cs typeface="Times New Roman" charset="0"/>
            </a:endParaRPr>
          </a:p>
        </p:txBody>
      </p:sp>
      <p:cxnSp>
        <p:nvCxnSpPr>
          <p:cNvPr id="29" name="Straight Arrow Connector 28"/>
          <p:cNvCxnSpPr/>
          <p:nvPr/>
        </p:nvCxnSpPr>
        <p:spPr>
          <a:xfrm>
            <a:off x="9596011" y="5272888"/>
            <a:ext cx="73098" cy="492102"/>
          </a:xfrm>
          <a:prstGeom prst="straightConnector1">
            <a:avLst/>
          </a:prstGeom>
          <a:ln>
            <a:solidFill>
              <a:srgbClr val="12A2FF"/>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7956891" y="4986387"/>
            <a:ext cx="669335" cy="378854"/>
          </a:xfrm>
          <a:prstGeom prst="straightConnector1">
            <a:avLst/>
          </a:prstGeom>
          <a:ln>
            <a:solidFill>
              <a:srgbClr val="12A2FF"/>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5610480" y="5105637"/>
            <a:ext cx="2512314" cy="1077218"/>
          </a:xfrm>
          <a:prstGeom prst="rect">
            <a:avLst/>
          </a:prstGeom>
        </p:spPr>
        <p:txBody>
          <a:bodyPr wrap="square">
            <a:spAutoFit/>
          </a:bodyPr>
          <a:lstStyle/>
          <a:p>
            <a:r>
              <a:rPr lang="en-GB" sz="1600" dirty="0">
                <a:solidFill>
                  <a:srgbClr val="12A2FF"/>
                </a:solidFill>
                <a:latin typeface="Calibri" charset="0"/>
                <a:ea typeface="Calibri" charset="0"/>
                <a:cs typeface="Times New Roman" charset="0"/>
              </a:rPr>
              <a:t>Cohabiting couple families have risen from 1.5 million in 1996, to 3.3 million in 2016</a:t>
            </a:r>
            <a:r>
              <a:rPr lang="en-GB" sz="1600" dirty="0">
                <a:solidFill>
                  <a:srgbClr val="12A2FF"/>
                </a:solidFill>
              </a:rPr>
              <a:t> </a:t>
            </a:r>
            <a:endParaRPr lang="en-US" sz="1600" dirty="0">
              <a:solidFill>
                <a:srgbClr val="12A2FF"/>
              </a:solidFill>
            </a:endParaRPr>
          </a:p>
        </p:txBody>
      </p:sp>
      <p:sp>
        <p:nvSpPr>
          <p:cNvPr id="37" name="Rectangle 36"/>
          <p:cNvSpPr/>
          <p:nvPr/>
        </p:nvSpPr>
        <p:spPr>
          <a:xfrm>
            <a:off x="8145644" y="5802063"/>
            <a:ext cx="2180272" cy="1323439"/>
          </a:xfrm>
          <a:prstGeom prst="rect">
            <a:avLst/>
          </a:prstGeom>
        </p:spPr>
        <p:txBody>
          <a:bodyPr wrap="square">
            <a:spAutoFit/>
          </a:bodyPr>
          <a:lstStyle/>
          <a:p>
            <a:pPr lvl="0"/>
            <a:r>
              <a:rPr lang="en-GB" sz="1600" dirty="0" smtClean="0">
                <a:solidFill>
                  <a:srgbClr val="12A2FF"/>
                </a:solidFill>
              </a:rPr>
              <a:t>There were 3.2 million opposite sex cohabiting couples and 87,000 same sex couples in the UK in 2016.</a:t>
            </a:r>
            <a:endParaRPr lang="en-GB" sz="1600" dirty="0">
              <a:solidFill>
                <a:srgbClr val="12A2FF"/>
              </a:solidFill>
            </a:endParaRPr>
          </a:p>
        </p:txBody>
      </p:sp>
      <p:sp>
        <p:nvSpPr>
          <p:cNvPr id="39" name="Rectangle 38"/>
          <p:cNvSpPr/>
          <p:nvPr/>
        </p:nvSpPr>
        <p:spPr>
          <a:xfrm>
            <a:off x="789474" y="4419651"/>
            <a:ext cx="4233595" cy="338554"/>
          </a:xfrm>
          <a:prstGeom prst="rect">
            <a:avLst/>
          </a:prstGeom>
        </p:spPr>
        <p:txBody>
          <a:bodyPr wrap="none">
            <a:spAutoFit/>
          </a:bodyPr>
          <a:lstStyle/>
          <a:p>
            <a:r>
              <a:rPr lang="en-GB" sz="1600" u="sng" dirty="0" smtClean="0">
                <a:solidFill>
                  <a:srgbClr val="FF007D"/>
                </a:solidFill>
                <a:effectLst/>
                <a:latin typeface="Calibri" charset="0"/>
                <a:ea typeface="Calibri" charset="0"/>
                <a:cs typeface="Times New Roman" charset="0"/>
              </a:rPr>
              <a:t>Reasons for the increase in cohabitating couples </a:t>
            </a:r>
            <a:endParaRPr lang="en-GB" sz="1600" dirty="0">
              <a:solidFill>
                <a:srgbClr val="FF007D"/>
              </a:solidFill>
              <a:effectLst/>
              <a:latin typeface="Calibri" charset="0"/>
              <a:ea typeface="Calibri" charset="0"/>
              <a:cs typeface="Times New Roman" charset="0"/>
            </a:endParaRPr>
          </a:p>
        </p:txBody>
      </p:sp>
      <p:cxnSp>
        <p:nvCxnSpPr>
          <p:cNvPr id="41" name="Straight Arrow Connector 40"/>
          <p:cNvCxnSpPr/>
          <p:nvPr/>
        </p:nvCxnSpPr>
        <p:spPr>
          <a:xfrm flipH="1">
            <a:off x="4393162" y="4070666"/>
            <a:ext cx="855393" cy="382678"/>
          </a:xfrm>
          <a:prstGeom prst="straightConnector1">
            <a:avLst/>
          </a:prstGeom>
          <a:ln>
            <a:solidFill>
              <a:srgbClr val="FF007D"/>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4021887" y="2229152"/>
            <a:ext cx="3311684" cy="1077218"/>
          </a:xfrm>
          <a:prstGeom prst="rect">
            <a:avLst/>
          </a:prstGeom>
        </p:spPr>
        <p:txBody>
          <a:bodyPr wrap="square">
            <a:spAutoFit/>
          </a:bodyPr>
          <a:lstStyle/>
          <a:p>
            <a:pPr marR="0" lvl="0">
              <a:spcBef>
                <a:spcPts val="0"/>
              </a:spcBef>
              <a:spcAft>
                <a:spcPts val="0"/>
              </a:spcAft>
            </a:pPr>
            <a:r>
              <a:rPr lang="en-GB" sz="1600" dirty="0" smtClean="0">
                <a:solidFill>
                  <a:srgbClr val="FF007D"/>
                </a:solidFill>
                <a:effectLst/>
                <a:latin typeface="Calibri" charset="0"/>
                <a:ea typeface="Calibri" charset="0"/>
                <a:cs typeface="Times New Roman" charset="0"/>
              </a:rPr>
              <a:t>The changing role of women, their economic independence has given them more freedom to choose their relationships.</a:t>
            </a:r>
            <a:endParaRPr lang="en-GB" sz="1600" dirty="0">
              <a:solidFill>
                <a:srgbClr val="FF007D"/>
              </a:solidFill>
              <a:effectLst/>
              <a:latin typeface="Calibri" charset="0"/>
              <a:ea typeface="Calibri" charset="0"/>
              <a:cs typeface="Times New Roman" charset="0"/>
            </a:endParaRPr>
          </a:p>
        </p:txBody>
      </p:sp>
      <p:sp>
        <p:nvSpPr>
          <p:cNvPr id="43" name="Rectangle 42"/>
          <p:cNvSpPr/>
          <p:nvPr/>
        </p:nvSpPr>
        <p:spPr>
          <a:xfrm>
            <a:off x="220926" y="4877292"/>
            <a:ext cx="1993377" cy="2554545"/>
          </a:xfrm>
          <a:prstGeom prst="rect">
            <a:avLst/>
          </a:prstGeom>
        </p:spPr>
        <p:txBody>
          <a:bodyPr wrap="square">
            <a:spAutoFit/>
          </a:bodyPr>
          <a:lstStyle/>
          <a:p>
            <a:pPr marR="0" lvl="0">
              <a:spcBef>
                <a:spcPts val="0"/>
              </a:spcBef>
              <a:spcAft>
                <a:spcPts val="0"/>
              </a:spcAft>
            </a:pPr>
            <a:r>
              <a:rPr lang="en-GB" sz="1600" dirty="0" smtClean="0">
                <a:solidFill>
                  <a:srgbClr val="FF007D"/>
                </a:solidFill>
                <a:effectLst/>
                <a:latin typeface="Calibri" charset="0"/>
                <a:ea typeface="Calibri" charset="0"/>
                <a:cs typeface="Times New Roman" charset="0"/>
              </a:rPr>
              <a:t>The reduced functions of the family – a number of family functions have been transferred to or shared with other institutions. This is a reason marriage has become less of a necessity.</a:t>
            </a:r>
            <a:endParaRPr lang="en-GB" sz="1600" dirty="0">
              <a:solidFill>
                <a:srgbClr val="FF007D"/>
              </a:solidFill>
              <a:effectLst/>
              <a:latin typeface="Calibri" charset="0"/>
              <a:ea typeface="Calibri" charset="0"/>
              <a:cs typeface="Times New Roman" charset="0"/>
            </a:endParaRPr>
          </a:p>
        </p:txBody>
      </p:sp>
      <p:sp>
        <p:nvSpPr>
          <p:cNvPr id="44" name="TextBox 43"/>
          <p:cNvSpPr txBox="1"/>
          <p:nvPr/>
        </p:nvSpPr>
        <p:spPr>
          <a:xfrm>
            <a:off x="1526574" y="1778521"/>
            <a:ext cx="2727544" cy="1403013"/>
          </a:xfrm>
          <a:prstGeom prst="rect">
            <a:avLst/>
          </a:prstGeom>
          <a:noFill/>
        </p:spPr>
        <p:txBody>
          <a:bodyPr wrap="square" rtlCol="0">
            <a:spAutoFit/>
          </a:bodyPr>
          <a:lstStyle/>
          <a:p>
            <a:pPr lvl="0"/>
            <a:r>
              <a:rPr lang="en-GB" sz="1600" dirty="0">
                <a:solidFill>
                  <a:srgbClr val="FF007D"/>
                </a:solidFill>
              </a:rPr>
              <a:t>Changing social attitudes and reduced social stigma. Young people are more likely to cohabit than older people.</a:t>
            </a:r>
          </a:p>
          <a:p>
            <a:endParaRPr lang="en-US" dirty="0"/>
          </a:p>
        </p:txBody>
      </p:sp>
      <p:sp>
        <p:nvSpPr>
          <p:cNvPr id="45" name="Rectangle 44"/>
          <p:cNvSpPr/>
          <p:nvPr/>
        </p:nvSpPr>
        <p:spPr>
          <a:xfrm>
            <a:off x="-26483" y="3036668"/>
            <a:ext cx="2556969" cy="1323439"/>
          </a:xfrm>
          <a:prstGeom prst="rect">
            <a:avLst/>
          </a:prstGeom>
        </p:spPr>
        <p:txBody>
          <a:bodyPr wrap="square">
            <a:spAutoFit/>
          </a:bodyPr>
          <a:lstStyle/>
          <a:p>
            <a:pPr marR="0" lvl="0">
              <a:spcBef>
                <a:spcPts val="0"/>
              </a:spcBef>
              <a:spcAft>
                <a:spcPts val="0"/>
              </a:spcAft>
            </a:pPr>
            <a:r>
              <a:rPr lang="en-GB" sz="1600" dirty="0" smtClean="0">
                <a:solidFill>
                  <a:srgbClr val="FF007D"/>
                </a:solidFill>
                <a:effectLst/>
                <a:latin typeface="Calibri" charset="0"/>
                <a:ea typeface="Calibri" charset="0"/>
                <a:cs typeface="Times New Roman" charset="0"/>
              </a:rPr>
              <a:t>The rising divorce rate may well deter couples from what they see as the risks involved in marriages not lasting </a:t>
            </a:r>
            <a:endParaRPr lang="en-GB" sz="1600" dirty="0">
              <a:solidFill>
                <a:srgbClr val="FF007D"/>
              </a:solidFill>
              <a:effectLst/>
              <a:latin typeface="Calibri" charset="0"/>
              <a:ea typeface="Calibri" charset="0"/>
              <a:cs typeface="Times New Roman" charset="0"/>
            </a:endParaRPr>
          </a:p>
        </p:txBody>
      </p:sp>
      <p:sp>
        <p:nvSpPr>
          <p:cNvPr id="46" name="TextBox 45"/>
          <p:cNvSpPr txBox="1"/>
          <p:nvPr/>
        </p:nvSpPr>
        <p:spPr>
          <a:xfrm>
            <a:off x="2362441" y="5365241"/>
            <a:ext cx="3099900" cy="3126562"/>
          </a:xfrm>
          <a:prstGeom prst="rect">
            <a:avLst/>
          </a:prstGeom>
          <a:noFill/>
        </p:spPr>
        <p:txBody>
          <a:bodyPr wrap="square" rtlCol="0">
            <a:spAutoFit/>
          </a:bodyPr>
          <a:lstStyle/>
          <a:p>
            <a:pPr lvl="0"/>
            <a:r>
              <a:rPr lang="en-GB" sz="1600" dirty="0">
                <a:solidFill>
                  <a:srgbClr val="FF007D"/>
                </a:solidFill>
              </a:rPr>
              <a:t>Beck 1992 suggests we live in what he calls a ‘risk society’. Meaning individuals are less controlled by traditional structures and institutions like families, and there is less loyalty and commitment demanded by the social norms of marriage and family life. People may simply be choosing to avoid the risk involved in long-term commitments like marriage. </a:t>
            </a:r>
          </a:p>
          <a:p>
            <a:endParaRPr lang="en-US" dirty="0"/>
          </a:p>
        </p:txBody>
      </p:sp>
      <p:cxnSp>
        <p:nvCxnSpPr>
          <p:cNvPr id="6" name="Straight Arrow Connector 5"/>
          <p:cNvCxnSpPr/>
          <p:nvPr/>
        </p:nvCxnSpPr>
        <p:spPr>
          <a:xfrm flipV="1">
            <a:off x="3365330" y="3530519"/>
            <a:ext cx="698830" cy="829588"/>
          </a:xfrm>
          <a:prstGeom prst="straightConnector1">
            <a:avLst/>
          </a:prstGeom>
          <a:ln>
            <a:solidFill>
              <a:srgbClr val="FF007D"/>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2241903" y="3975085"/>
            <a:ext cx="219110" cy="286920"/>
          </a:xfrm>
          <a:prstGeom prst="straightConnector1">
            <a:avLst/>
          </a:prstGeom>
          <a:ln>
            <a:solidFill>
              <a:srgbClr val="FF007D"/>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39" idx="0"/>
            <a:endCxn id="44" idx="2"/>
          </p:cNvCxnSpPr>
          <p:nvPr/>
        </p:nvCxnSpPr>
        <p:spPr>
          <a:xfrm flipH="1" flipV="1">
            <a:off x="2890346" y="3181534"/>
            <a:ext cx="15926" cy="1238117"/>
          </a:xfrm>
          <a:prstGeom prst="straightConnector1">
            <a:avLst/>
          </a:prstGeom>
          <a:ln>
            <a:solidFill>
              <a:srgbClr val="FF007D"/>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1555523" y="4877292"/>
            <a:ext cx="455755" cy="298522"/>
          </a:xfrm>
          <a:prstGeom prst="straightConnector1">
            <a:avLst/>
          </a:prstGeom>
          <a:ln>
            <a:solidFill>
              <a:srgbClr val="FF007D"/>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172661" y="4817749"/>
            <a:ext cx="441990" cy="455139"/>
          </a:xfrm>
          <a:prstGeom prst="straightConnector1">
            <a:avLst/>
          </a:prstGeom>
          <a:ln>
            <a:solidFill>
              <a:srgbClr val="FF007D"/>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97141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TotalTime>
  <Words>280</Words>
  <Application>Microsoft Office PowerPoint</Application>
  <PresentationFormat>A3 Paper (297x420 mm)</PresentationFormat>
  <Paragraphs>15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Ayuthaya</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Taylah H Berryman (177029)</dc:creator>
  <cp:lastModifiedBy>Hannah Roberts</cp:lastModifiedBy>
  <cp:revision>4</cp:revision>
  <dcterms:created xsi:type="dcterms:W3CDTF">2017-11-10T15:51:24Z</dcterms:created>
  <dcterms:modified xsi:type="dcterms:W3CDTF">2017-11-13T11:11:01Z</dcterms:modified>
</cp:coreProperties>
</file>