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05"/>
  </p:normalViewPr>
  <p:slideViewPr>
    <p:cSldViewPr snapToGrid="0" snapToObjects="1">
      <p:cViewPr varScale="1">
        <p:scale>
          <a:sx n="78" d="100"/>
          <a:sy n="78" d="100"/>
        </p:scale>
        <p:origin x="10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6E1D4-FA1B-274F-A833-083D2C136B8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6E1D4-FA1B-274F-A833-083D2C136B8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6E1D4-FA1B-274F-A833-083D2C136B8C}"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6E1D4-FA1B-274F-A833-083D2C136B8C}"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6E1D4-FA1B-274F-A833-083D2C136B8C}"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6E1D4-FA1B-274F-A833-083D2C136B8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6E1D4-FA1B-274F-A833-083D2C136B8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E74DF-A065-2C44-BF3F-CE58B2A744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D6E1D4-FA1B-274F-A833-083D2C136B8C}" type="datetimeFigureOut">
              <a:rPr lang="en-US" smtClean="0"/>
              <a:t>11/15/2017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DE74DF-A065-2C44-BF3F-CE58B2A744EC}" type="slidenum">
              <a:rPr lang="en-US" smtClean="0"/>
              <a:t>‹#›</a:t>
            </a:fld>
            <a:endParaRPr lang="en-US"/>
          </a:p>
        </p:txBody>
      </p:sp>
    </p:spTree>
    <p:extLst>
      <p:ext uri="{BB962C8B-B14F-4D97-AF65-F5344CB8AC3E}">
        <p14:creationId xmlns:p14="http://schemas.microsoft.com/office/powerpoint/2010/main" val="730366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1998" y="4381994"/>
            <a:ext cx="2790703" cy="285009"/>
          </a:xfrm>
          <a:prstGeom prst="rect">
            <a:avLst/>
          </a:prstGeo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5498274" y="521945"/>
            <a:ext cx="1151907" cy="369332"/>
          </a:xfrm>
          <a:prstGeom prst="rect">
            <a:avLst/>
          </a:prstGeo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662545" y="438663"/>
            <a:ext cx="1591294" cy="321358"/>
          </a:xfrm>
          <a:prstGeom prst="rect">
            <a:avLst/>
          </a:prstGeo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4156364" y="3562595"/>
            <a:ext cx="4547623" cy="452613"/>
          </a:xfrm>
          <a:prstGeom prst="rect">
            <a:avLst/>
          </a:prstGeom>
          <a:solidFill>
            <a:schemeClr val="bg1"/>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930732" y="3586343"/>
            <a:ext cx="4773255" cy="452613"/>
          </a:xfrm>
        </p:spPr>
        <p:txBody>
          <a:bodyPr/>
          <a:lstStyle/>
          <a:p>
            <a:r>
              <a:rPr lang="en-US" sz="2000" b="1" u="sng" dirty="0" smtClean="0">
                <a:latin typeface="Avenir Book" charset="0"/>
                <a:ea typeface="Avenir Book" charset="0"/>
                <a:cs typeface="Avenir Book" charset="0"/>
              </a:rPr>
              <a:t>CHANGES IN THE EXTENDED FAMILY</a:t>
            </a:r>
            <a:endParaRPr lang="en-US" sz="2000" b="1" u="sng" dirty="0">
              <a:latin typeface="Avenir Book" charset="0"/>
              <a:ea typeface="Avenir Book" charset="0"/>
              <a:cs typeface="Avenir Book" charset="0"/>
            </a:endParaRPr>
          </a:p>
        </p:txBody>
      </p:sp>
      <p:sp>
        <p:nvSpPr>
          <p:cNvPr id="5" name="TextBox 4"/>
          <p:cNvSpPr txBox="1"/>
          <p:nvPr/>
        </p:nvSpPr>
        <p:spPr>
          <a:xfrm>
            <a:off x="866899" y="438663"/>
            <a:ext cx="3176649" cy="6247864"/>
          </a:xfrm>
          <a:prstGeom prst="rect">
            <a:avLst/>
          </a:prstGeom>
          <a:noFill/>
        </p:spPr>
        <p:txBody>
          <a:bodyPr wrap="square" rtlCol="0">
            <a:spAutoFit/>
          </a:bodyPr>
          <a:lstStyle/>
          <a:p>
            <a:pPr algn="ctr"/>
            <a:r>
              <a:rPr lang="en-US" b="1" u="sng" dirty="0" smtClean="0">
                <a:solidFill>
                  <a:schemeClr val="accent1">
                    <a:lumMod val="75000"/>
                  </a:schemeClr>
                </a:solidFill>
                <a:latin typeface="Avenir Book" charset="0"/>
                <a:ea typeface="Avenir Book" charset="0"/>
                <a:cs typeface="Avenir Book" charset="0"/>
              </a:rPr>
              <a:t>TRADITIONAL</a:t>
            </a:r>
          </a:p>
          <a:p>
            <a:endParaRPr lang="en-US" b="1" u="sng" dirty="0" smtClean="0">
              <a:solidFill>
                <a:schemeClr val="tx2">
                  <a:lumMod val="60000"/>
                  <a:lumOff val="40000"/>
                </a:schemeClr>
              </a:solidFill>
              <a:latin typeface="Avenir Book" charset="0"/>
              <a:ea typeface="Avenir Book" charset="0"/>
              <a:cs typeface="Avenir Book" charset="0"/>
            </a:endParaRPr>
          </a:p>
          <a:p>
            <a:pPr marL="285750" indent="-285750">
              <a:buFont typeface="Arial" charset="0"/>
              <a:buChar char="•"/>
            </a:pPr>
            <a:r>
              <a:rPr lang="en-US" sz="1400" dirty="0" smtClean="0">
                <a:solidFill>
                  <a:schemeClr val="tx2">
                    <a:lumMod val="60000"/>
                    <a:lumOff val="40000"/>
                  </a:schemeClr>
                </a:solidFill>
                <a:latin typeface="Avenir Book" charset="0"/>
                <a:ea typeface="Avenir Book" charset="0"/>
                <a:cs typeface="Avenir Book" charset="0"/>
              </a:rPr>
              <a:t>In traditional working class communities, there is little geographical or social mobility, and children usually remain in the same area when they get married.  Due to the families staying put in one particular place, with family close buy, this may encourage as extended family to form due to the ideal circumstance.</a:t>
            </a:r>
          </a:p>
          <a:p>
            <a:pPr marL="285750" indent="-285750">
              <a:buFont typeface="Arial" charset="0"/>
              <a:buChar char="•"/>
            </a:pPr>
            <a:endParaRPr lang="en-US" sz="1400" dirty="0">
              <a:solidFill>
                <a:schemeClr val="tx2">
                  <a:lumMod val="60000"/>
                  <a:lumOff val="40000"/>
                </a:schemeClr>
              </a:solidFill>
              <a:latin typeface="Avenir Book" charset="0"/>
              <a:ea typeface="Avenir Book" charset="0"/>
              <a:cs typeface="Avenir Book" charset="0"/>
            </a:endParaRPr>
          </a:p>
          <a:p>
            <a:pPr marL="285750" indent="-285750">
              <a:buFont typeface="Arial" charset="0"/>
              <a:buChar char="•"/>
            </a:pPr>
            <a:r>
              <a:rPr lang="en-US" sz="1400" dirty="0" smtClean="0">
                <a:solidFill>
                  <a:schemeClr val="tx2">
                    <a:lumMod val="60000"/>
                    <a:lumOff val="40000"/>
                  </a:schemeClr>
                </a:solidFill>
                <a:latin typeface="Avenir Book" charset="0"/>
                <a:ea typeface="Avenir Book" charset="0"/>
                <a:cs typeface="Avenir Book" charset="0"/>
              </a:rPr>
              <a:t>People will stay in the same communities for several generations, this creates a close-knit community life e.g. Coronation Street and EastEnders </a:t>
            </a:r>
          </a:p>
          <a:p>
            <a:pPr marL="285750" indent="-285750">
              <a:buFont typeface="Arial" charset="0"/>
              <a:buChar char="•"/>
            </a:pPr>
            <a:endParaRPr lang="en-US" sz="1400" dirty="0">
              <a:solidFill>
                <a:schemeClr val="tx2">
                  <a:lumMod val="60000"/>
                  <a:lumOff val="40000"/>
                </a:schemeClr>
              </a:solidFill>
              <a:latin typeface="Avenir Book" charset="0"/>
              <a:ea typeface="Avenir Book" charset="0"/>
              <a:cs typeface="Avenir Book" charset="0"/>
            </a:endParaRPr>
          </a:p>
          <a:p>
            <a:pPr marL="285750" indent="-285750">
              <a:buFont typeface="Arial" charset="0"/>
              <a:buChar char="•"/>
            </a:pPr>
            <a:r>
              <a:rPr lang="en-US" sz="1400" dirty="0" smtClean="0">
                <a:solidFill>
                  <a:schemeClr val="tx2">
                    <a:lumMod val="60000"/>
                    <a:lumOff val="40000"/>
                  </a:schemeClr>
                </a:solidFill>
                <a:latin typeface="Avenir Book" charset="0"/>
                <a:ea typeface="Avenir Book" charset="0"/>
                <a:cs typeface="Avenir Book" charset="0"/>
              </a:rPr>
              <a:t>The traditional extended family life declined in the second half of the twentieth century. Practically in the 1990’s, as traditional industries closed down and people were forced to move away in search of new employment; therefore the extended family split up.</a:t>
            </a:r>
            <a:endParaRPr lang="en-US" sz="1400" dirty="0">
              <a:solidFill>
                <a:schemeClr val="tx2">
                  <a:lumMod val="75000"/>
                </a:schemeClr>
              </a:solidFill>
              <a:latin typeface="Avenir Book" charset="0"/>
              <a:ea typeface="Avenir Book" charset="0"/>
              <a:cs typeface="Avenir Book" charset="0"/>
            </a:endParaRPr>
          </a:p>
        </p:txBody>
      </p:sp>
      <p:sp>
        <p:nvSpPr>
          <p:cNvPr id="7" name="TextBox 6"/>
          <p:cNvSpPr txBox="1"/>
          <p:nvPr/>
        </p:nvSpPr>
        <p:spPr>
          <a:xfrm>
            <a:off x="5415148" y="521945"/>
            <a:ext cx="3170711" cy="369332"/>
          </a:xfrm>
          <a:prstGeom prst="rect">
            <a:avLst/>
          </a:prstGeom>
          <a:noFill/>
        </p:spPr>
        <p:txBody>
          <a:bodyPr wrap="square" rtlCol="0">
            <a:spAutoFit/>
          </a:bodyPr>
          <a:lstStyle/>
          <a:p>
            <a:r>
              <a:rPr lang="en-US" b="1" u="sng" dirty="0" smtClean="0">
                <a:solidFill>
                  <a:schemeClr val="accent1">
                    <a:lumMod val="75000"/>
                  </a:schemeClr>
                </a:solidFill>
                <a:latin typeface="Avenir Book" charset="0"/>
                <a:ea typeface="Avenir Book" charset="0"/>
                <a:cs typeface="Avenir Book" charset="0"/>
              </a:rPr>
              <a:t>MODIFIED</a:t>
            </a:r>
            <a:r>
              <a:rPr lang="en-US" dirty="0" smtClean="0"/>
              <a:t> </a:t>
            </a:r>
            <a:endParaRPr lang="en-US" dirty="0"/>
          </a:p>
        </p:txBody>
      </p:sp>
      <p:sp>
        <p:nvSpPr>
          <p:cNvPr id="9" name="TextBox 8"/>
          <p:cNvSpPr txBox="1"/>
          <p:nvPr/>
        </p:nvSpPr>
        <p:spPr>
          <a:xfrm>
            <a:off x="4417621" y="1355944"/>
            <a:ext cx="5201392" cy="1600438"/>
          </a:xfrm>
          <a:prstGeom prst="rect">
            <a:avLst/>
          </a:prstGeom>
          <a:noFill/>
        </p:spPr>
        <p:txBody>
          <a:bodyPr wrap="square" rtlCol="0">
            <a:spAutoFit/>
          </a:bodyPr>
          <a:lstStyle/>
          <a:p>
            <a:pPr marL="285750" indent="-285750">
              <a:buFont typeface="Arial" charset="0"/>
              <a:buChar char="•"/>
            </a:pPr>
            <a:r>
              <a:rPr lang="en-US" sz="1400" dirty="0" smtClean="0">
                <a:solidFill>
                  <a:schemeClr val="tx2">
                    <a:lumMod val="60000"/>
                    <a:lumOff val="40000"/>
                  </a:schemeClr>
                </a:solidFill>
                <a:latin typeface="Avenir Book" charset="0"/>
                <a:ea typeface="Avenir Book" charset="0"/>
                <a:cs typeface="Avenir Book" charset="0"/>
              </a:rPr>
              <a:t>Yes, although it may be true that families with dependent children in Britain today are nuclear families, we must not assume that just because family members may live apart geographically, all links with kin are served and destroyed.</a:t>
            </a:r>
          </a:p>
          <a:p>
            <a:pPr marL="285750" indent="-285750">
              <a:buFont typeface="Arial" charset="0"/>
              <a:buChar char="•"/>
            </a:pPr>
            <a:endParaRPr lang="en-US" sz="1400" dirty="0">
              <a:solidFill>
                <a:schemeClr val="tx2">
                  <a:lumMod val="60000"/>
                  <a:lumOff val="40000"/>
                </a:schemeClr>
              </a:solidFill>
              <a:latin typeface="Avenir Book" charset="0"/>
              <a:ea typeface="Avenir Book" charset="0"/>
              <a:cs typeface="Avenir Book" charset="0"/>
            </a:endParaRPr>
          </a:p>
          <a:p>
            <a:pPr marL="285750" indent="-285750">
              <a:buFont typeface="Arial" charset="0"/>
              <a:buChar char="•"/>
            </a:pPr>
            <a:r>
              <a:rPr lang="en-US" sz="1400" dirty="0" smtClean="0">
                <a:solidFill>
                  <a:schemeClr val="tx2">
                    <a:lumMod val="60000"/>
                    <a:lumOff val="40000"/>
                  </a:schemeClr>
                </a:solidFill>
                <a:latin typeface="Avenir Book" charset="0"/>
                <a:ea typeface="Avenir Book" charset="0"/>
                <a:cs typeface="Avenir Book" charset="0"/>
              </a:rPr>
              <a:t>Wilmott: the nuclear family could be apart of the more complex network</a:t>
            </a:r>
            <a:endParaRPr lang="en-US" sz="1400" dirty="0">
              <a:solidFill>
                <a:schemeClr val="tx2">
                  <a:lumMod val="60000"/>
                  <a:lumOff val="40000"/>
                </a:schemeClr>
              </a:solidFill>
              <a:latin typeface="Avenir Book" charset="0"/>
              <a:ea typeface="Avenir Book" charset="0"/>
              <a:cs typeface="Avenir Book" charset="0"/>
            </a:endParaRPr>
          </a:p>
        </p:txBody>
      </p:sp>
      <p:sp>
        <p:nvSpPr>
          <p:cNvPr id="3" name="TextBox 2"/>
          <p:cNvSpPr txBox="1"/>
          <p:nvPr/>
        </p:nvSpPr>
        <p:spPr>
          <a:xfrm>
            <a:off x="4571998" y="4381994"/>
            <a:ext cx="3004457" cy="369332"/>
          </a:xfrm>
          <a:prstGeom prst="rect">
            <a:avLst/>
          </a:prstGeom>
          <a:noFill/>
        </p:spPr>
        <p:txBody>
          <a:bodyPr wrap="square" rtlCol="0">
            <a:spAutoFit/>
          </a:bodyPr>
          <a:lstStyle/>
          <a:p>
            <a:r>
              <a:rPr lang="en-US" b="1" dirty="0" smtClean="0">
                <a:solidFill>
                  <a:schemeClr val="accent1">
                    <a:lumMod val="75000"/>
                  </a:schemeClr>
                </a:solidFill>
                <a:latin typeface="Avenir Book" charset="0"/>
                <a:ea typeface="Avenir Book" charset="0"/>
                <a:cs typeface="Avenir Book" charset="0"/>
              </a:rPr>
              <a:t>THE ‘BEANPOLE’ FAMILY</a:t>
            </a:r>
            <a:endParaRPr lang="en-US" b="1" dirty="0">
              <a:solidFill>
                <a:schemeClr val="accent1">
                  <a:lumMod val="75000"/>
                </a:schemeClr>
              </a:solidFill>
              <a:latin typeface="Avenir Book" charset="0"/>
              <a:ea typeface="Avenir Book" charset="0"/>
              <a:cs typeface="Avenir Book" charset="0"/>
            </a:endParaRPr>
          </a:p>
        </p:txBody>
      </p:sp>
      <p:sp>
        <p:nvSpPr>
          <p:cNvPr id="11" name="TextBox 10"/>
          <p:cNvSpPr txBox="1"/>
          <p:nvPr/>
        </p:nvSpPr>
        <p:spPr>
          <a:xfrm>
            <a:off x="4043548" y="4751326"/>
            <a:ext cx="5462649" cy="1815882"/>
          </a:xfrm>
          <a:prstGeom prst="rect">
            <a:avLst/>
          </a:prstGeom>
          <a:noFill/>
        </p:spPr>
        <p:txBody>
          <a:bodyPr wrap="square" rtlCol="0">
            <a:spAutoFit/>
          </a:bodyPr>
          <a:lstStyle/>
          <a:p>
            <a:pPr marL="285750" indent="-285750">
              <a:buFont typeface="Arial" charset="0"/>
              <a:buChar char="•"/>
            </a:pPr>
            <a:r>
              <a:rPr lang="en-US" sz="1400" dirty="0" smtClean="0">
                <a:solidFill>
                  <a:schemeClr val="accent1">
                    <a:lumMod val="60000"/>
                    <a:lumOff val="40000"/>
                  </a:schemeClr>
                </a:solidFill>
                <a:latin typeface="Avenir Book" charset="0"/>
                <a:ea typeface="Avenir Book" charset="0"/>
                <a:cs typeface="Avenir Book" charset="0"/>
              </a:rPr>
              <a:t>There are declining numbers of children in families, but more of them are growing up in extended families alongside several of their grandparents and even great – grandparents.</a:t>
            </a:r>
          </a:p>
          <a:p>
            <a:pPr marL="285750" indent="-285750">
              <a:buFont typeface="Arial" charset="0"/>
              <a:buChar char="•"/>
            </a:pPr>
            <a:endParaRPr lang="en-US" sz="1400" dirty="0" smtClean="0">
              <a:solidFill>
                <a:schemeClr val="accent1">
                  <a:lumMod val="60000"/>
                  <a:lumOff val="40000"/>
                </a:schemeClr>
              </a:solidFill>
              <a:latin typeface="Avenir Book" charset="0"/>
              <a:ea typeface="Avenir Book" charset="0"/>
              <a:cs typeface="Avenir Book" charset="0"/>
            </a:endParaRPr>
          </a:p>
          <a:p>
            <a:pPr marL="285750" indent="-285750">
              <a:buFont typeface="Arial" charset="0"/>
              <a:buChar char="•"/>
            </a:pPr>
            <a:r>
              <a:rPr lang="en-US" sz="1400" dirty="0" err="1" smtClean="0">
                <a:solidFill>
                  <a:schemeClr val="accent1">
                    <a:lumMod val="60000"/>
                    <a:lumOff val="40000"/>
                  </a:schemeClr>
                </a:solidFill>
                <a:latin typeface="Avenir Book" charset="0"/>
                <a:ea typeface="Avenir Book" charset="0"/>
                <a:cs typeface="Avenir Book" charset="0"/>
              </a:rPr>
              <a:t>Brannen</a:t>
            </a:r>
            <a:r>
              <a:rPr lang="en-US" sz="1400" dirty="0">
                <a:solidFill>
                  <a:schemeClr val="accent1">
                    <a:lumMod val="60000"/>
                    <a:lumOff val="40000"/>
                  </a:schemeClr>
                </a:solidFill>
                <a:latin typeface="Avenir Book" charset="0"/>
                <a:ea typeface="Avenir Book" charset="0"/>
                <a:cs typeface="Avenir Book" charset="0"/>
              </a:rPr>
              <a:t> </a:t>
            </a:r>
            <a:r>
              <a:rPr lang="en-US" sz="1400" dirty="0" smtClean="0">
                <a:solidFill>
                  <a:schemeClr val="accent1">
                    <a:lumMod val="60000"/>
                    <a:lumOff val="40000"/>
                  </a:schemeClr>
                </a:solidFill>
                <a:latin typeface="Avenir Book" charset="0"/>
                <a:ea typeface="Avenir Book" charset="0"/>
                <a:cs typeface="Avenir Book" charset="0"/>
              </a:rPr>
              <a:t>(2003): calls this new shape of the extended family the ‘beanpole family’.  This is because the family tree is ‘thinner’ and less ‘bushy’ , fewer brothers and sisters in one generation leads to fewer cousins.</a:t>
            </a:r>
          </a:p>
        </p:txBody>
      </p:sp>
      <p:pic>
        <p:nvPicPr>
          <p:cNvPr id="12" name="Picture 11"/>
          <p:cNvPicPr>
            <a:picLocks noChangeAspect="1"/>
          </p:cNvPicPr>
          <p:nvPr/>
        </p:nvPicPr>
        <p:blipFill>
          <a:blip r:embed="rId2"/>
          <a:stretch>
            <a:fillRect/>
          </a:stretch>
        </p:blipFill>
        <p:spPr>
          <a:xfrm>
            <a:off x="9078060" y="2809557"/>
            <a:ext cx="2733675" cy="1822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675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80</TotalTime>
  <Words>267</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Book</vt:lpstr>
      <vt:lpstr>Trebuchet MS</vt:lpstr>
      <vt:lpstr>Wingdings 3</vt:lpstr>
      <vt:lpstr>Facet</vt:lpstr>
      <vt:lpstr>CHANGES IN THE EXTENDED FAMILY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THE EXTENDED FAMILY</dc:title>
  <dc:creator>Maria P Regan (177358)</dc:creator>
  <cp:lastModifiedBy>Hannah Roberts</cp:lastModifiedBy>
  <cp:revision>9</cp:revision>
  <cp:lastPrinted>2017-11-15T10:10:32Z</cp:lastPrinted>
  <dcterms:created xsi:type="dcterms:W3CDTF">2017-11-10T15:44:46Z</dcterms:created>
  <dcterms:modified xsi:type="dcterms:W3CDTF">2017-11-15T10:10:33Z</dcterms:modified>
</cp:coreProperties>
</file>