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7" autoAdjust="0"/>
    <p:restoredTop sz="94660"/>
  </p:normalViewPr>
  <p:slideViewPr>
    <p:cSldViewPr snapToGrid="0">
      <p:cViewPr varScale="1">
        <p:scale>
          <a:sx n="77" d="100"/>
          <a:sy n="77" d="100"/>
        </p:scale>
        <p:origin x="132"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AD54E1-D51E-4B92-9D3F-4FB29D65B5AF}"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61243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AD54E1-D51E-4B92-9D3F-4FB29D65B5AF}"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27269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AD54E1-D51E-4B92-9D3F-4FB29D65B5AF}"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104932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801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175234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52650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6" name="Footer Placeholder 5"/>
          <p:cNvSpPr>
            <a:spLocks noGrp="1"/>
          </p:cNvSpPr>
          <p:nvPr>
            <p:ph type="ftr" sz="quarter" idx="11"/>
          </p:nvPr>
        </p:nvSpPr>
        <p:spPr/>
        <p:txBody>
          <a:bodyPr/>
          <a:lstStyle/>
          <a:p>
            <a:endParaRPr lang="en-GB">
              <a:solidFill>
                <a:srgbClr val="146194">
                  <a:lumMod val="50000"/>
                </a:srgbClr>
              </a:solidFill>
            </a:endParaRPr>
          </a:p>
        </p:txBody>
      </p:sp>
      <p:sp>
        <p:nvSpPr>
          <p:cNvPr id="7" name="Slide Number Placeholder 6"/>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60074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8" name="Footer Placeholder 7"/>
          <p:cNvSpPr>
            <a:spLocks noGrp="1"/>
          </p:cNvSpPr>
          <p:nvPr>
            <p:ph type="ftr" sz="quarter" idx="11"/>
          </p:nvPr>
        </p:nvSpPr>
        <p:spPr/>
        <p:txBody>
          <a:bodyPr/>
          <a:lstStyle/>
          <a:p>
            <a:endParaRPr lang="en-GB">
              <a:solidFill>
                <a:srgbClr val="146194">
                  <a:lumMod val="50000"/>
                </a:srgbClr>
              </a:solidFill>
            </a:endParaRPr>
          </a:p>
        </p:txBody>
      </p:sp>
      <p:sp>
        <p:nvSpPr>
          <p:cNvPr id="9" name="Slide Number Placeholder 8"/>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524532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4" name="Footer Placeholder 3"/>
          <p:cNvSpPr>
            <a:spLocks noGrp="1"/>
          </p:cNvSpPr>
          <p:nvPr>
            <p:ph type="ftr" sz="quarter" idx="11"/>
          </p:nvPr>
        </p:nvSpPr>
        <p:spPr/>
        <p:txBody>
          <a:bodyPr/>
          <a:lstStyle/>
          <a:p>
            <a:endParaRPr lang="en-GB">
              <a:solidFill>
                <a:srgbClr val="146194">
                  <a:lumMod val="50000"/>
                </a:srgbClr>
              </a:solidFill>
            </a:endParaRPr>
          </a:p>
        </p:txBody>
      </p:sp>
      <p:sp>
        <p:nvSpPr>
          <p:cNvPr id="5" name="Slide Number Placeholder 4"/>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681627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3" name="Footer Placeholder 2"/>
          <p:cNvSpPr>
            <a:spLocks noGrp="1"/>
          </p:cNvSpPr>
          <p:nvPr>
            <p:ph type="ftr" sz="quarter" idx="11"/>
          </p:nvPr>
        </p:nvSpPr>
        <p:spPr/>
        <p:txBody>
          <a:bodyPr/>
          <a:lstStyle/>
          <a:p>
            <a:endParaRPr lang="en-GB">
              <a:solidFill>
                <a:srgbClr val="146194">
                  <a:lumMod val="50000"/>
                </a:srgbClr>
              </a:solidFill>
            </a:endParaRPr>
          </a:p>
        </p:txBody>
      </p:sp>
      <p:sp>
        <p:nvSpPr>
          <p:cNvPr id="4" name="Slide Number Placeholder 3"/>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0726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6" name="Footer Placeholder 5"/>
          <p:cNvSpPr>
            <a:spLocks noGrp="1"/>
          </p:cNvSpPr>
          <p:nvPr>
            <p:ph type="ftr" sz="quarter" idx="11"/>
          </p:nvPr>
        </p:nvSpPr>
        <p:spPr/>
        <p:txBody>
          <a:bodyPr/>
          <a:lstStyle/>
          <a:p>
            <a:endParaRPr lang="en-GB">
              <a:solidFill>
                <a:srgbClr val="146194">
                  <a:lumMod val="50000"/>
                </a:srgbClr>
              </a:solidFill>
            </a:endParaRPr>
          </a:p>
        </p:txBody>
      </p:sp>
      <p:sp>
        <p:nvSpPr>
          <p:cNvPr id="7" name="Slide Number Placeholder 6"/>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76075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AD54E1-D51E-4B92-9D3F-4FB29D65B5AF}"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1293649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6" name="Footer Placeholder 5"/>
          <p:cNvSpPr>
            <a:spLocks noGrp="1"/>
          </p:cNvSpPr>
          <p:nvPr>
            <p:ph type="ftr" sz="quarter" idx="11"/>
          </p:nvPr>
        </p:nvSpPr>
        <p:spPr/>
        <p:txBody>
          <a:bodyPr/>
          <a:lstStyle/>
          <a:p>
            <a:endParaRPr lang="en-GB">
              <a:solidFill>
                <a:srgbClr val="146194">
                  <a:lumMod val="50000"/>
                </a:srgbClr>
              </a:solidFill>
            </a:endParaRPr>
          </a:p>
        </p:txBody>
      </p:sp>
      <p:sp>
        <p:nvSpPr>
          <p:cNvPr id="7" name="Slide Number Placeholder 6"/>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459185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4" name="Footer Placeholder 3"/>
          <p:cNvSpPr>
            <a:spLocks noGrp="1"/>
          </p:cNvSpPr>
          <p:nvPr>
            <p:ph type="ftr" sz="quarter" idx="11"/>
          </p:nvPr>
        </p:nvSpPr>
        <p:spPr/>
        <p:txBody>
          <a:bodyPr/>
          <a:lstStyle/>
          <a:p>
            <a:endParaRPr lang="en-GB">
              <a:solidFill>
                <a:srgbClr val="146194">
                  <a:lumMod val="50000"/>
                </a:srgbClr>
              </a:solidFill>
            </a:endParaRPr>
          </a:p>
        </p:txBody>
      </p:sp>
      <p:sp>
        <p:nvSpPr>
          <p:cNvPr id="5" name="Slide Number Placeholder 4"/>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166754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140254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8525752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404974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702304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252949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4227719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11"/>
          </p:nvPr>
        </p:nvSpPr>
        <p:spPr/>
        <p:txBody>
          <a:bodyPr/>
          <a:lstStyle/>
          <a:p>
            <a:endParaRPr lang="en-GB">
              <a:solidFill>
                <a:srgbClr val="146194">
                  <a:lumMod val="50000"/>
                </a:srgbClr>
              </a:solidFill>
            </a:endParaRPr>
          </a:p>
        </p:txBody>
      </p:sp>
      <p:sp>
        <p:nvSpPr>
          <p:cNvPr id="6" name="Slide Number Placeholder 5"/>
          <p:cNvSpPr>
            <a:spLocks noGrp="1"/>
          </p:cNvSpPr>
          <p:nvPr>
            <p:ph type="sldNum" sz="quarter" idx="12"/>
          </p:nvPr>
        </p:nvSpPr>
        <p:spPr/>
        <p:txBody>
          <a:body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27114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solidFill>
                  <a:prstClr val="white"/>
                </a:solidFill>
              </a:rPr>
              <a:pPr/>
              <a:t>1/16/2018</a:t>
            </a:fld>
            <a:endParaRPr lang="en-US" dirty="0">
              <a:solidFill>
                <a:prstClr val="white"/>
              </a:solidFill>
            </a:endParaRPr>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solidFill>
                  <a:prstClr val="white"/>
                </a:solidFill>
              </a:rPr>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6892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D54E1-D51E-4B92-9D3F-4FB29D65B5AF}" type="datetimeFigureOut">
              <a:rPr lang="en-GB" smtClean="0"/>
              <a:t>16/01/2018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3479166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8577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983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solidFill>
                  <a:srgbClr val="F5A408"/>
                </a:solidFill>
              </a:rPr>
              <a:pPr/>
              <a:t>1/16/2018</a:t>
            </a:fld>
            <a:endParaRPr lang="en-US" dirty="0">
              <a:solidFill>
                <a:srgbClr val="F5A408"/>
              </a:solidFill>
            </a:endParaRPr>
          </a:p>
        </p:txBody>
      </p:sp>
      <p:sp>
        <p:nvSpPr>
          <p:cNvPr id="6" name="Footer Placeholder 5"/>
          <p:cNvSpPr>
            <a:spLocks noGrp="1"/>
          </p:cNvSpPr>
          <p:nvPr>
            <p:ph type="ftr" sz="quarter" idx="11"/>
          </p:nvPr>
        </p:nvSpPr>
        <p:spPr/>
        <p:txBody>
          <a:bodyPr/>
          <a:lstStyle/>
          <a:p>
            <a:r>
              <a:rPr lang="en-US" dirty="0">
                <a:solidFill>
                  <a:srgbClr val="F5A408"/>
                </a:solidFill>
              </a:rPr>
              <a:t>
              </a:t>
            </a: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9837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solidFill>
                  <a:srgbClr val="F5A408"/>
                </a:solidFill>
              </a:rPr>
              <a:pPr/>
              <a:t>1/16/2018</a:t>
            </a:fld>
            <a:endParaRPr lang="en-US" dirty="0">
              <a:solidFill>
                <a:srgbClr val="F5A408"/>
              </a:solidFill>
            </a:endParaRPr>
          </a:p>
        </p:txBody>
      </p:sp>
      <p:sp>
        <p:nvSpPr>
          <p:cNvPr id="8" name="Footer Placeholder 7"/>
          <p:cNvSpPr>
            <a:spLocks noGrp="1"/>
          </p:cNvSpPr>
          <p:nvPr>
            <p:ph type="ftr" sz="quarter" idx="11"/>
          </p:nvPr>
        </p:nvSpPr>
        <p:spPr/>
        <p:txBody>
          <a:bodyPr/>
          <a:lstStyle/>
          <a:p>
            <a:r>
              <a:rPr lang="en-US" dirty="0">
                <a:solidFill>
                  <a:srgbClr val="F5A408"/>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898510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solidFill>
                  <a:srgbClr val="F5A408"/>
                </a:solidFill>
              </a:rPr>
              <a:pPr/>
              <a:t>1/16/2018</a:t>
            </a:fld>
            <a:endParaRPr lang="en-US" dirty="0">
              <a:solidFill>
                <a:srgbClr val="F5A408"/>
              </a:solidFill>
            </a:endParaRPr>
          </a:p>
        </p:txBody>
      </p:sp>
      <p:sp>
        <p:nvSpPr>
          <p:cNvPr id="4" name="Footer Placeholder 3"/>
          <p:cNvSpPr>
            <a:spLocks noGrp="1"/>
          </p:cNvSpPr>
          <p:nvPr>
            <p:ph type="ftr" sz="quarter" idx="11"/>
          </p:nvPr>
        </p:nvSpPr>
        <p:spPr/>
        <p:txBody>
          <a:bodyPr/>
          <a:lstStyle/>
          <a:p>
            <a:r>
              <a:rPr lang="en-US" dirty="0">
                <a:solidFill>
                  <a:srgbClr val="F5A408"/>
                </a:solidFill>
              </a:rPr>
              <a:t>
              </a:t>
            </a: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29514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solidFill>
                  <a:srgbClr val="F5A408"/>
                </a:solidFill>
              </a:rPr>
              <a:pPr/>
              <a:t>1/16/2018</a:t>
            </a:fld>
            <a:endParaRPr lang="en-US" dirty="0">
              <a:solidFill>
                <a:srgbClr val="F5A408"/>
              </a:solidFill>
            </a:endParaRPr>
          </a:p>
        </p:txBody>
      </p:sp>
      <p:sp>
        <p:nvSpPr>
          <p:cNvPr id="3" name="Footer Placeholder 2"/>
          <p:cNvSpPr>
            <a:spLocks noGrp="1"/>
          </p:cNvSpPr>
          <p:nvPr>
            <p:ph type="ftr" sz="quarter" idx="11"/>
          </p:nvPr>
        </p:nvSpPr>
        <p:spPr/>
        <p:txBody>
          <a:bodyPr/>
          <a:lstStyle/>
          <a:p>
            <a:r>
              <a:rPr lang="en-US" dirty="0">
                <a:solidFill>
                  <a:srgbClr val="F5A408"/>
                </a:solidFill>
              </a:rPr>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7118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solidFill>
                  <a:srgbClr val="F5A408"/>
                </a:solidFill>
              </a:rPr>
              <a:pPr/>
              <a:t>1/16/2018</a:t>
            </a:fld>
            <a:endParaRPr lang="en-US" dirty="0">
              <a:solidFill>
                <a:srgbClr val="F5A408"/>
              </a:solidFill>
            </a:endParaRPr>
          </a:p>
        </p:txBody>
      </p:sp>
      <p:sp>
        <p:nvSpPr>
          <p:cNvPr id="6" name="Footer Placeholder 5"/>
          <p:cNvSpPr>
            <a:spLocks noGrp="1"/>
          </p:cNvSpPr>
          <p:nvPr>
            <p:ph type="ftr" sz="quarter" idx="11"/>
          </p:nvPr>
        </p:nvSpPr>
        <p:spPr/>
        <p:txBody>
          <a:bodyPr/>
          <a:lstStyle/>
          <a:p>
            <a:r>
              <a:rPr lang="en-US" dirty="0">
                <a:solidFill>
                  <a:srgbClr val="F5A408"/>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4346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solidFill>
                  <a:srgbClr val="F5A408"/>
                </a:solidFill>
              </a:rPr>
              <a:pPr/>
              <a:t>1/16/2018</a:t>
            </a:fld>
            <a:endParaRPr lang="en-US" dirty="0">
              <a:solidFill>
                <a:srgbClr val="F5A408"/>
              </a:solidFill>
            </a:endParaRPr>
          </a:p>
        </p:txBody>
      </p:sp>
      <p:sp>
        <p:nvSpPr>
          <p:cNvPr id="6" name="Footer Placeholder 5"/>
          <p:cNvSpPr>
            <a:spLocks noGrp="1"/>
          </p:cNvSpPr>
          <p:nvPr>
            <p:ph type="ftr" sz="quarter" idx="11"/>
          </p:nvPr>
        </p:nvSpPr>
        <p:spPr/>
        <p:txBody>
          <a:bodyPr/>
          <a:lstStyle/>
          <a:p>
            <a:r>
              <a:rPr lang="en-US" dirty="0">
                <a:solidFill>
                  <a:srgbClr val="F5A408"/>
                </a:solidFill>
              </a:rPr>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51054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solidFill>
                  <a:srgbClr val="F5A408"/>
                </a:solidFill>
              </a:rPr>
              <a:pPr/>
              <a:t>1/16/2018</a:t>
            </a:fld>
            <a:endParaRPr lang="en-US" dirty="0">
              <a:solidFill>
                <a:srgbClr val="F5A408"/>
              </a:solidFill>
            </a:endParaRPr>
          </a:p>
        </p:txBody>
      </p:sp>
      <p:sp>
        <p:nvSpPr>
          <p:cNvPr id="6" name="Footer Placeholder 5"/>
          <p:cNvSpPr>
            <a:spLocks noGrp="1"/>
          </p:cNvSpPr>
          <p:nvPr>
            <p:ph type="ftr" sz="quarter" idx="11"/>
          </p:nvPr>
        </p:nvSpPr>
        <p:spPr/>
        <p:txBody>
          <a:bodyPr/>
          <a:lstStyle/>
          <a:p>
            <a:r>
              <a:rPr lang="en-US" dirty="0">
                <a:solidFill>
                  <a:srgbClr val="F5A408"/>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83174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7158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AD54E1-D51E-4B92-9D3F-4FB29D65B5AF}" type="datetimeFigureOut">
              <a:rPr lang="en-GB" smtClean="0"/>
              <a:t>16/01/2018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2962548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F5A408"/>
                </a:solidFill>
              </a:rPr>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defTabSz="457200"/>
            <a:r>
              <a:rPr lang="en-US" sz="9600" dirty="0">
                <a:solidFill>
                  <a:srgbClr val="F5A408"/>
                </a:solidFill>
              </a:rPr>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141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9985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solidFill>
                  <a:srgbClr val="F5A408"/>
                </a:solidFill>
              </a:rPr>
              <a:pPr/>
              <a:t>1/16/2018</a:t>
            </a:fld>
            <a:endParaRPr lang="en-US" dirty="0">
              <a:solidFill>
                <a:srgbClr val="F5A408"/>
              </a:solidFill>
            </a:endParaRPr>
          </a:p>
        </p:txBody>
      </p:sp>
      <p:sp>
        <p:nvSpPr>
          <p:cNvPr id="8" name="Footer Placeholder 7"/>
          <p:cNvSpPr>
            <a:spLocks noGrp="1"/>
          </p:cNvSpPr>
          <p:nvPr>
            <p:ph type="ftr" sz="quarter" idx="11"/>
          </p:nvPr>
        </p:nvSpPr>
        <p:spPr/>
        <p:txBody>
          <a:bodyPr/>
          <a:lstStyle/>
          <a:p>
            <a:r>
              <a:rPr lang="en-US" dirty="0">
                <a:solidFill>
                  <a:srgbClr val="F5A408"/>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7714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solidFill>
                  <a:srgbClr val="F5A408"/>
                </a:solidFill>
              </a:rPr>
              <a:pPr/>
              <a:t>1/16/2018</a:t>
            </a:fld>
            <a:endParaRPr lang="en-US" dirty="0">
              <a:solidFill>
                <a:srgbClr val="F5A408"/>
              </a:solidFill>
            </a:endParaRPr>
          </a:p>
        </p:txBody>
      </p:sp>
      <p:sp>
        <p:nvSpPr>
          <p:cNvPr id="8" name="Footer Placeholder 7"/>
          <p:cNvSpPr>
            <a:spLocks noGrp="1"/>
          </p:cNvSpPr>
          <p:nvPr>
            <p:ph type="ftr" sz="quarter" idx="11"/>
          </p:nvPr>
        </p:nvSpPr>
        <p:spPr/>
        <p:txBody>
          <a:bodyPr/>
          <a:lstStyle/>
          <a:p>
            <a:r>
              <a:rPr lang="en-US" dirty="0">
                <a:solidFill>
                  <a:srgbClr val="F5A408"/>
                </a:solidFill>
              </a:rPr>
              <a:t>
              </a:t>
            </a: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1417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961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solidFill>
                  <a:srgbClr val="F5A408"/>
                </a:solidFill>
              </a:rPr>
              <a:pPr/>
              <a:t>1/16/2018</a:t>
            </a:fld>
            <a:endParaRPr lang="en-US" dirty="0">
              <a:solidFill>
                <a:srgbClr val="F5A408"/>
              </a:solidFill>
            </a:endParaRPr>
          </a:p>
        </p:txBody>
      </p:sp>
      <p:sp>
        <p:nvSpPr>
          <p:cNvPr id="5" name="Footer Placeholder 4"/>
          <p:cNvSpPr>
            <a:spLocks noGrp="1"/>
          </p:cNvSpPr>
          <p:nvPr>
            <p:ph type="ftr" sz="quarter" idx="11"/>
          </p:nvPr>
        </p:nvSpPr>
        <p:spPr/>
        <p:txBody>
          <a:bodyPr/>
          <a:lstStyle/>
          <a:p>
            <a:r>
              <a:rPr lang="en-US" dirty="0">
                <a:solidFill>
                  <a:srgbClr val="F5A408"/>
                </a:solidFill>
              </a:rPr>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76387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144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6403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5033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566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AD54E1-D51E-4B92-9D3F-4FB29D65B5AF}" type="datetimeFigureOut">
              <a:rPr lang="en-GB" smtClean="0"/>
              <a:t>16/01/2018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31418175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5982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186534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7267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3447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2546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24438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7225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18433167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6986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303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AD54E1-D51E-4B92-9D3F-4FB29D65B5AF}" type="datetimeFigureOut">
              <a:rPr lang="en-GB" smtClean="0"/>
              <a:t>16/01/2018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1767853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8445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78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solidFill>
                  <a:prstClr val="black">
                    <a:tint val="75000"/>
                  </a:prstClr>
                </a:solidFill>
              </a:rPr>
              <a:pPr/>
              <a:t>1/16/2018</a:t>
            </a:fld>
            <a:endParaRPr lang="en-US" dirty="0">
              <a:solidFill>
                <a:prstClr val="black">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4914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D54E1-D51E-4B92-9D3F-4FB29D65B5AF}" type="datetimeFigureOut">
              <a:rPr lang="en-GB" smtClean="0"/>
              <a:t>16/01/2018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2811779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D54E1-D51E-4B92-9D3F-4FB29D65B5AF}" type="datetimeFigureOut">
              <a:rPr lang="en-GB" smtClean="0"/>
              <a:t>16/01/2018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1525497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D54E1-D51E-4B92-9D3F-4FB29D65B5AF}" type="datetimeFigureOut">
              <a:rPr lang="en-GB" smtClean="0"/>
              <a:t>16/01/2018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FBB175-F592-4C56-BDA5-C9AD1A9A9CFB}" type="slidenum">
              <a:rPr lang="en-GB" smtClean="0"/>
              <a:t>‹#›</a:t>
            </a:fld>
            <a:endParaRPr lang="en-GB"/>
          </a:p>
        </p:txBody>
      </p:sp>
    </p:spTree>
    <p:extLst>
      <p:ext uri="{BB962C8B-B14F-4D97-AF65-F5344CB8AC3E}">
        <p14:creationId xmlns:p14="http://schemas.microsoft.com/office/powerpoint/2010/main" val="631981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2.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54E1-D51E-4B92-9D3F-4FB29D65B5AF}" type="datetimeFigureOut">
              <a:rPr lang="en-GB" smtClean="0"/>
              <a:t>16/01/2018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BB175-F592-4C56-BDA5-C9AD1A9A9CFB}" type="slidenum">
              <a:rPr lang="en-GB" smtClean="0"/>
              <a:t>‹#›</a:t>
            </a:fld>
            <a:endParaRPr lang="en-GB"/>
          </a:p>
        </p:txBody>
      </p:sp>
    </p:spTree>
    <p:extLst>
      <p:ext uri="{BB962C8B-B14F-4D97-AF65-F5344CB8AC3E}">
        <p14:creationId xmlns:p14="http://schemas.microsoft.com/office/powerpoint/2010/main" val="3015502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3C87A7-CADC-44BE-83EB-448E6FC64329}" type="datetimeFigureOut">
              <a:rPr lang="en-GB" smtClean="0">
                <a:solidFill>
                  <a:srgbClr val="146194">
                    <a:lumMod val="50000"/>
                  </a:srgbClr>
                </a:solidFill>
              </a:rPr>
              <a:pPr/>
              <a:t>16/01/2018</a:t>
            </a:fld>
            <a:endParaRPr lang="en-GB">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FDAA15C8-0825-406D-AAEE-FB2779EF6413}" type="slidenum">
              <a:rPr lang="en-GB" smtClean="0">
                <a:solidFill>
                  <a:srgbClr val="146194">
                    <a:lumMod val="50000"/>
                  </a:srgbClr>
                </a:solidFill>
              </a:rPr>
              <a:pPr/>
              <a:t>‹#›</a:t>
            </a:fld>
            <a:endParaRPr lang="en-GB">
              <a:solidFill>
                <a:srgbClr val="146194">
                  <a:lumMod val="50000"/>
                </a:srgbClr>
              </a:solidFill>
            </a:endParaRPr>
          </a:p>
        </p:txBody>
      </p:sp>
    </p:spTree>
    <p:extLst>
      <p:ext uri="{BB962C8B-B14F-4D97-AF65-F5344CB8AC3E}">
        <p14:creationId xmlns:p14="http://schemas.microsoft.com/office/powerpoint/2010/main" val="31025615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r>
              <a:rPr lang="en-US" dirty="0">
                <a:solidFill>
                  <a:srgbClr val="F5A408"/>
                </a:solidFill>
              </a:rPr>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564B320A-89BA-47B2-A525-92E8D10B06E4}" type="datetimeFigureOut">
              <a:rPr lang="en-US" dirty="0">
                <a:solidFill>
                  <a:srgbClr val="F5A408"/>
                </a:solidFill>
              </a:rPr>
              <a:pPr defTabSz="457200"/>
              <a:t>1/16/2018</a:t>
            </a:fld>
            <a:endParaRPr lang="en-US" dirty="0">
              <a:solidFill>
                <a:srgbClr val="F5A408"/>
              </a:solidFill>
            </a:endParaRPr>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6820713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smtClean="0">
                <a:solidFill>
                  <a:prstClr val="black">
                    <a:tint val="75000"/>
                  </a:prstClr>
                </a:solidFill>
              </a:rPr>
              <a:pPr defTabSz="457200"/>
              <a:t>1/16/2018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940812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46.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855543" y="1944456"/>
            <a:ext cx="2480914" cy="178934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943940" y="2657909"/>
            <a:ext cx="2414239" cy="369332"/>
          </a:xfrm>
          <a:prstGeom prst="rect">
            <a:avLst/>
          </a:prstGeom>
          <a:noFill/>
        </p:spPr>
        <p:txBody>
          <a:bodyPr wrap="square" rtlCol="0">
            <a:spAutoFit/>
          </a:bodyPr>
          <a:lstStyle/>
          <a:p>
            <a:r>
              <a:rPr lang="en-GB" dirty="0" smtClean="0"/>
              <a:t>Reduction in family size</a:t>
            </a:r>
            <a:endParaRPr lang="en-GB" dirty="0"/>
          </a:p>
        </p:txBody>
      </p:sp>
      <p:cxnSp>
        <p:nvCxnSpPr>
          <p:cNvPr id="8" name="Straight Arrow Connector 7"/>
          <p:cNvCxnSpPr>
            <a:stCxn id="4" idx="7"/>
          </p:cNvCxnSpPr>
          <p:nvPr/>
        </p:nvCxnSpPr>
        <p:spPr>
          <a:xfrm flipV="1">
            <a:off x="6973136" y="1859027"/>
            <a:ext cx="1902306" cy="3474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840359" y="-13446"/>
            <a:ext cx="3367668" cy="4847481"/>
          </a:xfrm>
          <a:prstGeom prst="rect">
            <a:avLst/>
          </a:prstGeom>
          <a:noFill/>
        </p:spPr>
        <p:txBody>
          <a:bodyPr wrap="square" rtlCol="0">
            <a:spAutoFit/>
          </a:bodyPr>
          <a:lstStyle/>
          <a:p>
            <a:r>
              <a:rPr lang="en-GB" sz="1100" dirty="0" smtClean="0"/>
              <a:t>In 2005 the average age of mothers having their first child was 27.3. </a:t>
            </a:r>
            <a:r>
              <a:rPr lang="en-GB" sz="1100" dirty="0"/>
              <a:t>T</a:t>
            </a:r>
            <a:r>
              <a:rPr lang="en-GB" sz="1100" dirty="0" smtClean="0"/>
              <a:t>his is more than 3 years older than the national average in 1971. </a:t>
            </a:r>
          </a:p>
          <a:p>
            <a:r>
              <a:rPr lang="en-GB" sz="1100" dirty="0" smtClean="0"/>
              <a:t>This could be due to the change in women's aspirations:</a:t>
            </a:r>
          </a:p>
          <a:p>
            <a:r>
              <a:rPr lang="en-GB" sz="1100" dirty="0" smtClean="0">
                <a:solidFill>
                  <a:schemeClr val="accent1">
                    <a:lumMod val="60000"/>
                    <a:lumOff val="40000"/>
                  </a:schemeClr>
                </a:solidFill>
              </a:rPr>
              <a:t>Sue Sharpe </a:t>
            </a:r>
            <a:r>
              <a:rPr lang="en-GB" sz="1100" dirty="0" smtClean="0"/>
              <a:t>showed that there is a </a:t>
            </a:r>
            <a:r>
              <a:rPr lang="en-GB" sz="1100" dirty="0" smtClean="0">
                <a:solidFill>
                  <a:schemeClr val="accent2"/>
                </a:solidFill>
              </a:rPr>
              <a:t>major shift in the way that girls see or picture their future. </a:t>
            </a:r>
          </a:p>
          <a:p>
            <a:pPr marL="171450" indent="-171450">
              <a:buFont typeface="Arial" panose="020B0604020202020204" pitchFamily="34" charset="0"/>
              <a:buChar char="•"/>
            </a:pPr>
            <a:r>
              <a:rPr lang="en-GB" sz="1100" dirty="0" smtClean="0"/>
              <a:t>In 1974, girls had low aspirations; they thought that educational success was unfeminine and that having ambitions would be seen as unattractive. Their priorities were given as </a:t>
            </a:r>
            <a:r>
              <a:rPr lang="en-GB" sz="1100" dirty="0" smtClean="0">
                <a:solidFill>
                  <a:schemeClr val="accent2"/>
                </a:solidFill>
              </a:rPr>
              <a:t>‘love, marriage, husbands, children, jobs and careers, more or less in that order’. </a:t>
            </a:r>
          </a:p>
          <a:p>
            <a:pPr marL="171450" indent="-171450">
              <a:buFont typeface="Arial" panose="020B0604020202020204" pitchFamily="34" charset="0"/>
              <a:buChar char="•"/>
            </a:pPr>
            <a:r>
              <a:rPr lang="en-GB" sz="1100" dirty="0" smtClean="0"/>
              <a:t>But by the 1990s, girls’ ambitions had changed and they had a different order of priorities – </a:t>
            </a:r>
            <a:r>
              <a:rPr lang="en-GB" sz="1100" dirty="0" smtClean="0">
                <a:solidFill>
                  <a:schemeClr val="accent2"/>
                </a:solidFill>
              </a:rPr>
              <a:t>having careers and being able to support themselves. </a:t>
            </a:r>
            <a:r>
              <a:rPr lang="en-GB" sz="1100" dirty="0" smtClean="0"/>
              <a:t>Sharpe discovered that girls are </a:t>
            </a:r>
            <a:r>
              <a:rPr lang="en-GB" sz="1100" dirty="0" smtClean="0">
                <a:solidFill>
                  <a:schemeClr val="accent2"/>
                </a:solidFill>
              </a:rPr>
              <a:t>more likely to see their future as an independent women with a career </a:t>
            </a:r>
            <a:r>
              <a:rPr lang="en-GB" sz="1100" dirty="0" smtClean="0"/>
              <a:t>rather than someone who is dependant on her husband.</a:t>
            </a:r>
          </a:p>
          <a:p>
            <a:r>
              <a:rPr lang="en-GB" sz="1100" dirty="0" smtClean="0"/>
              <a:t>This change has meant that women have children later on in their lives because they are focusing on careers before thinking about having a family. And because of women’s ‘body clocks’, they are unable to have less children because they start having children later. </a:t>
            </a:r>
            <a:r>
              <a:rPr lang="en-GB" sz="1100" dirty="0" smtClean="0">
                <a:solidFill>
                  <a:schemeClr val="accent2"/>
                </a:solidFill>
              </a:rPr>
              <a:t>The average number of children has rose from 1.63 in 2001, to 1.94 in 2010. </a:t>
            </a:r>
          </a:p>
          <a:p>
            <a:pPr algn="just"/>
            <a:endParaRPr lang="en-GB" sz="1200" dirty="0" smtClean="0"/>
          </a:p>
        </p:txBody>
      </p:sp>
      <p:sp>
        <p:nvSpPr>
          <p:cNvPr id="14" name="TextBox 13"/>
          <p:cNvSpPr txBox="1"/>
          <p:nvPr/>
        </p:nvSpPr>
        <p:spPr>
          <a:xfrm>
            <a:off x="4888880" y="4413163"/>
            <a:ext cx="3367668" cy="2462213"/>
          </a:xfrm>
          <a:prstGeom prst="rect">
            <a:avLst/>
          </a:prstGeom>
          <a:noFill/>
        </p:spPr>
        <p:txBody>
          <a:bodyPr wrap="square" rtlCol="0">
            <a:spAutoFit/>
          </a:bodyPr>
          <a:lstStyle/>
          <a:p>
            <a:r>
              <a:rPr lang="en-GB" sz="1100" dirty="0" smtClean="0"/>
              <a:t>Women’s employment has changed over the years:</a:t>
            </a:r>
          </a:p>
          <a:p>
            <a:pPr marL="171450" indent="-171450">
              <a:buFont typeface="Arial" panose="020B0604020202020204" pitchFamily="34" charset="0"/>
              <a:buChar char="•"/>
            </a:pPr>
            <a:r>
              <a:rPr lang="en-GB" sz="1100" dirty="0" smtClean="0"/>
              <a:t>The </a:t>
            </a:r>
            <a:r>
              <a:rPr lang="en-GB" sz="1100" i="1" dirty="0" smtClean="0">
                <a:solidFill>
                  <a:schemeClr val="accent2"/>
                </a:solidFill>
              </a:rPr>
              <a:t>1970 Equal Pay Act </a:t>
            </a:r>
            <a:r>
              <a:rPr lang="en-GB" sz="1100" dirty="0" smtClean="0"/>
              <a:t>makes it illegal for women to be paid less than men for doing the same job and the </a:t>
            </a:r>
            <a:r>
              <a:rPr lang="en-GB" sz="1100" i="1" dirty="0" smtClean="0">
                <a:solidFill>
                  <a:schemeClr val="accent2"/>
                </a:solidFill>
              </a:rPr>
              <a:t>1975 Sex Discrimination Act </a:t>
            </a:r>
            <a:r>
              <a:rPr lang="en-GB" sz="1100" dirty="0" smtClean="0"/>
              <a:t>outlaws any sex related discrimination in the workplace. </a:t>
            </a:r>
          </a:p>
          <a:p>
            <a:pPr marL="171450" indent="-171450">
              <a:buFont typeface="Arial" panose="020B0604020202020204" pitchFamily="34" charset="0"/>
              <a:buChar char="•"/>
            </a:pPr>
            <a:r>
              <a:rPr lang="en-GB" sz="1100" dirty="0" smtClean="0"/>
              <a:t>Since 1975, the </a:t>
            </a:r>
            <a:r>
              <a:rPr lang="en-GB" sz="1100" dirty="0" smtClean="0">
                <a:solidFill>
                  <a:schemeClr val="accent2"/>
                </a:solidFill>
              </a:rPr>
              <a:t>pay gap between men and women has halved from 30% to 15%.</a:t>
            </a:r>
          </a:p>
          <a:p>
            <a:pPr marL="171450" indent="-171450">
              <a:buFont typeface="Arial" panose="020B0604020202020204" pitchFamily="34" charset="0"/>
              <a:buChar char="•"/>
            </a:pPr>
            <a:r>
              <a:rPr lang="en-GB" sz="1100" dirty="0" smtClean="0"/>
              <a:t>The proportion </a:t>
            </a:r>
            <a:r>
              <a:rPr lang="en-GB" sz="1100" dirty="0" smtClean="0">
                <a:solidFill>
                  <a:schemeClr val="accent2"/>
                </a:solidFill>
              </a:rPr>
              <a:t>of women in employment has risen from 53% in 1871 to 67% in 2013.</a:t>
            </a:r>
            <a:r>
              <a:rPr lang="en-GB" sz="1100" dirty="0" smtClean="0"/>
              <a:t> This is because the growth in flexible part-time work has offered women more opportunities. </a:t>
            </a:r>
          </a:p>
          <a:p>
            <a:pPr marL="171450" indent="-171450">
              <a:buFont typeface="Arial" panose="020B0604020202020204" pitchFamily="34" charset="0"/>
              <a:buChar char="•"/>
            </a:pPr>
            <a:r>
              <a:rPr lang="en-GB" sz="1100" dirty="0" smtClean="0"/>
              <a:t>Some women are now </a:t>
            </a:r>
            <a:r>
              <a:rPr lang="en-GB" sz="1100" dirty="0" smtClean="0">
                <a:solidFill>
                  <a:schemeClr val="accent2"/>
                </a:solidFill>
              </a:rPr>
              <a:t>breaking through the ‘glass ceiling’,</a:t>
            </a:r>
            <a:r>
              <a:rPr lang="en-GB" sz="1100" dirty="0" smtClean="0"/>
              <a:t> this is an invisible barrier that keeps them out of high level professional jobs. </a:t>
            </a:r>
            <a:endParaRPr lang="en-GB" sz="1100" dirty="0"/>
          </a:p>
        </p:txBody>
      </p:sp>
      <p:cxnSp>
        <p:nvCxnSpPr>
          <p:cNvPr id="16" name="Straight Arrow Connector 15"/>
          <p:cNvCxnSpPr>
            <a:stCxn id="4" idx="4"/>
          </p:cNvCxnSpPr>
          <p:nvPr/>
        </p:nvCxnSpPr>
        <p:spPr>
          <a:xfrm flipH="1">
            <a:off x="6095999" y="3733800"/>
            <a:ext cx="1" cy="6793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940" y="0"/>
            <a:ext cx="2875006" cy="5847755"/>
          </a:xfrm>
          <a:prstGeom prst="rect">
            <a:avLst/>
          </a:prstGeom>
          <a:noFill/>
        </p:spPr>
        <p:txBody>
          <a:bodyPr wrap="square" rtlCol="0">
            <a:spAutoFit/>
          </a:bodyPr>
          <a:lstStyle/>
          <a:p>
            <a:r>
              <a:rPr lang="en-GB" sz="1100" dirty="0" smtClean="0">
                <a:solidFill>
                  <a:schemeClr val="accent1">
                    <a:lumMod val="60000"/>
                    <a:lumOff val="40000"/>
                  </a:schemeClr>
                </a:solidFill>
              </a:rPr>
              <a:t>Judith Stacey (1998) </a:t>
            </a:r>
            <a:r>
              <a:rPr lang="en-GB" sz="1100" dirty="0" smtClean="0"/>
              <a:t>says that the </a:t>
            </a:r>
            <a:r>
              <a:rPr lang="en-GB" sz="1100" dirty="0" smtClean="0">
                <a:solidFill>
                  <a:schemeClr val="accent2"/>
                </a:solidFill>
              </a:rPr>
              <a:t>greater freedom and choice has benefitted women. </a:t>
            </a:r>
            <a:r>
              <a:rPr lang="en-GB" sz="1100" dirty="0" smtClean="0"/>
              <a:t>It has allowed them to </a:t>
            </a:r>
            <a:r>
              <a:rPr lang="en-GB" sz="1100" dirty="0" smtClean="0">
                <a:solidFill>
                  <a:schemeClr val="accent2"/>
                </a:solidFill>
              </a:rPr>
              <a:t>break free from patriarchal oppression </a:t>
            </a:r>
            <a:r>
              <a:rPr lang="en-GB" sz="1100" dirty="0" smtClean="0"/>
              <a:t>and has meant they can </a:t>
            </a:r>
            <a:r>
              <a:rPr lang="en-GB" sz="1100" dirty="0" smtClean="0">
                <a:solidFill>
                  <a:schemeClr val="accent2"/>
                </a:solidFill>
              </a:rPr>
              <a:t>shape their family arrangements to meet their needs. </a:t>
            </a:r>
          </a:p>
          <a:p>
            <a:r>
              <a:rPr lang="en-GB" sz="1100" dirty="0" smtClean="0"/>
              <a:t>Stacey used life history interviews in order </a:t>
            </a:r>
            <a:r>
              <a:rPr lang="en-GB" sz="1100" dirty="0"/>
              <a:t>t</a:t>
            </a:r>
            <a:r>
              <a:rPr lang="en-GB" sz="1100" dirty="0" smtClean="0"/>
              <a:t>o create a range of case studies of postmodernist families in Silicon Valley, California. She discovered that </a:t>
            </a:r>
            <a:r>
              <a:rPr lang="en-GB" sz="1100" dirty="0" smtClean="0">
                <a:solidFill>
                  <a:schemeClr val="accent2"/>
                </a:solidFill>
              </a:rPr>
              <a:t>women are the main reason for changes in the family</a:t>
            </a:r>
            <a:r>
              <a:rPr lang="en-GB" sz="1100" dirty="0" smtClean="0"/>
              <a:t>, as opposed to men.</a:t>
            </a:r>
            <a:br>
              <a:rPr lang="en-GB" sz="1100" dirty="0" smtClean="0"/>
            </a:br>
            <a:r>
              <a:rPr lang="en-GB" sz="1100" dirty="0" smtClean="0"/>
              <a:t>Example; many of the women she interviewed had rejected the traditional housewife-mother role, instead they had worked, returned to education as adults, improved their job prospects, divorced and re-married. </a:t>
            </a:r>
            <a:r>
              <a:rPr lang="en-GB" sz="1100" dirty="0" smtClean="0">
                <a:solidFill>
                  <a:schemeClr val="accent2"/>
                </a:solidFill>
              </a:rPr>
              <a:t>These women had often created new types of family </a:t>
            </a:r>
            <a:r>
              <a:rPr lang="en-GB" sz="1100" dirty="0" smtClean="0"/>
              <a:t>to better suit their needs. </a:t>
            </a:r>
          </a:p>
          <a:p>
            <a:r>
              <a:rPr lang="en-GB" sz="1100" dirty="0" smtClean="0"/>
              <a:t>Stacey calls one of these types of family the </a:t>
            </a:r>
            <a:r>
              <a:rPr lang="en-GB" sz="1100" i="1" dirty="0" smtClean="0">
                <a:solidFill>
                  <a:schemeClr val="accent2"/>
                </a:solidFill>
              </a:rPr>
              <a:t>divorce-extended family </a:t>
            </a:r>
            <a:r>
              <a:rPr lang="en-GB" sz="1100" dirty="0" smtClean="0"/>
              <a:t>where all the </a:t>
            </a:r>
            <a:r>
              <a:rPr lang="en-GB" sz="1100" dirty="0" smtClean="0">
                <a:solidFill>
                  <a:schemeClr val="accent2"/>
                </a:solidFill>
              </a:rPr>
              <a:t>members are connected by divorce </a:t>
            </a:r>
            <a:r>
              <a:rPr lang="en-GB" sz="1100" dirty="0" smtClean="0"/>
              <a:t>instead of marriage. The </a:t>
            </a:r>
            <a:r>
              <a:rPr lang="en-GB" sz="1100" dirty="0" smtClean="0">
                <a:solidFill>
                  <a:schemeClr val="accent2"/>
                </a:solidFill>
              </a:rPr>
              <a:t>key members within this family are usually women </a:t>
            </a:r>
            <a:r>
              <a:rPr lang="en-GB" sz="1100" dirty="0" smtClean="0"/>
              <a:t>and may include former in-laws, or a man’s ex-wife and his new partner. Example; Stacey found in one of her case studies that a women called Pam Gamma had married young, cohabitated and then remarried; her second husband had also been married previously. By the time the children from Pam’s first marriages were in their 20s, she had formed a divorce extended family with the women cohabitating with her first husband, Shirley. They helped each other financially and domestically. </a:t>
            </a:r>
            <a:endParaRPr lang="en-GB" sz="1100" i="1" dirty="0" smtClean="0"/>
          </a:p>
        </p:txBody>
      </p:sp>
      <p:cxnSp>
        <p:nvCxnSpPr>
          <p:cNvPr id="9" name="Straight Arrow Connector 8"/>
          <p:cNvCxnSpPr>
            <a:stCxn id="4" idx="2"/>
          </p:cNvCxnSpPr>
          <p:nvPr/>
        </p:nvCxnSpPr>
        <p:spPr>
          <a:xfrm flipH="1" flipV="1">
            <a:off x="2691001" y="2410296"/>
            <a:ext cx="2164542" cy="428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76675" y="4364676"/>
            <a:ext cx="2112205" cy="2462213"/>
          </a:xfrm>
          <a:prstGeom prst="rect">
            <a:avLst/>
          </a:prstGeom>
          <a:noFill/>
        </p:spPr>
        <p:txBody>
          <a:bodyPr wrap="square" rtlCol="0">
            <a:spAutoFit/>
          </a:bodyPr>
          <a:lstStyle/>
          <a:p>
            <a:r>
              <a:rPr lang="en-GB" sz="1100" dirty="0" smtClean="0"/>
              <a:t>Thus, </a:t>
            </a:r>
            <a:r>
              <a:rPr lang="en-GB" sz="1100" dirty="0" smtClean="0">
                <a:solidFill>
                  <a:schemeClr val="accent1">
                    <a:lumMod val="60000"/>
                    <a:lumOff val="40000"/>
                  </a:schemeClr>
                </a:solidFill>
              </a:rPr>
              <a:t>David Morgan (1996;2011)  </a:t>
            </a:r>
            <a:r>
              <a:rPr lang="en-GB" sz="1100" dirty="0" smtClean="0"/>
              <a:t>says that </a:t>
            </a:r>
            <a:r>
              <a:rPr lang="en-GB" sz="1100" dirty="0" smtClean="0">
                <a:solidFill>
                  <a:schemeClr val="accent2"/>
                </a:solidFill>
              </a:rPr>
              <a:t>it is pointless trying to make large-scale generalisations about ‘the family’</a:t>
            </a:r>
            <a:r>
              <a:rPr lang="en-GB" sz="1100" dirty="0" smtClean="0"/>
              <a:t> as if it were simple, like functionalists do. Rather a family is simply whatever those involved </a:t>
            </a:r>
            <a:r>
              <a:rPr lang="en-GB" sz="1100" i="1" dirty="0" smtClean="0"/>
              <a:t>choose</a:t>
            </a:r>
            <a:r>
              <a:rPr lang="en-GB" sz="1100" dirty="0" smtClean="0"/>
              <a:t> to call their family. </a:t>
            </a:r>
          </a:p>
          <a:p>
            <a:r>
              <a:rPr lang="en-GB" sz="1100" dirty="0" smtClean="0"/>
              <a:t>In this view, sociologists should focus their attention on how people create their own diverse family lives and practises. One way of exploring this is through </a:t>
            </a:r>
            <a:r>
              <a:rPr lang="en-GB" sz="1100" i="1" dirty="0" smtClean="0"/>
              <a:t>life course analysis</a:t>
            </a:r>
            <a:r>
              <a:rPr lang="en-GB" sz="1100" dirty="0" smtClean="0"/>
              <a:t>.</a:t>
            </a:r>
            <a:endParaRPr lang="en-GB" sz="1100" i="1" dirty="0"/>
          </a:p>
        </p:txBody>
      </p:sp>
      <p:cxnSp>
        <p:nvCxnSpPr>
          <p:cNvPr id="17" name="Straight Arrow Connector 16"/>
          <p:cNvCxnSpPr>
            <a:stCxn id="4" idx="3"/>
            <a:endCxn id="13" idx="0"/>
          </p:cNvCxnSpPr>
          <p:nvPr/>
        </p:nvCxnSpPr>
        <p:spPr>
          <a:xfrm flipH="1">
            <a:off x="3832778" y="3471757"/>
            <a:ext cx="1386086" cy="892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77945" y="0"/>
            <a:ext cx="5903640" cy="1954381"/>
          </a:xfrm>
          <a:prstGeom prst="rect">
            <a:avLst/>
          </a:prstGeom>
          <a:noFill/>
        </p:spPr>
        <p:txBody>
          <a:bodyPr wrap="square" rtlCol="0">
            <a:spAutoFit/>
          </a:bodyPr>
          <a:lstStyle/>
          <a:p>
            <a:r>
              <a:rPr lang="en-GB" sz="1100" dirty="0" smtClean="0">
                <a:solidFill>
                  <a:schemeClr val="accent1">
                    <a:lumMod val="60000"/>
                    <a:lumOff val="40000"/>
                  </a:schemeClr>
                </a:solidFill>
              </a:rPr>
              <a:t>Anthony Giddens and Ulrich Beck </a:t>
            </a:r>
            <a:r>
              <a:rPr lang="en-GB" sz="1100" dirty="0" smtClean="0"/>
              <a:t>explore the effects of </a:t>
            </a:r>
            <a:r>
              <a:rPr lang="en-GB" sz="1100" dirty="0" smtClean="0">
                <a:solidFill>
                  <a:schemeClr val="accent2"/>
                </a:solidFill>
              </a:rPr>
              <a:t>increasing induvial choice upon families </a:t>
            </a:r>
            <a:r>
              <a:rPr lang="en-GB" sz="1100" dirty="0" smtClean="0"/>
              <a:t>and relationships. The individualisation thesis argues that </a:t>
            </a:r>
            <a:r>
              <a:rPr lang="en-GB" sz="1100" dirty="0" smtClean="0">
                <a:solidFill>
                  <a:schemeClr val="accent2"/>
                </a:solidFill>
              </a:rPr>
              <a:t>traditional social structures like class, gender and family have lost a lot of their influence over us. </a:t>
            </a:r>
            <a:r>
              <a:rPr lang="en-GB" sz="1100" dirty="0" smtClean="0"/>
              <a:t>In the past, people were prevented from choosing their own life course because their lives were defined by fixed roles. For example, </a:t>
            </a:r>
            <a:r>
              <a:rPr lang="en-GB" sz="1100" dirty="0" smtClean="0">
                <a:solidFill>
                  <a:schemeClr val="accent2"/>
                </a:solidFill>
              </a:rPr>
              <a:t>everyone was expected to marry and to take up their ‘appropriate’ gender roles</a:t>
            </a:r>
            <a:r>
              <a:rPr lang="en-GB" sz="1100" dirty="0" smtClean="0"/>
              <a:t>. However, today individuals have fewer fixed roles to follow. According to the individualisation thesis, we have become disembedded from traditional roles and structures, leaving us with </a:t>
            </a:r>
            <a:r>
              <a:rPr lang="en-GB" sz="1100" dirty="0" smtClean="0">
                <a:solidFill>
                  <a:schemeClr val="accent2"/>
                </a:solidFill>
              </a:rPr>
              <a:t>more freedom to choose how we lead our lives</a:t>
            </a:r>
            <a:r>
              <a:rPr lang="en-GB" sz="1100" dirty="0" smtClean="0"/>
              <a:t>. As Beck (1992) says, that the ‘standard biography’ or life course that people followed in the past has been replaced by a ‘do it yourself biography’ that individuals must have constructed today. This reduces family size because women live their individual lives and therefore will usually have children later on in life than they did in the past. </a:t>
            </a:r>
            <a:endParaRPr lang="en-GB" sz="1100" dirty="0"/>
          </a:p>
        </p:txBody>
      </p:sp>
      <p:cxnSp>
        <p:nvCxnSpPr>
          <p:cNvPr id="32" name="Straight Arrow Connector 31"/>
          <p:cNvCxnSpPr/>
          <p:nvPr/>
        </p:nvCxnSpPr>
        <p:spPr>
          <a:xfrm flipH="1" flipV="1">
            <a:off x="4943940" y="1916853"/>
            <a:ext cx="51599" cy="4774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6843737" y="1749680"/>
            <a:ext cx="66675" cy="375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37836" y="3120591"/>
            <a:ext cx="2139653" cy="415498"/>
          </a:xfrm>
          <a:prstGeom prst="rect">
            <a:avLst/>
          </a:prstGeom>
          <a:noFill/>
        </p:spPr>
        <p:txBody>
          <a:bodyPr wrap="square" rtlCol="0">
            <a:spAutoFit/>
          </a:bodyPr>
          <a:lstStyle/>
          <a:p>
            <a:r>
              <a:rPr lang="en-GB" sz="1050" dirty="0" smtClean="0">
                <a:solidFill>
                  <a:schemeClr val="accent1">
                    <a:lumMod val="60000"/>
                    <a:lumOff val="40000"/>
                  </a:schemeClr>
                </a:solidFill>
              </a:rPr>
              <a:t>Blue = important people/theorists.</a:t>
            </a:r>
          </a:p>
          <a:p>
            <a:r>
              <a:rPr lang="en-GB" sz="1050" dirty="0" smtClean="0">
                <a:solidFill>
                  <a:schemeClr val="accent2"/>
                </a:solidFill>
              </a:rPr>
              <a:t>Orange = important information.</a:t>
            </a:r>
            <a:endParaRPr lang="en-GB" sz="1050" dirty="0">
              <a:solidFill>
                <a:schemeClr val="accent2"/>
              </a:solidFill>
            </a:endParaRPr>
          </a:p>
        </p:txBody>
      </p:sp>
      <p:sp>
        <p:nvSpPr>
          <p:cNvPr id="39" name="TextBox 38"/>
          <p:cNvSpPr txBox="1"/>
          <p:nvPr/>
        </p:nvSpPr>
        <p:spPr>
          <a:xfrm>
            <a:off x="8256548" y="4364676"/>
            <a:ext cx="3801866" cy="2462212"/>
          </a:xfrm>
          <a:prstGeom prst="rect">
            <a:avLst/>
          </a:prstGeom>
          <a:noFill/>
        </p:spPr>
        <p:txBody>
          <a:bodyPr wrap="square" rtlCol="0">
            <a:spAutoFit/>
          </a:bodyPr>
          <a:lstStyle/>
          <a:p>
            <a:r>
              <a:rPr lang="en-GB" sz="1100" dirty="0" smtClean="0"/>
              <a:t>The advance in contraception has also led to a change in family size. </a:t>
            </a:r>
          </a:p>
          <a:p>
            <a:pPr marL="171450" indent="-171450">
              <a:buFont typeface="Arial" panose="020B0604020202020204" pitchFamily="34" charset="0"/>
              <a:buChar char="•"/>
            </a:pPr>
            <a:r>
              <a:rPr lang="en-GB" sz="1100" dirty="0" smtClean="0"/>
              <a:t> In the </a:t>
            </a:r>
            <a:r>
              <a:rPr lang="en-GB" sz="1100" dirty="0" smtClean="0">
                <a:solidFill>
                  <a:schemeClr val="accent2"/>
                </a:solidFill>
              </a:rPr>
              <a:t>1960s, when the contraceptive pill was first approved</a:t>
            </a:r>
            <a:r>
              <a:rPr lang="en-GB" sz="1100" dirty="0" smtClean="0"/>
              <a:t>, it killed women and caused serious illnesses. This was because women didn’t tell their husbands that they were taking the pill so when they became ill, they eventually died. </a:t>
            </a:r>
          </a:p>
          <a:p>
            <a:pPr marL="171450" indent="-171450">
              <a:buFont typeface="Arial" panose="020B0604020202020204" pitchFamily="34" charset="0"/>
              <a:buChar char="•"/>
            </a:pPr>
            <a:r>
              <a:rPr lang="en-GB" sz="1100" dirty="0" smtClean="0"/>
              <a:t>But nowadays there are several types of contraception and </a:t>
            </a:r>
            <a:r>
              <a:rPr lang="en-GB" sz="1100" dirty="0" smtClean="0">
                <a:solidFill>
                  <a:schemeClr val="accent2"/>
                </a:solidFill>
              </a:rPr>
              <a:t>they are much safer than they were.</a:t>
            </a:r>
            <a:r>
              <a:rPr lang="en-GB" sz="1100" dirty="0" smtClean="0"/>
              <a:t> </a:t>
            </a:r>
            <a:r>
              <a:rPr lang="en-GB" sz="1100" dirty="0" smtClean="0">
                <a:solidFill>
                  <a:schemeClr val="accent2"/>
                </a:solidFill>
              </a:rPr>
              <a:t>Contraception was the first time women were allowed to be in charge of their own fertility</a:t>
            </a:r>
            <a:r>
              <a:rPr lang="en-GB" sz="1100" dirty="0" smtClean="0"/>
              <a:t>; beforehand a women's husband was the one who arranged contraception. </a:t>
            </a:r>
          </a:p>
          <a:p>
            <a:pPr marL="171450" indent="-171450">
              <a:buFont typeface="Arial" panose="020B0604020202020204" pitchFamily="34" charset="0"/>
              <a:buChar char="•"/>
            </a:pPr>
            <a:r>
              <a:rPr lang="en-GB" sz="1100" dirty="0" smtClean="0"/>
              <a:t>This means that women can decide when, and if, they become pregnant meaning they have little, or no children. </a:t>
            </a:r>
          </a:p>
        </p:txBody>
      </p:sp>
      <p:cxnSp>
        <p:nvCxnSpPr>
          <p:cNvPr id="41" name="Straight Arrow Connector 40"/>
          <p:cNvCxnSpPr/>
          <p:nvPr/>
        </p:nvCxnSpPr>
        <p:spPr>
          <a:xfrm>
            <a:off x="7196461" y="3256006"/>
            <a:ext cx="1162761" cy="1108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77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33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Heart 4"/>
          <p:cNvSpPr/>
          <p:nvPr/>
        </p:nvSpPr>
        <p:spPr>
          <a:xfrm>
            <a:off x="4423718" y="2281878"/>
            <a:ext cx="2866768" cy="196060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4695567" y="2694511"/>
            <a:ext cx="2207740" cy="954107"/>
          </a:xfrm>
          <a:prstGeom prst="rect">
            <a:avLst/>
          </a:prstGeom>
          <a:noFill/>
        </p:spPr>
        <p:txBody>
          <a:bodyPr wrap="square" rtlCol="0">
            <a:spAutoFit/>
          </a:bodyPr>
          <a:lstStyle/>
          <a:p>
            <a:pPr algn="ctr"/>
            <a:r>
              <a:rPr lang="en-GB" sz="1400" dirty="0" smtClean="0">
                <a:solidFill>
                  <a:prstClr val="white"/>
                </a:solidFill>
              </a:rPr>
              <a:t>changes in views towards ethnic differences in the family</a:t>
            </a:r>
            <a:endParaRPr lang="en-GB" sz="1400" dirty="0">
              <a:solidFill>
                <a:prstClr val="white"/>
              </a:solidFill>
            </a:endParaRPr>
          </a:p>
        </p:txBody>
      </p:sp>
      <p:cxnSp>
        <p:nvCxnSpPr>
          <p:cNvPr id="9" name="Straight Connector 8"/>
          <p:cNvCxnSpPr/>
          <p:nvPr/>
        </p:nvCxnSpPr>
        <p:spPr>
          <a:xfrm>
            <a:off x="5857102" y="0"/>
            <a:ext cx="0" cy="2694511"/>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a:stCxn id="5" idx="1"/>
          </p:cNvCxnSpPr>
          <p:nvPr/>
        </p:nvCxnSpPr>
        <p:spPr>
          <a:xfrm>
            <a:off x="5857102" y="4242483"/>
            <a:ext cx="0" cy="2706134"/>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V="1">
            <a:off x="0" y="3015049"/>
            <a:ext cx="4423718" cy="24713"/>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a:off x="7290486" y="3015049"/>
            <a:ext cx="4901514" cy="24713"/>
          </a:xfrm>
          <a:prstGeom prst="line">
            <a:avLst/>
          </a:prstGeom>
        </p:spPr>
        <p:style>
          <a:lnRef idx="3">
            <a:schemeClr val="accent2"/>
          </a:lnRef>
          <a:fillRef idx="0">
            <a:schemeClr val="accent2"/>
          </a:fillRef>
          <a:effectRef idx="2">
            <a:schemeClr val="accent2"/>
          </a:effectRef>
          <a:fontRef idx="minor">
            <a:schemeClr val="tx1"/>
          </a:fontRef>
        </p:style>
      </p:cxnSp>
      <p:sp>
        <p:nvSpPr>
          <p:cNvPr id="18" name="Rectangle 17"/>
          <p:cNvSpPr/>
          <p:nvPr/>
        </p:nvSpPr>
        <p:spPr>
          <a:xfrm>
            <a:off x="0" y="-11623"/>
            <a:ext cx="4810898" cy="2123658"/>
          </a:xfrm>
          <a:prstGeom prst="rect">
            <a:avLst/>
          </a:prstGeom>
        </p:spPr>
        <p:txBody>
          <a:bodyPr wrap="square">
            <a:spAutoFit/>
          </a:bodyPr>
          <a:lstStyle/>
          <a:p>
            <a:r>
              <a:rPr lang="en-GB" sz="1200" dirty="0" smtClean="0">
                <a:solidFill>
                  <a:prstClr val="white"/>
                </a:solidFill>
              </a:rPr>
              <a:t>Legal acts and issues:</a:t>
            </a:r>
          </a:p>
          <a:p>
            <a:r>
              <a:rPr lang="en-GB" sz="1200" dirty="0" smtClean="0">
                <a:solidFill>
                  <a:prstClr val="white"/>
                </a:solidFill>
              </a:rPr>
              <a:t>The Race Relations act made it illegal to discriminate against someone of an ethnic minority. This piece of legislation equated to an increase in acceptance of ethnic minorities in the UK. </a:t>
            </a:r>
          </a:p>
          <a:p>
            <a:r>
              <a:rPr lang="en-GB" sz="1200" dirty="0" smtClean="0">
                <a:solidFill>
                  <a:prstClr val="white"/>
                </a:solidFill>
              </a:rPr>
              <a:t>How did this affect the family:</a:t>
            </a:r>
          </a:p>
          <a:p>
            <a:r>
              <a:rPr lang="en-GB" sz="1200" dirty="0" smtClean="0">
                <a:solidFill>
                  <a:prstClr val="white"/>
                </a:solidFill>
              </a:rPr>
              <a:t>The increasing acceptance towards ethnic minorities lead to an increase in interracial marriages by 29% in the UK. This equated to more mixed race children being born in the UK. Some statistics suggest that today there are more Muslim or black live births a year than White/British live births a year. </a:t>
            </a:r>
            <a:endParaRPr lang="en-GB" sz="1200" dirty="0">
              <a:solidFill>
                <a:prstClr val="white"/>
              </a:solidFill>
            </a:endParaRPr>
          </a:p>
        </p:txBody>
      </p:sp>
      <p:sp>
        <p:nvSpPr>
          <p:cNvPr id="19" name="Rectangle 18"/>
          <p:cNvSpPr/>
          <p:nvPr/>
        </p:nvSpPr>
        <p:spPr>
          <a:xfrm>
            <a:off x="7290486" y="-11622"/>
            <a:ext cx="4992130" cy="2862322"/>
          </a:xfrm>
          <a:prstGeom prst="rect">
            <a:avLst/>
          </a:prstGeom>
        </p:spPr>
        <p:txBody>
          <a:bodyPr wrap="square">
            <a:spAutoFit/>
          </a:bodyPr>
          <a:lstStyle/>
          <a:p>
            <a:r>
              <a:rPr lang="en-GB" sz="1200" dirty="0" smtClean="0">
                <a:solidFill>
                  <a:prstClr val="white"/>
                </a:solidFill>
              </a:rPr>
              <a:t>Changes in Values:</a:t>
            </a:r>
          </a:p>
          <a:p>
            <a:r>
              <a:rPr lang="en-GB" sz="1200" dirty="0" smtClean="0">
                <a:solidFill>
                  <a:prstClr val="white"/>
                </a:solidFill>
              </a:rPr>
              <a:t>-Nearly 1 in 10 people (9% or 2.3 million) who were living as part of a couple were in an inter-ethnic relationship in England and Wales in 2011. This has increased from 7% in 2001. </a:t>
            </a:r>
          </a:p>
          <a:p>
            <a:r>
              <a:rPr lang="en-GB" sz="1200" dirty="0" smtClean="0">
                <a:solidFill>
                  <a:prstClr val="white"/>
                </a:solidFill>
              </a:rPr>
              <a:t>We focus on the increasing ethnic diversity within England and Wales. Whilst the majority of the population gave their ethnic group as “White” in the 2011 Census, results from the past 20 years show a decrease, falling from 94.1% in 1991 down to 86% in 2011. London was found to be the most ethnically diverse area, while Wales was the least diverse.</a:t>
            </a:r>
          </a:p>
          <a:p>
            <a:r>
              <a:rPr lang="en-GB" sz="1200" dirty="0" smtClean="0">
                <a:solidFill>
                  <a:prstClr val="white"/>
                </a:solidFill>
              </a:rPr>
              <a:t>How does this affect the family:</a:t>
            </a:r>
          </a:p>
          <a:p>
            <a:r>
              <a:rPr lang="en-GB" sz="1200" dirty="0" smtClean="0">
                <a:solidFill>
                  <a:prstClr val="white"/>
                </a:solidFill>
              </a:rPr>
              <a:t>- This information highlights that ethnic groups are a very apparent part of our society. An iconic place such a London, our capital, is now recognised as a place of diversity and acceptance.</a:t>
            </a:r>
            <a:endParaRPr lang="en-GB" sz="1200" dirty="0">
              <a:solidFill>
                <a:prstClr val="white"/>
              </a:solidFill>
            </a:endParaRPr>
          </a:p>
        </p:txBody>
      </p:sp>
      <p:sp>
        <p:nvSpPr>
          <p:cNvPr id="20" name="Rectangle 19"/>
          <p:cNvSpPr/>
          <p:nvPr/>
        </p:nvSpPr>
        <p:spPr>
          <a:xfrm>
            <a:off x="-78260" y="4237035"/>
            <a:ext cx="4967417" cy="2123658"/>
          </a:xfrm>
          <a:prstGeom prst="rect">
            <a:avLst/>
          </a:prstGeom>
        </p:spPr>
        <p:txBody>
          <a:bodyPr wrap="square">
            <a:spAutoFit/>
          </a:bodyPr>
          <a:lstStyle/>
          <a:p>
            <a:r>
              <a:rPr lang="en-GB" sz="1200" dirty="0" smtClean="0">
                <a:solidFill>
                  <a:prstClr val="white"/>
                </a:solidFill>
              </a:rPr>
              <a:t>Sociological studies:</a:t>
            </a:r>
          </a:p>
          <a:p>
            <a:r>
              <a:rPr lang="en-GB" sz="1200" dirty="0" smtClean="0">
                <a:solidFill>
                  <a:prstClr val="white"/>
                </a:solidFill>
              </a:rPr>
              <a:t>Early American sociologist W.E.B. du Bois offered one of the most important and lasting theoretical contributions to the sociology of race and ethnicity when he presented the concept of "double-consciousness" in The Souls of Black Folk. This concept refers to the way in which people of colour in predominantly white societies and spaces and ethnic minorities have the experience of seeing themselves through their own eyes, but also of seeing themselves as "other" through the eyes of the white majority. This results in a conflicting and often distressing experience of the process of identity formation</a:t>
            </a:r>
            <a:endParaRPr lang="en-GB" sz="1200" dirty="0">
              <a:solidFill>
                <a:prstClr val="white"/>
              </a:solidFill>
            </a:endParaRPr>
          </a:p>
        </p:txBody>
      </p:sp>
      <p:sp>
        <p:nvSpPr>
          <p:cNvPr id="21" name="Rectangle 20"/>
          <p:cNvSpPr/>
          <p:nvPr/>
        </p:nvSpPr>
        <p:spPr>
          <a:xfrm>
            <a:off x="5857102" y="4237035"/>
            <a:ext cx="4983892" cy="1754326"/>
          </a:xfrm>
          <a:prstGeom prst="rect">
            <a:avLst/>
          </a:prstGeom>
        </p:spPr>
        <p:txBody>
          <a:bodyPr wrap="square">
            <a:spAutoFit/>
          </a:bodyPr>
          <a:lstStyle/>
          <a:p>
            <a:r>
              <a:rPr lang="en-GB" sz="1200" dirty="0" smtClean="0">
                <a:solidFill>
                  <a:prstClr val="white"/>
                </a:solidFill>
              </a:rPr>
              <a:t>Key statistics:</a:t>
            </a:r>
          </a:p>
          <a:p>
            <a:r>
              <a:rPr lang="en-GB" sz="1200" dirty="0" smtClean="0">
                <a:solidFill>
                  <a:prstClr val="white"/>
                </a:solidFill>
              </a:rPr>
              <a:t>-1.2 million interracial marriages in England and Wales</a:t>
            </a:r>
          </a:p>
          <a:p>
            <a:r>
              <a:rPr lang="en-GB" sz="1200" dirty="0" smtClean="0">
                <a:solidFill>
                  <a:prstClr val="white"/>
                </a:solidFill>
              </a:rPr>
              <a:t>-80% of the population are white British/Asian/Pakistani </a:t>
            </a:r>
          </a:p>
          <a:p>
            <a:r>
              <a:rPr lang="en-GB" sz="1200" dirty="0" smtClean="0">
                <a:solidFill>
                  <a:prstClr val="white"/>
                </a:solidFill>
              </a:rPr>
              <a:t>-3.4% of the population is made up of ‘black groups’ </a:t>
            </a:r>
          </a:p>
          <a:p>
            <a:r>
              <a:rPr lang="en-GB" sz="1200" dirty="0" smtClean="0">
                <a:solidFill>
                  <a:prstClr val="white"/>
                </a:solidFill>
              </a:rPr>
              <a:t>-Chinese groups 0.7%</a:t>
            </a:r>
          </a:p>
          <a:p>
            <a:r>
              <a:rPr lang="en-GB" sz="1200" dirty="0" smtClean="0">
                <a:solidFill>
                  <a:prstClr val="white"/>
                </a:solidFill>
              </a:rPr>
              <a:t>-according to the Office for National Statistics, there were approximately 64.6 million people living in the UK in mid-2014. Of these, 56.2 million (87.2 per cent) were White British.</a:t>
            </a:r>
          </a:p>
          <a:p>
            <a:endParaRPr lang="en-GB" sz="1200" dirty="0">
              <a:solidFill>
                <a:prstClr val="white"/>
              </a:solidFill>
            </a:endParaRPr>
          </a:p>
        </p:txBody>
      </p:sp>
    </p:spTree>
    <p:extLst>
      <p:ext uri="{BB962C8B-B14F-4D97-AF65-F5344CB8AC3E}">
        <p14:creationId xmlns:p14="http://schemas.microsoft.com/office/powerpoint/2010/main" val="370113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151869" y="1845276"/>
            <a:ext cx="3649363" cy="2092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a:solidFill>
                  <a:prstClr val="white"/>
                </a:solidFill>
              </a:rPr>
              <a:t>Increase in the number of couples cohabiting</a:t>
            </a:r>
            <a:endParaRPr lang="en-GB" dirty="0">
              <a:solidFill>
                <a:prstClr val="white"/>
              </a:solidFill>
            </a:endParaRPr>
          </a:p>
        </p:txBody>
      </p:sp>
      <p:cxnSp>
        <p:nvCxnSpPr>
          <p:cNvPr id="7" name="Straight Arrow Connector 6"/>
          <p:cNvCxnSpPr/>
          <p:nvPr/>
        </p:nvCxnSpPr>
        <p:spPr>
          <a:xfrm flipV="1">
            <a:off x="10593859" y="98854"/>
            <a:ext cx="387179" cy="32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1"/>
          </p:cNvCxnSpPr>
          <p:nvPr/>
        </p:nvCxnSpPr>
        <p:spPr>
          <a:xfrm flipH="1" flipV="1">
            <a:off x="3904735" y="1573427"/>
            <a:ext cx="781571" cy="57827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62897" y="856734"/>
            <a:ext cx="2248930" cy="1354217"/>
          </a:xfrm>
          <a:prstGeom prst="rect">
            <a:avLst/>
          </a:prstGeom>
          <a:noFill/>
        </p:spPr>
        <p:txBody>
          <a:bodyPr wrap="square" rtlCol="0">
            <a:spAutoFit/>
          </a:bodyPr>
          <a:lstStyle/>
          <a:p>
            <a:pPr marL="342900" indent="-342900" defTabSz="457200">
              <a:spcBef>
                <a:spcPts val="1000"/>
              </a:spcBef>
              <a:buClr>
                <a:srgbClr val="F5A408"/>
              </a:buClr>
              <a:buSzPct val="80000"/>
              <a:buFont typeface="Wingdings 3" charset="2"/>
              <a:buChar char=""/>
            </a:pPr>
            <a:r>
              <a:rPr lang="en-GB" sz="1200" dirty="0">
                <a:solidFill>
                  <a:prstClr val="black">
                    <a:lumMod val="75000"/>
                    <a:lumOff val="25000"/>
                  </a:prstClr>
                </a:solidFill>
              </a:rPr>
              <a:t>.</a:t>
            </a:r>
            <a:r>
              <a:rPr lang="en-GB" sz="1000" dirty="0">
                <a:solidFill>
                  <a:prstClr val="black">
                    <a:lumMod val="75000"/>
                    <a:lumOff val="25000"/>
                  </a:prstClr>
                </a:solidFill>
              </a:rPr>
              <a:t>cohabitation is a norm now, living together without being married is no longer seen as a sin. In the 1950s only 2% of marriage partners had cohabited . Today cohabitation prior to marriage is over 80%.</a:t>
            </a:r>
          </a:p>
        </p:txBody>
      </p:sp>
      <p:cxnSp>
        <p:nvCxnSpPr>
          <p:cNvPr id="14" name="Straight Arrow Connector 13"/>
          <p:cNvCxnSpPr>
            <a:stCxn id="3" idx="7"/>
          </p:cNvCxnSpPr>
          <p:nvPr/>
        </p:nvCxnSpPr>
        <p:spPr>
          <a:xfrm flipV="1">
            <a:off x="7266795" y="1573427"/>
            <a:ext cx="674479" cy="578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45829" y="1235676"/>
            <a:ext cx="1935892" cy="3939540"/>
          </a:xfrm>
          <a:prstGeom prst="rect">
            <a:avLst/>
          </a:prstGeom>
          <a:noFill/>
        </p:spPr>
        <p:txBody>
          <a:bodyPr wrap="square" rtlCol="0">
            <a:spAutoFit/>
          </a:bodyPr>
          <a:lstStyle/>
          <a:p>
            <a:pPr defTabSz="457200"/>
            <a:r>
              <a:rPr lang="en-GB" sz="1000" dirty="0">
                <a:solidFill>
                  <a:prstClr val="black"/>
                </a:solidFill>
              </a:rPr>
              <a:t>The changing role of women has influenced an increase in cohabitation.</a:t>
            </a:r>
          </a:p>
          <a:p>
            <a:pPr defTabSz="457200"/>
            <a:r>
              <a:rPr lang="en-GB" sz="1000" dirty="0">
                <a:solidFill>
                  <a:prstClr val="black"/>
                </a:solidFill>
              </a:rPr>
              <a:t>This is because there has been a shift in the aspirations and attitudes of women, sue </a:t>
            </a:r>
            <a:r>
              <a:rPr lang="en-GB" sz="1000" dirty="0" smtClean="0">
                <a:solidFill>
                  <a:prstClr val="black"/>
                </a:solidFill>
              </a:rPr>
              <a:t>sharpe </a:t>
            </a:r>
            <a:r>
              <a:rPr lang="en-GB" sz="1000" dirty="0">
                <a:solidFill>
                  <a:prstClr val="black"/>
                </a:solidFill>
              </a:rPr>
              <a:t>found that in the 90s women were more focused on pursuing a career, whereas prior to this in the 60s/70s they were focused on housework and having children. Evidence suggest that woman do less housework in cohabiting relationships than in married relationships and more women today are less likely to adopt the traditional role of being a housewife and mother. Women also today are no longer economically dependent on their husbands as 14 million women now have jobs. </a:t>
            </a:r>
          </a:p>
        </p:txBody>
      </p:sp>
      <p:sp>
        <p:nvSpPr>
          <p:cNvPr id="22" name="TextBox 21"/>
          <p:cNvSpPr txBox="1"/>
          <p:nvPr/>
        </p:nvSpPr>
        <p:spPr>
          <a:xfrm>
            <a:off x="1146083" y="3006811"/>
            <a:ext cx="2099626" cy="2554545"/>
          </a:xfrm>
          <a:prstGeom prst="rect">
            <a:avLst/>
          </a:prstGeom>
          <a:noFill/>
        </p:spPr>
        <p:txBody>
          <a:bodyPr wrap="square" rtlCol="0">
            <a:spAutoFit/>
          </a:bodyPr>
          <a:lstStyle/>
          <a:p>
            <a:pPr defTabSz="457200"/>
            <a:r>
              <a:rPr lang="en-GB" sz="1000" dirty="0">
                <a:solidFill>
                  <a:prstClr val="black"/>
                </a:solidFill>
              </a:rPr>
              <a:t>Today there are over 2 million couples cohabiting. Growing secularisation has also influenced this because less people see relationships as  religious obligations that they have to fulfil. Bech and Giddens  argue because of individualisation people “have become freed from traditional roles and structures”, which means that people can choose how to live their lives, whether they want to marry or cohabit is up to them as they have more choice.</a:t>
            </a:r>
          </a:p>
        </p:txBody>
      </p:sp>
      <p:cxnSp>
        <p:nvCxnSpPr>
          <p:cNvPr id="24" name="Straight Arrow Connector 23"/>
          <p:cNvCxnSpPr>
            <a:stCxn id="3" idx="2"/>
          </p:cNvCxnSpPr>
          <p:nvPr/>
        </p:nvCxnSpPr>
        <p:spPr>
          <a:xfrm flipH="1">
            <a:off x="3072714" y="2891482"/>
            <a:ext cx="1079155" cy="626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3" idx="4"/>
          </p:cNvCxnSpPr>
          <p:nvPr/>
        </p:nvCxnSpPr>
        <p:spPr>
          <a:xfrm flipH="1">
            <a:off x="5976550" y="3937687"/>
            <a:ext cx="1" cy="996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78022" y="4284083"/>
            <a:ext cx="1584735" cy="1692771"/>
          </a:xfrm>
          <a:prstGeom prst="rect">
            <a:avLst/>
          </a:prstGeom>
          <a:noFill/>
        </p:spPr>
        <p:txBody>
          <a:bodyPr wrap="square" rtlCol="0">
            <a:spAutoFit/>
          </a:bodyPr>
          <a:lstStyle/>
          <a:p>
            <a:pPr defTabSz="457200"/>
            <a:r>
              <a:rPr lang="en-GB" sz="800" dirty="0" smtClean="0">
                <a:solidFill>
                  <a:prstClr val="black"/>
                </a:solidFill>
              </a:rPr>
              <a:t>Compared to marriage cohabitation is a lot cheaper according to the Guardian </a:t>
            </a:r>
            <a:r>
              <a:rPr lang="en-GB" sz="800" dirty="0">
                <a:solidFill>
                  <a:prstClr val="black"/>
                </a:solidFill>
              </a:rPr>
              <a:t>a </a:t>
            </a:r>
            <a:r>
              <a:rPr lang="en-GB" sz="800" dirty="0" smtClean="0">
                <a:solidFill>
                  <a:prstClr val="black"/>
                </a:solidFill>
              </a:rPr>
              <a:t>survey </a:t>
            </a:r>
            <a:r>
              <a:rPr lang="en-GB" sz="800" dirty="0">
                <a:solidFill>
                  <a:prstClr val="black"/>
                </a:solidFill>
              </a:rPr>
              <a:t>of 4,000 </a:t>
            </a:r>
            <a:r>
              <a:rPr lang="en-GB" sz="800" dirty="0" smtClean="0">
                <a:solidFill>
                  <a:prstClr val="black"/>
                </a:solidFill>
              </a:rPr>
              <a:t>brides showed </a:t>
            </a:r>
            <a:r>
              <a:rPr lang="en-GB" sz="800" dirty="0">
                <a:solidFill>
                  <a:prstClr val="black"/>
                </a:solidFill>
              </a:rPr>
              <a:t>the average cost of a UK wedding is now a whopping £27, 161 the highest it’s ever been and up 9.6 per cent from last year</a:t>
            </a:r>
            <a:r>
              <a:rPr lang="en-GB" sz="800" dirty="0" smtClean="0">
                <a:solidFill>
                  <a:prstClr val="black"/>
                </a:solidFill>
              </a:rPr>
              <a:t>. And if you add on the cost of getting a divorce, marriage is a lot more expensive.</a:t>
            </a:r>
            <a:endParaRPr lang="en-GB" sz="800" dirty="0">
              <a:solidFill>
                <a:prstClr val="black"/>
              </a:solidFill>
            </a:endParaRPr>
          </a:p>
        </p:txBody>
      </p:sp>
    </p:spTree>
    <p:extLst>
      <p:ext uri="{BB962C8B-B14F-4D97-AF65-F5344CB8AC3E}">
        <p14:creationId xmlns:p14="http://schemas.microsoft.com/office/powerpoint/2010/main" val="2233478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467180" y="1964364"/>
            <a:ext cx="4076620" cy="259350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ctrTitle"/>
          </p:nvPr>
        </p:nvSpPr>
        <p:spPr>
          <a:xfrm>
            <a:off x="4065057" y="1964364"/>
            <a:ext cx="2880867" cy="2387600"/>
          </a:xfrm>
        </p:spPr>
        <p:txBody>
          <a:bodyPr>
            <a:normAutofit/>
          </a:bodyPr>
          <a:lstStyle/>
          <a:p>
            <a:r>
              <a:rPr lang="en-GB" sz="3200" dirty="0" smtClean="0"/>
              <a:t>Family trend: Changes to extended families</a:t>
            </a:r>
            <a:endParaRPr lang="en-GB" sz="3200" dirty="0"/>
          </a:p>
        </p:txBody>
      </p:sp>
      <p:sp>
        <p:nvSpPr>
          <p:cNvPr id="5" name="TextBox 4"/>
          <p:cNvSpPr txBox="1"/>
          <p:nvPr/>
        </p:nvSpPr>
        <p:spPr>
          <a:xfrm>
            <a:off x="8704384" y="633046"/>
            <a:ext cx="1354015" cy="369332"/>
          </a:xfrm>
          <a:prstGeom prst="rect">
            <a:avLst/>
          </a:prstGeom>
          <a:noFill/>
        </p:spPr>
        <p:txBody>
          <a:bodyPr wrap="square" rtlCol="0">
            <a:spAutoFit/>
          </a:bodyPr>
          <a:lstStyle/>
          <a:p>
            <a:r>
              <a:rPr lang="en-GB" dirty="0" smtClean="0">
                <a:solidFill>
                  <a:prstClr val="black"/>
                </a:solidFill>
              </a:rPr>
              <a:t>Technology</a:t>
            </a:r>
            <a:endParaRPr lang="en-GB" dirty="0">
              <a:solidFill>
                <a:prstClr val="black"/>
              </a:solidFill>
            </a:endParaRPr>
          </a:p>
        </p:txBody>
      </p:sp>
      <p:sp>
        <p:nvSpPr>
          <p:cNvPr id="6" name="TextBox 5"/>
          <p:cNvSpPr txBox="1"/>
          <p:nvPr/>
        </p:nvSpPr>
        <p:spPr>
          <a:xfrm>
            <a:off x="8203222" y="1266093"/>
            <a:ext cx="3710354" cy="2308324"/>
          </a:xfrm>
          <a:prstGeom prst="rect">
            <a:avLst/>
          </a:prstGeom>
          <a:noFill/>
        </p:spPr>
        <p:txBody>
          <a:bodyPr wrap="square" rtlCol="0">
            <a:spAutoFit/>
          </a:bodyPr>
          <a:lstStyle/>
          <a:p>
            <a:r>
              <a:rPr lang="en-GB" dirty="0" smtClean="0">
                <a:solidFill>
                  <a:prstClr val="black"/>
                </a:solidFill>
              </a:rPr>
              <a:t>The increase in technology has allowed family to have easier access to communication meaning rather than most extend families, needing travel to see they can either skype, or video call to catch up. This is now known as the modified extended family.</a:t>
            </a:r>
            <a:endParaRPr lang="en-GB" dirty="0">
              <a:solidFill>
                <a:prstClr val="black"/>
              </a:solidFill>
            </a:endParaRPr>
          </a:p>
        </p:txBody>
      </p:sp>
      <p:sp>
        <p:nvSpPr>
          <p:cNvPr id="7" name="TextBox 6"/>
          <p:cNvSpPr txBox="1"/>
          <p:nvPr/>
        </p:nvSpPr>
        <p:spPr>
          <a:xfrm>
            <a:off x="237392" y="3566670"/>
            <a:ext cx="2268416" cy="3139321"/>
          </a:xfrm>
          <a:prstGeom prst="rect">
            <a:avLst/>
          </a:prstGeom>
          <a:noFill/>
        </p:spPr>
        <p:txBody>
          <a:bodyPr wrap="square" rtlCol="0">
            <a:spAutoFit/>
          </a:bodyPr>
          <a:lstStyle/>
          <a:p>
            <a:r>
              <a:rPr lang="en-GB" dirty="0" smtClean="0">
                <a:solidFill>
                  <a:prstClr val="black"/>
                </a:solidFill>
              </a:rPr>
              <a:t>Declining numbers of children within each generation as well as a longer life expectancy has caused the beanpole family to become ’thinner’, with more brothers and sisters but less grandparents to support </a:t>
            </a:r>
            <a:endParaRPr lang="en-GB" dirty="0">
              <a:solidFill>
                <a:prstClr val="black"/>
              </a:solidFill>
            </a:endParaRPr>
          </a:p>
        </p:txBody>
      </p:sp>
      <p:sp>
        <p:nvSpPr>
          <p:cNvPr id="8" name="TextBox 7"/>
          <p:cNvSpPr txBox="1"/>
          <p:nvPr/>
        </p:nvSpPr>
        <p:spPr>
          <a:xfrm>
            <a:off x="7543800" y="4120668"/>
            <a:ext cx="4308230" cy="2585323"/>
          </a:xfrm>
          <a:prstGeom prst="rect">
            <a:avLst/>
          </a:prstGeom>
          <a:noFill/>
        </p:spPr>
        <p:txBody>
          <a:bodyPr wrap="square" rtlCol="0">
            <a:spAutoFit/>
          </a:bodyPr>
          <a:lstStyle/>
          <a:p>
            <a:r>
              <a:rPr lang="en-GB" dirty="0" smtClean="0">
                <a:solidFill>
                  <a:prstClr val="black"/>
                </a:solidFill>
              </a:rPr>
              <a:t>Family used to be one of the only sources of education, Before state schools in 1880, illiteracy rates were extremely high.</a:t>
            </a:r>
          </a:p>
          <a:p>
            <a:r>
              <a:rPr lang="en-GB" dirty="0" smtClean="0">
                <a:solidFill>
                  <a:prstClr val="black"/>
                </a:solidFill>
              </a:rPr>
              <a:t>Now the education of children has been overtaken by the state and children are taught by professional teachers from 5 to 18. However the family still contribute towards children through primary socialisation.</a:t>
            </a:r>
          </a:p>
        </p:txBody>
      </p:sp>
      <p:sp>
        <p:nvSpPr>
          <p:cNvPr id="9" name="TextBox 8"/>
          <p:cNvSpPr txBox="1"/>
          <p:nvPr/>
        </p:nvSpPr>
        <p:spPr>
          <a:xfrm>
            <a:off x="3165230" y="4675960"/>
            <a:ext cx="3880415" cy="2308324"/>
          </a:xfrm>
          <a:prstGeom prst="rect">
            <a:avLst/>
          </a:prstGeom>
          <a:noFill/>
        </p:spPr>
        <p:txBody>
          <a:bodyPr wrap="square" rtlCol="0">
            <a:spAutoFit/>
          </a:bodyPr>
          <a:lstStyle/>
          <a:p>
            <a:r>
              <a:rPr lang="en-GB" dirty="0" smtClean="0">
                <a:solidFill>
                  <a:prstClr val="black"/>
                </a:solidFill>
              </a:rPr>
              <a:t>Previously the family provided help for the ill and elderly; so if any of your family became ill you’d have to look after them. Nowadays the welfare state shares this through the NHS and social services, Providing help for care for the elderly through care homes, state pensions and welfare clinics.</a:t>
            </a:r>
            <a:endParaRPr lang="en-GB" dirty="0">
              <a:solidFill>
                <a:prstClr val="black"/>
              </a:solidFill>
            </a:endParaRPr>
          </a:p>
        </p:txBody>
      </p:sp>
      <p:sp>
        <p:nvSpPr>
          <p:cNvPr id="3" name="TextBox 2"/>
          <p:cNvSpPr txBox="1"/>
          <p:nvPr/>
        </p:nvSpPr>
        <p:spPr>
          <a:xfrm>
            <a:off x="27250" y="-57664"/>
            <a:ext cx="3439930" cy="2862322"/>
          </a:xfrm>
          <a:prstGeom prst="rect">
            <a:avLst/>
          </a:prstGeom>
          <a:noFill/>
        </p:spPr>
        <p:txBody>
          <a:bodyPr wrap="square" rtlCol="0">
            <a:spAutoFit/>
          </a:bodyPr>
          <a:lstStyle/>
          <a:p>
            <a:r>
              <a:rPr lang="en-GB" dirty="0" err="1" smtClean="0">
                <a:solidFill>
                  <a:prstClr val="black"/>
                </a:solidFill>
              </a:rPr>
              <a:t>Brannen</a:t>
            </a:r>
            <a:r>
              <a:rPr lang="en-GB" dirty="0" smtClean="0">
                <a:solidFill>
                  <a:prstClr val="black"/>
                </a:solidFill>
              </a:rPr>
              <a:t> (2003):</a:t>
            </a:r>
          </a:p>
          <a:p>
            <a:r>
              <a:rPr lang="en-GB" dirty="0" smtClean="0">
                <a:solidFill>
                  <a:prstClr val="black"/>
                </a:solidFill>
              </a:rPr>
              <a:t>Saw the families as a ‘beanpole’. There are multigenerational families where there is more intergenerational contact, that’s between generations (e.g. grandparents and grandchildren) as well as </a:t>
            </a:r>
            <a:r>
              <a:rPr lang="en-GB" dirty="0" err="1" smtClean="0">
                <a:solidFill>
                  <a:prstClr val="black"/>
                </a:solidFill>
              </a:rPr>
              <a:t>intragenerational</a:t>
            </a:r>
            <a:r>
              <a:rPr lang="en-GB" dirty="0" smtClean="0">
                <a:solidFill>
                  <a:prstClr val="black"/>
                </a:solidFill>
              </a:rPr>
              <a:t> contact within generations (e.g. between cousins)</a:t>
            </a:r>
            <a:endParaRPr lang="en-GB" dirty="0">
              <a:solidFill>
                <a:prstClr val="black"/>
              </a:solidFill>
            </a:endParaRPr>
          </a:p>
        </p:txBody>
      </p:sp>
      <p:sp>
        <p:nvSpPr>
          <p:cNvPr id="10" name="TextBox 9"/>
          <p:cNvSpPr txBox="1"/>
          <p:nvPr/>
        </p:nvSpPr>
        <p:spPr>
          <a:xfrm>
            <a:off x="3954162" y="115330"/>
            <a:ext cx="3715265" cy="1754326"/>
          </a:xfrm>
          <a:prstGeom prst="rect">
            <a:avLst/>
          </a:prstGeom>
          <a:noFill/>
        </p:spPr>
        <p:txBody>
          <a:bodyPr wrap="square" rtlCol="0">
            <a:spAutoFit/>
          </a:bodyPr>
          <a:lstStyle/>
          <a:p>
            <a:r>
              <a:rPr lang="en-GB" dirty="0" smtClean="0">
                <a:solidFill>
                  <a:prstClr val="black"/>
                </a:solidFill>
              </a:rPr>
              <a:t>Grundy and </a:t>
            </a:r>
            <a:r>
              <a:rPr lang="en-GB" dirty="0" err="1" smtClean="0">
                <a:solidFill>
                  <a:prstClr val="black"/>
                </a:solidFill>
              </a:rPr>
              <a:t>Henretta</a:t>
            </a:r>
            <a:r>
              <a:rPr lang="en-GB" dirty="0" smtClean="0">
                <a:solidFill>
                  <a:prstClr val="black"/>
                </a:solidFill>
              </a:rPr>
              <a:t> (2006) us the concept of ‘sandwich generations’ to refer to women between 55 and 69 who sandwiched between their needy parents and their own children, offer assistance </a:t>
            </a:r>
            <a:r>
              <a:rPr lang="en-GB" smtClean="0">
                <a:solidFill>
                  <a:prstClr val="black"/>
                </a:solidFill>
              </a:rPr>
              <a:t>to both </a:t>
            </a:r>
            <a:endParaRPr lang="en-GB">
              <a:solidFill>
                <a:prstClr val="black"/>
              </a:solidFill>
            </a:endParaRPr>
          </a:p>
        </p:txBody>
      </p:sp>
    </p:spTree>
    <p:extLst>
      <p:ext uri="{BB962C8B-B14F-4D97-AF65-F5344CB8AC3E}">
        <p14:creationId xmlns:p14="http://schemas.microsoft.com/office/powerpoint/2010/main" val="48116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51406" y="2734962"/>
            <a:ext cx="3089188" cy="1252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p:nvPr/>
        </p:nvSpPr>
        <p:spPr>
          <a:xfrm>
            <a:off x="4596714" y="3004921"/>
            <a:ext cx="2998573" cy="646331"/>
          </a:xfrm>
          <a:prstGeom prst="rect">
            <a:avLst/>
          </a:prstGeom>
          <a:noFill/>
        </p:spPr>
        <p:txBody>
          <a:bodyPr wrap="square" rtlCol="0">
            <a:spAutoFit/>
          </a:bodyPr>
          <a:lstStyle/>
          <a:p>
            <a:pPr algn="ctr"/>
            <a:r>
              <a:rPr lang="en-GB" dirty="0" smtClean="0">
                <a:solidFill>
                  <a:prstClr val="black"/>
                </a:solidFill>
              </a:rPr>
              <a:t>An increase of one person households. </a:t>
            </a:r>
            <a:endParaRPr lang="en-GB" dirty="0">
              <a:solidFill>
                <a:prstClr val="black"/>
              </a:solidFill>
            </a:endParaRPr>
          </a:p>
        </p:txBody>
      </p:sp>
      <p:cxnSp>
        <p:nvCxnSpPr>
          <p:cNvPr id="9" name="Straight Connector 8"/>
          <p:cNvCxnSpPr/>
          <p:nvPr/>
        </p:nvCxnSpPr>
        <p:spPr>
          <a:xfrm flipV="1">
            <a:off x="7595287" y="1462483"/>
            <a:ext cx="1260389" cy="130981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55676" y="274862"/>
            <a:ext cx="2421924" cy="3308598"/>
          </a:xfrm>
          <a:prstGeom prst="rect">
            <a:avLst/>
          </a:prstGeom>
          <a:noFill/>
        </p:spPr>
        <p:txBody>
          <a:bodyPr wrap="square" rtlCol="0">
            <a:spAutoFit/>
          </a:bodyPr>
          <a:lstStyle/>
          <a:p>
            <a:r>
              <a:rPr lang="en-GB" sz="1100" b="1" dirty="0" smtClean="0">
                <a:solidFill>
                  <a:srgbClr val="00B0F0"/>
                </a:solidFill>
              </a:rPr>
              <a:t>By 2005 the number the number of one person households had doubled since 1971 from 3 million to 7 million.</a:t>
            </a:r>
          </a:p>
          <a:p>
            <a:pPr marL="228600" indent="-228600">
              <a:buFont typeface="Wingdings" panose="05000000000000000000" pitchFamily="2" charset="2"/>
              <a:buChar char="Ø"/>
            </a:pPr>
            <a:r>
              <a:rPr lang="en-GB" sz="1100" dirty="0" smtClean="0">
                <a:solidFill>
                  <a:prstClr val="black"/>
                </a:solidFill>
              </a:rPr>
              <a:t>There has been a big rise in the number of people living alone. In 2013, roughly 3 in 10 households were one person households. This meant that 7.7 million people were living alone which is nearly triple the number in 1961.</a:t>
            </a:r>
          </a:p>
          <a:p>
            <a:pPr marL="171450" indent="-171450">
              <a:buFont typeface="Wingdings" panose="05000000000000000000" pitchFamily="2" charset="2"/>
              <a:buChar char="Ø"/>
            </a:pPr>
            <a:r>
              <a:rPr lang="en-GB" sz="1100" dirty="0" smtClean="0">
                <a:solidFill>
                  <a:prstClr val="black"/>
                </a:solidFill>
              </a:rPr>
              <a:t>40% of all one-person households are over the age of 65. These pensioner one-person households have doubled in number since 1961 whilst those households of non-pensioners have tripled. Men under 65 were the most likely to live alone. </a:t>
            </a:r>
          </a:p>
          <a:p>
            <a:r>
              <a:rPr lang="en-GB" sz="1100" dirty="0" smtClean="0">
                <a:solidFill>
                  <a:prstClr val="black"/>
                </a:solidFill>
              </a:rPr>
              <a:t> </a:t>
            </a:r>
          </a:p>
        </p:txBody>
      </p:sp>
      <p:cxnSp>
        <p:nvCxnSpPr>
          <p:cNvPr id="14" name="Straight Connector 13"/>
          <p:cNvCxnSpPr/>
          <p:nvPr/>
        </p:nvCxnSpPr>
        <p:spPr>
          <a:xfrm>
            <a:off x="7576751" y="3955496"/>
            <a:ext cx="996779" cy="558839"/>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423830" y="4635703"/>
            <a:ext cx="3023287" cy="2123658"/>
          </a:xfrm>
          <a:prstGeom prst="rect">
            <a:avLst/>
          </a:prstGeom>
          <a:noFill/>
        </p:spPr>
        <p:txBody>
          <a:bodyPr wrap="square" rtlCol="0">
            <a:spAutoFit/>
          </a:bodyPr>
          <a:lstStyle/>
          <a:p>
            <a:r>
              <a:rPr lang="en-GB" sz="1100" b="1" dirty="0" smtClean="0">
                <a:solidFill>
                  <a:srgbClr val="00B050"/>
                </a:solidFill>
              </a:rPr>
              <a:t>The decline in marriages means more people are remaining single. By 2033 it is predicted that over 30% of the adult population will be single meaning un-partnered and un-married. </a:t>
            </a:r>
          </a:p>
          <a:p>
            <a:pPr marL="171450" indent="-171450">
              <a:buFont typeface="Wingdings" panose="05000000000000000000" pitchFamily="2" charset="2"/>
              <a:buChar char="Ø"/>
            </a:pPr>
            <a:r>
              <a:rPr lang="en-GB" sz="1100" dirty="0" smtClean="0">
                <a:solidFill>
                  <a:prstClr val="black"/>
                </a:solidFill>
              </a:rPr>
              <a:t>The proportion of adults who are single has risen by half since 1971, many of which live alone. Many may be opting for creative singlehood which is the choice to live alone. </a:t>
            </a:r>
          </a:p>
          <a:p>
            <a:pPr marL="171450" indent="-171450">
              <a:buFont typeface="Wingdings" panose="05000000000000000000" pitchFamily="2" charset="2"/>
              <a:buChar char="Ø"/>
            </a:pPr>
            <a:r>
              <a:rPr lang="en-GB" sz="1100" dirty="0" smtClean="0">
                <a:solidFill>
                  <a:prstClr val="black"/>
                </a:solidFill>
              </a:rPr>
              <a:t>While many choose to live alone, many are alone as they are too few partners available in their age group. These are mainly older widows. </a:t>
            </a:r>
            <a:endParaRPr lang="en-GB" sz="1100" dirty="0">
              <a:solidFill>
                <a:prstClr val="black"/>
              </a:solidFill>
            </a:endParaRPr>
          </a:p>
        </p:txBody>
      </p:sp>
      <p:cxnSp>
        <p:nvCxnSpPr>
          <p:cNvPr id="3" name="Straight Connector 2"/>
          <p:cNvCxnSpPr/>
          <p:nvPr/>
        </p:nvCxnSpPr>
        <p:spPr>
          <a:xfrm flipH="1" flipV="1">
            <a:off x="3231807" y="2456801"/>
            <a:ext cx="1364909" cy="31550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36655" y="518153"/>
            <a:ext cx="2372498" cy="4154984"/>
          </a:xfrm>
          <a:prstGeom prst="rect">
            <a:avLst/>
          </a:prstGeom>
          <a:noFill/>
        </p:spPr>
        <p:txBody>
          <a:bodyPr wrap="square" rtlCol="0">
            <a:spAutoFit/>
          </a:bodyPr>
          <a:lstStyle/>
          <a:p>
            <a:r>
              <a:rPr lang="en-GB" sz="1100" b="1" dirty="0" smtClean="0">
                <a:solidFill>
                  <a:srgbClr val="FF0000"/>
                </a:solidFill>
              </a:rPr>
              <a:t>The influence of the Feminist Movement </a:t>
            </a:r>
            <a:endParaRPr lang="en-GB" sz="1100" b="1" dirty="0" smtClean="0">
              <a:solidFill>
                <a:prstClr val="black"/>
              </a:solidFill>
            </a:endParaRPr>
          </a:p>
          <a:p>
            <a:pPr marL="285750" indent="-285750">
              <a:buFont typeface="Wingdings" panose="05000000000000000000" pitchFamily="2" charset="2"/>
              <a:buChar char="Ø"/>
            </a:pPr>
            <a:r>
              <a:rPr lang="en-GB" sz="1100" dirty="0" smtClean="0">
                <a:solidFill>
                  <a:prstClr val="black"/>
                </a:solidFill>
              </a:rPr>
              <a:t>Empowering women to assertively make their own life choices. More women are wanting to progress through their careers rather than focusing on being in a relationship and living with their partner.</a:t>
            </a:r>
          </a:p>
          <a:p>
            <a:pPr marL="285750" indent="-285750">
              <a:buFont typeface="Wingdings" panose="05000000000000000000" pitchFamily="2" charset="2"/>
              <a:buChar char="Ø"/>
            </a:pPr>
            <a:r>
              <a:rPr lang="en-GB" sz="1100" dirty="0" smtClean="0">
                <a:solidFill>
                  <a:prstClr val="black"/>
                </a:solidFill>
              </a:rPr>
              <a:t>Second wave feminism has had an important impact on legal changes making it easier now for women to live on their own than it was before the laws were put in place. </a:t>
            </a:r>
          </a:p>
          <a:p>
            <a:pPr marL="285750" indent="-285750">
              <a:buFont typeface="Wingdings" panose="05000000000000000000" pitchFamily="2" charset="2"/>
              <a:buChar char="Ø"/>
            </a:pPr>
            <a:r>
              <a:rPr lang="en-GB" sz="1100" dirty="0" smtClean="0">
                <a:solidFill>
                  <a:prstClr val="black"/>
                </a:solidFill>
              </a:rPr>
              <a:t>Equal Pay Act 1970 and Sex Discrimination Act 1975 (Equality Act) allowed women to earn equal amounts of money for their work which in turn allowed them to be able to live independently as they no longer needed to rely on men to support them. </a:t>
            </a:r>
          </a:p>
        </p:txBody>
      </p:sp>
      <p:cxnSp>
        <p:nvCxnSpPr>
          <p:cNvPr id="11" name="Straight Connector 10"/>
          <p:cNvCxnSpPr/>
          <p:nvPr/>
        </p:nvCxnSpPr>
        <p:spPr>
          <a:xfrm flipV="1">
            <a:off x="5972434" y="2281881"/>
            <a:ext cx="0" cy="4530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16628" y="202365"/>
            <a:ext cx="3072713" cy="2569934"/>
          </a:xfrm>
          <a:prstGeom prst="rect">
            <a:avLst/>
          </a:prstGeom>
          <a:noFill/>
        </p:spPr>
        <p:txBody>
          <a:bodyPr wrap="square" rtlCol="0">
            <a:spAutoFit/>
          </a:bodyPr>
          <a:lstStyle/>
          <a:p>
            <a:r>
              <a:rPr lang="en-GB" sz="1100" b="1" dirty="0" smtClean="0">
                <a:solidFill>
                  <a:srgbClr val="FFC000"/>
                </a:solidFill>
              </a:rPr>
              <a:t>Post Modernism</a:t>
            </a:r>
          </a:p>
          <a:p>
            <a:pPr marL="171450" indent="-171450">
              <a:buFont typeface="Wingdings" panose="05000000000000000000" pitchFamily="2" charset="2"/>
              <a:buChar char="Ø"/>
            </a:pPr>
            <a:r>
              <a:rPr lang="en-GB" sz="1100" dirty="0" smtClean="0">
                <a:solidFill>
                  <a:prstClr val="black"/>
                </a:solidFill>
              </a:rPr>
              <a:t>The life course of families are changing. People don’t necessarily get married anymore or have children as they have more choice nowadays compared to previous years where you had to marry and have children to fit the perfect nuclear family and prevent being shunned by society. </a:t>
            </a:r>
          </a:p>
          <a:p>
            <a:pPr marL="171450" indent="-171450">
              <a:buFont typeface="Wingdings" panose="05000000000000000000" pitchFamily="2" charset="2"/>
              <a:buChar char="Ø"/>
            </a:pPr>
            <a:r>
              <a:rPr lang="en-GB" sz="1100" dirty="0" smtClean="0">
                <a:solidFill>
                  <a:prstClr val="black"/>
                </a:solidFill>
              </a:rPr>
              <a:t>Alan and Crow – The life course is no longer one set pattern. Individuals may choose to focus on career progression rather than starting a family which increases the number of one person households. </a:t>
            </a:r>
          </a:p>
          <a:p>
            <a:endParaRPr lang="en-GB" dirty="0" smtClean="0">
              <a:solidFill>
                <a:prstClr val="black"/>
              </a:solidFill>
            </a:endParaRPr>
          </a:p>
        </p:txBody>
      </p:sp>
      <p:cxnSp>
        <p:nvCxnSpPr>
          <p:cNvPr id="17" name="Straight Connector 16"/>
          <p:cNvCxnSpPr/>
          <p:nvPr/>
        </p:nvCxnSpPr>
        <p:spPr>
          <a:xfrm flipH="1">
            <a:off x="4827373" y="3987114"/>
            <a:ext cx="98854" cy="370702"/>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917091" y="4355927"/>
            <a:ext cx="3599935" cy="2292935"/>
          </a:xfrm>
          <a:prstGeom prst="rect">
            <a:avLst/>
          </a:prstGeom>
          <a:noFill/>
        </p:spPr>
        <p:txBody>
          <a:bodyPr wrap="square" rtlCol="0">
            <a:spAutoFit/>
          </a:bodyPr>
          <a:lstStyle/>
          <a:p>
            <a:r>
              <a:rPr lang="en-GB" sz="1100" b="1" dirty="0" smtClean="0">
                <a:solidFill>
                  <a:srgbClr val="7030A0"/>
                </a:solidFill>
              </a:rPr>
              <a:t>Living apart together</a:t>
            </a:r>
          </a:p>
          <a:p>
            <a:pPr marL="171450" indent="-171450">
              <a:buFont typeface="Wingdings" panose="05000000000000000000" pitchFamily="2" charset="2"/>
              <a:buChar char="Ø"/>
            </a:pPr>
            <a:r>
              <a:rPr lang="en-GB" sz="1100" dirty="0" smtClean="0">
                <a:solidFill>
                  <a:prstClr val="black"/>
                </a:solidFill>
              </a:rPr>
              <a:t>Simon Duncan and Miranda Phillips (2013) found that 1 in 10 adults are living apart together (LAT) meaning they are in a significant relationship but are not married or cohabiting. This is half of all the people classified as single which may reflect a trend towards less formalised relationships and families of choice. </a:t>
            </a:r>
          </a:p>
          <a:p>
            <a:pPr marL="171450" indent="-171450">
              <a:buFont typeface="Wingdings" panose="05000000000000000000" pitchFamily="2" charset="2"/>
              <a:buChar char="Ø"/>
            </a:pPr>
            <a:r>
              <a:rPr lang="en-GB" sz="1100" dirty="0">
                <a:solidFill>
                  <a:prstClr val="black"/>
                </a:solidFill>
              </a:rPr>
              <a:t>F</a:t>
            </a:r>
            <a:r>
              <a:rPr lang="en-GB" sz="1100" dirty="0" smtClean="0">
                <a:solidFill>
                  <a:prstClr val="black"/>
                </a:solidFill>
              </a:rPr>
              <a:t>ound that both choice and constraint play a part in whether couples live together – some said they couldn’t afford to live together, however, a minority chose to live apart because they wanted to keep their own home, because of a previous troubled relationship or because they considered it to be too early to cohabit. </a:t>
            </a:r>
            <a:endParaRPr lang="en-GB" sz="1100" dirty="0">
              <a:solidFill>
                <a:prstClr val="black"/>
              </a:solidFill>
            </a:endParaRPr>
          </a:p>
        </p:txBody>
      </p:sp>
      <p:pic>
        <p:nvPicPr>
          <p:cNvPr id="1026" name="Picture 2" descr="Image result for equality pay 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35" y="4672655"/>
            <a:ext cx="2015952" cy="21449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rriage 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7550" y="3228971"/>
            <a:ext cx="1447801" cy="1346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 childr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8477" y="294179"/>
            <a:ext cx="1088339" cy="120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60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Family Trend: Decrease in the birth rate	</a:t>
            </a:r>
            <a:r>
              <a:rPr lang="en-GB" dirty="0"/>
              <a:t/>
            </a:r>
            <a:br>
              <a:rPr lang="en-GB" dirty="0"/>
            </a:br>
            <a:endParaRPr lang="en-GB" dirty="0"/>
          </a:p>
        </p:txBody>
      </p:sp>
      <p:sp>
        <p:nvSpPr>
          <p:cNvPr id="3" name="Content Placeholder 2"/>
          <p:cNvSpPr>
            <a:spLocks noGrp="1"/>
          </p:cNvSpPr>
          <p:nvPr>
            <p:ph idx="1"/>
          </p:nvPr>
        </p:nvSpPr>
        <p:spPr>
          <a:xfrm>
            <a:off x="112734" y="1052186"/>
            <a:ext cx="11962356" cy="5805814"/>
          </a:xfrm>
        </p:spPr>
        <p:txBody>
          <a:bodyPr>
            <a:normAutofit fontScale="40000" lnSpcReduction="20000"/>
          </a:bodyPr>
          <a:lstStyle/>
          <a:p>
            <a:pPr>
              <a:spcBef>
                <a:spcPts val="0"/>
              </a:spcBef>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Legal acts/issues</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r>
              <a:rPr lang="en-GB" sz="32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The Abortion Act</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The Abortion Act allowed doctors in Britain (apart from Northern Ireland) to perform abortions legally. This meant women could stop unwanted pregnancy.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200" dirty="0">
                <a:latin typeface="Calibri" panose="020F0502020204030204" pitchFamily="34" charset="0"/>
                <a:ea typeface="Calibri" panose="020F0502020204030204" pitchFamily="34" charset="0"/>
                <a:cs typeface="Times New Roman" panose="02020603050405020304" pitchFamily="18" charset="0"/>
              </a:rPr>
              <a:t>Policy in 1961 which meant the birth control pill becomes available on the NHS for the first time</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This improved women’s rights and allowed them more sexual freedom, which led to a reduce in birth </a:t>
            </a:r>
            <a:r>
              <a:rPr lang="en-GB" sz="3200" dirty="0" smtClean="0">
                <a:latin typeface="Calibri" panose="020F0502020204030204" pitchFamily="34" charset="0"/>
                <a:ea typeface="Calibri" panose="020F0502020204030204" pitchFamily="34" charset="0"/>
                <a:cs typeface="Times New Roman" panose="02020603050405020304" pitchFamily="18" charset="0"/>
              </a:rPr>
              <a:t>rate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200" dirty="0">
                <a:latin typeface="Calibri" panose="020F0502020204030204" pitchFamily="34" charset="0"/>
                <a:ea typeface="Calibri" panose="020F0502020204030204" pitchFamily="34" charset="0"/>
                <a:cs typeface="Times New Roman" panose="02020603050405020304" pitchFamily="18" charset="0"/>
              </a:rPr>
              <a:t>‘Equal Pay Act’ (1963) and ‘Sex Discrimination Act’ (1975</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The Equal Pay Act and the ‘Sex Discrimination Act’ (1975) has encouraged women to take part in paid labour. This has encouraged women to have fewer children and has made the idea of having children more problematic.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200" dirty="0">
                <a:latin typeface="Calibri" panose="020F0502020204030204" pitchFamily="34" charset="0"/>
                <a:ea typeface="Calibri" panose="020F0502020204030204" pitchFamily="34" charset="0"/>
                <a:cs typeface="Times New Roman" panose="02020603050405020304" pitchFamily="18" charset="0"/>
              </a:rPr>
              <a:t>Changes in values</a:t>
            </a:r>
            <a:r>
              <a:rPr lang="en-GB" sz="3200" dirty="0" smtClean="0">
                <a:latin typeface="Calibri" panose="020F0502020204030204" pitchFamily="34" charset="0"/>
                <a:ea typeface="Calibri" panose="020F0502020204030204" pitchFamily="34" charset="0"/>
                <a:cs typeface="Times New Roman" panose="02020603050405020304" pitchFamily="18" charset="0"/>
              </a:rPr>
              <a: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200" dirty="0">
                <a:latin typeface="Calibri" panose="020F0502020204030204" pitchFamily="34" charset="0"/>
                <a:ea typeface="Calibri" panose="020F0502020204030204" pitchFamily="34" charset="0"/>
                <a:cs typeface="Times New Roman" panose="02020603050405020304" pitchFamily="18" charset="0"/>
              </a:rPr>
              <a:t>Society’s attitudes and values towards contraception have changed from disapproval to acceptance this is because of the result of feminist movement</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200" dirty="0">
                <a:latin typeface="Calibri" panose="020F0502020204030204" pitchFamily="34" charset="0"/>
                <a:ea typeface="Calibri" panose="020F0502020204030204" pitchFamily="34" charset="0"/>
                <a:cs typeface="Times New Roman" panose="02020603050405020304" pitchFamily="18" charset="0"/>
              </a:rPr>
              <a:t>Also, there is growing secularisation in society and a declining influence of the church and </a:t>
            </a:r>
            <a:r>
              <a:rPr lang="en-GB" sz="3200" dirty="0" smtClean="0">
                <a:latin typeface="Calibri" panose="020F0502020204030204" pitchFamily="34" charset="0"/>
                <a:ea typeface="Calibri" panose="020F0502020204030204" pitchFamily="34" charset="0"/>
                <a:cs typeface="Times New Roman" panose="02020603050405020304" pitchFamily="18" charset="0"/>
              </a:rPr>
              <a:t>religion</a:t>
            </a:r>
          </a:p>
          <a:p>
            <a:pPr>
              <a:spcBef>
                <a:spcPts val="0"/>
              </a:spcBef>
              <a:spcAft>
                <a:spcPts val="0"/>
              </a:spcAft>
            </a:pPr>
            <a:r>
              <a:rPr lang="en-GB" sz="3600" dirty="0">
                <a:latin typeface="Calibri" panose="020F0502020204030204" pitchFamily="34" charset="0"/>
                <a:ea typeface="Calibri" panose="020F0502020204030204" pitchFamily="34" charset="0"/>
                <a:cs typeface="Times New Roman" panose="02020603050405020304" pitchFamily="18" charset="0"/>
              </a:rPr>
              <a:t>Sociological changes which have influenced the decrease in birth </a:t>
            </a:r>
            <a:r>
              <a:rPr lang="en-GB" sz="3600" dirty="0" smtClean="0">
                <a:latin typeface="Calibri" panose="020F0502020204030204" pitchFamily="34" charset="0"/>
                <a:ea typeface="Calibri" panose="020F0502020204030204" pitchFamily="34" charset="0"/>
                <a:cs typeface="Times New Roman" panose="02020603050405020304" pitchFamily="18" charset="0"/>
              </a:rPr>
              <a:t>rate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600" dirty="0">
                <a:latin typeface="Calibri" panose="020F0502020204030204" pitchFamily="34" charset="0"/>
                <a:ea typeface="Calibri" panose="020F0502020204030204" pitchFamily="34" charset="0"/>
                <a:cs typeface="Times New Roman" panose="02020603050405020304" pitchFamily="18" charset="0"/>
              </a:rPr>
              <a:t>Sue </a:t>
            </a:r>
            <a:r>
              <a:rPr lang="en-GB" sz="3600" dirty="0" smtClean="0">
                <a:latin typeface="Calibri" panose="020F0502020204030204" pitchFamily="34" charset="0"/>
                <a:ea typeface="Calibri" panose="020F0502020204030204" pitchFamily="34" charset="0"/>
                <a:cs typeface="Times New Roman" panose="02020603050405020304" pitchFamily="18" charset="0"/>
              </a:rPr>
              <a:t>Sharpe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600" dirty="0">
                <a:latin typeface="Calibri" panose="020F0502020204030204" pitchFamily="34" charset="0"/>
                <a:ea typeface="Calibri" panose="020F0502020204030204" pitchFamily="34" charset="0"/>
                <a:cs typeface="Times New Roman" panose="02020603050405020304" pitchFamily="18" charset="0"/>
              </a:rPr>
              <a:t>Sue Sharpe (1994) argues that the view that changes in the family and employment are producing changes in girl’s ambitions. Sharpe interviewed a group of girl and she found evidence there was a shift in the way girls see their future. In 1974 girls had low aspirations and believed educational success was seen as unattractive. However, by 1990 girl’s ambitions had changed. Careers and being able to support themselves were now the girl’s ambitions. Sharpe found that girls were now more likely to be ambitious about their future as an independent woman with a career rather than as dependent on their husband for economic support. This has reduced the need for women to have children because in a contemporary society women’s priorities are centred around educational success not love and marriage.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600" dirty="0">
                <a:latin typeface="Calibri" panose="020F0502020204030204" pitchFamily="34" charset="0"/>
                <a:ea typeface="Calibri" panose="020F0502020204030204" pitchFamily="34" charset="0"/>
                <a:cs typeface="Times New Roman" panose="02020603050405020304" pitchFamily="18" charset="0"/>
              </a:rPr>
              <a:t>Beck and Giddens (1992) argue that in modern society, traditional norms, such as the duty to remain with the same partner for your life has lost their hold over individuals. This is because people are making their own choices in society and there are more options open to us. This contrasts with an older society where people were being controlled by social structures and social norms dictating how we behave. In the past marriage was seen as something that people did for live and men were expected to play the instrumental role in the family and women were expected to play the expressive role in the family. This was known as the ‘patriarchal family’. In recent years the ‘patriarchal family’ has been replaced by the ‘negotiated family’. This is because the ‘patriarchal family’ was seen as being oppressive and has been undermined in a contemporary society because there is greater gender equality which means more women are now working and are treated more equally in marriage. There is also greater individualism where people’s actions are influenced by self-interest. The evolution of the ‘negotiated family’ has led to great power and independence for women which means the birth rate has declined. Furthermore, the fact marriage is less important in society there has been an increase in the number of one-person households which has meant women do not feel the need to have a child.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600" dirty="0">
                <a:latin typeface="Calibri" panose="020F0502020204030204" pitchFamily="34" charset="0"/>
                <a:ea typeface="Calibri" panose="020F0502020204030204" pitchFamily="34" charset="0"/>
                <a:cs typeface="Times New Roman" panose="02020603050405020304" pitchFamily="18" charset="0"/>
              </a:rPr>
              <a:t>Social </a:t>
            </a:r>
            <a:r>
              <a:rPr lang="en-GB" sz="3600" dirty="0" smtClean="0">
                <a:latin typeface="Calibri" panose="020F0502020204030204" pitchFamily="34" charset="0"/>
                <a:ea typeface="Calibri" panose="020F0502020204030204" pitchFamily="34" charset="0"/>
                <a:cs typeface="Times New Roman" panose="02020603050405020304" pitchFamily="18" charset="0"/>
              </a:rPr>
              <a:t>issues</a:t>
            </a:r>
            <a:r>
              <a:rPr lang="en-GB" sz="3600" dirty="0">
                <a:latin typeface="Calibri" panose="020F0502020204030204" pitchFamily="34" charset="0"/>
                <a:ea typeface="Calibri" panose="020F0502020204030204" pitchFamily="34" charset="0"/>
                <a:cs typeface="Times New Roman" panose="02020603050405020304" pitchFamily="18" charset="0"/>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600" dirty="0">
                <a:latin typeface="Calibri" panose="020F0502020204030204" pitchFamily="34" charset="0"/>
                <a:ea typeface="Calibri" panose="020F0502020204030204" pitchFamily="34" charset="0"/>
                <a:cs typeface="Times New Roman" panose="02020603050405020304" pitchFamily="18" charset="0"/>
              </a:rPr>
              <a:t>Due to an increase in income in compulsory education children are draining all the money and resources from their parents. For example, there has been an increase in the pay of university for students, school trips are expensive and school meals can be seen as being over price. This means parents are not willing enough to have children because of the cost</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600" dirty="0">
                <a:latin typeface="Calibri" panose="020F0502020204030204" pitchFamily="34" charset="0"/>
                <a:ea typeface="Calibri" panose="020F0502020204030204" pitchFamily="34" charset="0"/>
                <a:cs typeface="Times New Roman" panose="02020603050405020304" pitchFamily="18" charset="0"/>
              </a:rPr>
              <a:t>In a contemporary society, a geographically mobile workforce is needed because it means people can easily move to other areas to gain promotion or have access to better schools. This has encouraged smaller families and a decline in the birth rate because people can easily be mobile. </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600" dirty="0" smtClean="0">
                <a:latin typeface="Calibri" panose="020F0502020204030204" pitchFamily="34" charset="0"/>
                <a:ea typeface="Calibri" panose="020F0502020204030204" pitchFamily="34" charset="0"/>
                <a:cs typeface="Times New Roman" panose="02020603050405020304" pitchFamily="18" charset="0"/>
              </a:rPr>
              <a:t>Stats:</a:t>
            </a:r>
            <a:endParaRPr lang="en-GB" sz="3200" dirty="0" smtClean="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GB" sz="3600" dirty="0" smtClean="0">
                <a:latin typeface="Calibri" panose="020F0502020204030204" pitchFamily="34" charset="0"/>
                <a:ea typeface="Calibri" panose="020F0502020204030204" pitchFamily="34" charset="0"/>
                <a:cs typeface="Times New Roman" panose="02020603050405020304" pitchFamily="18" charset="0"/>
              </a:rPr>
              <a:t>Nearly </a:t>
            </a:r>
            <a:r>
              <a:rPr lang="en-GB" sz="3600" dirty="0">
                <a:latin typeface="Calibri" panose="020F0502020204030204" pitchFamily="34" charset="0"/>
                <a:ea typeface="Calibri" panose="020F0502020204030204" pitchFamily="34" charset="0"/>
                <a:cs typeface="Times New Roman" panose="02020603050405020304" pitchFamily="18" charset="0"/>
              </a:rPr>
              <a:t>25% of women born in 1973 are expected to be childless at the age of 45</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600" dirty="0">
                <a:latin typeface="Calibri" panose="020F0502020204030204" pitchFamily="34" charset="0"/>
                <a:ea typeface="Calibri" panose="020F0502020204030204" pitchFamily="34" charset="0"/>
                <a:cs typeface="Times New Roman" panose="02020603050405020304" pitchFamily="18" charset="0"/>
              </a:rPr>
              <a:t>Hirsch (2004) estimated that a child costs a couple approximately £154,000 to the age of 18 in 2014</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600" dirty="0">
                <a:latin typeface="Calibri" panose="020F0502020204030204" pitchFamily="34" charset="0"/>
                <a:ea typeface="Calibri" panose="020F0502020204030204" pitchFamily="34" charset="0"/>
                <a:cs typeface="Times New Roman" panose="02020603050405020304" pitchFamily="18" charset="0"/>
              </a:rPr>
              <a:t>The number of married or cohabitating couples who have one child has increased from 16% in 1967 to 20% in 2018</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spcAft>
                <a:spcPts val="0"/>
              </a:spcAft>
              <a:buFont typeface="Symbol" panose="05050102010706020507" pitchFamily="18" charset="2"/>
              <a:buChar char=""/>
            </a:pPr>
            <a:r>
              <a:rPr lang="en-GB" sz="3600" dirty="0">
                <a:latin typeface="Calibri" panose="020F0502020204030204" pitchFamily="34" charset="0"/>
                <a:ea typeface="Calibri" panose="020F0502020204030204" pitchFamily="34" charset="0"/>
                <a:cs typeface="Times New Roman" panose="02020603050405020304" pitchFamily="18" charset="0"/>
              </a:rPr>
              <a:t>The average cost of raising a child to the age of 21 is around £271,000</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458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70638" y="2767914"/>
            <a:ext cx="3072713" cy="646331"/>
          </a:xfrm>
          <a:prstGeom prst="rect">
            <a:avLst/>
          </a:prstGeom>
          <a:noFill/>
          <a:ln>
            <a:solidFill>
              <a:srgbClr val="00B050"/>
            </a:solidFill>
          </a:ln>
        </p:spPr>
        <p:txBody>
          <a:bodyPr wrap="square" rtlCol="0">
            <a:spAutoFit/>
          </a:bodyPr>
          <a:lstStyle/>
          <a:p>
            <a:pPr algn="ctr"/>
            <a:r>
              <a:rPr lang="en-GB" dirty="0" smtClean="0">
                <a:solidFill>
                  <a:prstClr val="black"/>
                </a:solidFill>
              </a:rPr>
              <a:t>What is the impact of the Ageing Population?</a:t>
            </a:r>
            <a:endParaRPr lang="en-GB" dirty="0">
              <a:solidFill>
                <a:prstClr val="black"/>
              </a:solidFill>
            </a:endParaRPr>
          </a:p>
        </p:txBody>
      </p:sp>
      <p:sp>
        <p:nvSpPr>
          <p:cNvPr id="8" name="TextBox 7"/>
          <p:cNvSpPr txBox="1"/>
          <p:nvPr/>
        </p:nvSpPr>
        <p:spPr>
          <a:xfrm>
            <a:off x="8872152" y="115330"/>
            <a:ext cx="3418703" cy="2031325"/>
          </a:xfrm>
          <a:prstGeom prst="rect">
            <a:avLst/>
          </a:prstGeom>
          <a:noFill/>
        </p:spPr>
        <p:txBody>
          <a:bodyPr wrap="square" rtlCol="0">
            <a:spAutoFit/>
          </a:bodyPr>
          <a:lstStyle/>
          <a:p>
            <a:r>
              <a:rPr lang="en-GB" sz="1400" dirty="0" smtClean="0">
                <a:solidFill>
                  <a:prstClr val="black"/>
                </a:solidFill>
              </a:rPr>
              <a:t>Main 3 factors that caused an ageing population:</a:t>
            </a:r>
          </a:p>
          <a:p>
            <a:pPr marL="342900" indent="-342900">
              <a:buFont typeface="+mj-lt"/>
              <a:buAutoNum type="arabicPeriod"/>
            </a:pPr>
            <a:r>
              <a:rPr lang="en-GB" sz="1400" dirty="0" smtClean="0">
                <a:solidFill>
                  <a:srgbClr val="7030A0"/>
                </a:solidFill>
              </a:rPr>
              <a:t>Increasing life expectancy </a:t>
            </a:r>
          </a:p>
          <a:p>
            <a:pPr marL="285750" indent="-285750">
              <a:buFont typeface="Arial" panose="020B0604020202020204" pitchFamily="34" charset="0"/>
              <a:buChar char="•"/>
            </a:pPr>
            <a:r>
              <a:rPr lang="en-GB" sz="1400" dirty="0" smtClean="0">
                <a:solidFill>
                  <a:srgbClr val="7030A0"/>
                </a:solidFill>
              </a:rPr>
              <a:t> people and now living to an older age</a:t>
            </a:r>
          </a:p>
          <a:p>
            <a:pPr marL="342900" indent="-342900">
              <a:buFontTx/>
              <a:buAutoNum type="arabicPeriod" startAt="2"/>
            </a:pPr>
            <a:r>
              <a:rPr lang="en-GB" sz="1400" dirty="0" smtClean="0">
                <a:solidFill>
                  <a:srgbClr val="CC00CC"/>
                </a:solidFill>
              </a:rPr>
              <a:t>Declining infant mortality rate</a:t>
            </a:r>
          </a:p>
          <a:p>
            <a:pPr marL="285750" indent="-285750">
              <a:buFont typeface="Arial" panose="020B0604020202020204" pitchFamily="34" charset="0"/>
              <a:buChar char="•"/>
            </a:pPr>
            <a:r>
              <a:rPr lang="en-GB" sz="1400" dirty="0">
                <a:solidFill>
                  <a:srgbClr val="CC00CC"/>
                </a:solidFill>
              </a:rPr>
              <a:t> </a:t>
            </a:r>
            <a:r>
              <a:rPr lang="en-GB" sz="1400" dirty="0" smtClean="0">
                <a:solidFill>
                  <a:srgbClr val="CC00CC"/>
                </a:solidFill>
              </a:rPr>
              <a:t>not as many people die at a young age</a:t>
            </a:r>
          </a:p>
          <a:p>
            <a:pPr marL="342900" indent="-342900">
              <a:buFontTx/>
              <a:buAutoNum type="arabicPeriod" startAt="3"/>
            </a:pPr>
            <a:r>
              <a:rPr lang="en-GB" sz="1400" dirty="0" smtClean="0">
                <a:solidFill>
                  <a:srgbClr val="FF3399"/>
                </a:solidFill>
              </a:rPr>
              <a:t>Declining fertility rate</a:t>
            </a:r>
          </a:p>
          <a:p>
            <a:pPr marL="285750" indent="-285750">
              <a:buFont typeface="Arial" panose="020B0604020202020204" pitchFamily="34" charset="0"/>
              <a:buChar char="•"/>
            </a:pPr>
            <a:r>
              <a:rPr lang="en-GB" sz="1400" dirty="0" smtClean="0">
                <a:solidFill>
                  <a:srgbClr val="FF3399"/>
                </a:solidFill>
              </a:rPr>
              <a:t> fewer babies are being born compared to the number in the older population. </a:t>
            </a:r>
            <a:endParaRPr lang="en-GB" sz="1400" dirty="0">
              <a:solidFill>
                <a:srgbClr val="FF3399"/>
              </a:solidFill>
            </a:endParaRPr>
          </a:p>
        </p:txBody>
      </p:sp>
      <p:cxnSp>
        <p:nvCxnSpPr>
          <p:cNvPr id="10" name="Straight Arrow Connector 9"/>
          <p:cNvCxnSpPr/>
          <p:nvPr/>
        </p:nvCxnSpPr>
        <p:spPr>
          <a:xfrm flipV="1">
            <a:off x="7043351" y="1960605"/>
            <a:ext cx="2010033" cy="8073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15232" y="144722"/>
            <a:ext cx="3064476" cy="1815882"/>
          </a:xfrm>
          <a:prstGeom prst="rect">
            <a:avLst/>
          </a:prstGeom>
          <a:noFill/>
        </p:spPr>
        <p:txBody>
          <a:bodyPr wrap="square" rtlCol="0">
            <a:spAutoFit/>
          </a:bodyPr>
          <a:lstStyle/>
          <a:p>
            <a:r>
              <a:rPr lang="en-GB" sz="1400" dirty="0" smtClean="0">
                <a:solidFill>
                  <a:prstClr val="black"/>
                </a:solidFill>
              </a:rPr>
              <a:t>What is an ageing population?</a:t>
            </a:r>
          </a:p>
          <a:p>
            <a:pPr marL="285750" indent="-285750">
              <a:buFont typeface="Arial" panose="020B0604020202020204" pitchFamily="34" charset="0"/>
              <a:buChar char="•"/>
            </a:pPr>
            <a:r>
              <a:rPr lang="en-GB" sz="1400" dirty="0" smtClean="0">
                <a:solidFill>
                  <a:srgbClr val="0033CC"/>
                </a:solidFill>
              </a:rPr>
              <a:t>The average age of the population is increasing, as a greater number of people are over the retirement age. </a:t>
            </a:r>
          </a:p>
          <a:p>
            <a:pPr marL="285750" indent="-285750">
              <a:buFont typeface="Arial" panose="020B0604020202020204" pitchFamily="34" charset="0"/>
              <a:buChar char="•"/>
            </a:pPr>
            <a:r>
              <a:rPr lang="en-GB" sz="1400" dirty="0" smtClean="0">
                <a:solidFill>
                  <a:srgbClr val="0033CC"/>
                </a:solidFill>
              </a:rPr>
              <a:t>It is predicted that by 2041 there will be as many 78 year olds as 5 year olds.</a:t>
            </a:r>
            <a:endParaRPr lang="en-GB" sz="1400" dirty="0">
              <a:solidFill>
                <a:srgbClr val="0033CC"/>
              </a:solidFill>
            </a:endParaRPr>
          </a:p>
        </p:txBody>
      </p:sp>
      <p:cxnSp>
        <p:nvCxnSpPr>
          <p:cNvPr id="14" name="Straight Arrow Connector 13"/>
          <p:cNvCxnSpPr>
            <a:stCxn id="6" idx="0"/>
          </p:cNvCxnSpPr>
          <p:nvPr/>
        </p:nvCxnSpPr>
        <p:spPr>
          <a:xfrm flipV="1">
            <a:off x="5506995" y="1886465"/>
            <a:ext cx="366584" cy="8814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50974" y="144722"/>
            <a:ext cx="2397210" cy="1815882"/>
          </a:xfrm>
          <a:prstGeom prst="rect">
            <a:avLst/>
          </a:prstGeom>
          <a:noFill/>
        </p:spPr>
        <p:txBody>
          <a:bodyPr wrap="square" rtlCol="0">
            <a:spAutoFit/>
          </a:bodyPr>
          <a:lstStyle/>
          <a:p>
            <a:r>
              <a:rPr lang="en-GB" sz="1400" dirty="0" smtClean="0">
                <a:solidFill>
                  <a:prstClr val="black"/>
                </a:solidFill>
              </a:rPr>
              <a:t>What is the dependency ratio?</a:t>
            </a:r>
          </a:p>
          <a:p>
            <a:pPr marL="285750" indent="-285750">
              <a:buFont typeface="Arial" panose="020B0604020202020204" pitchFamily="34" charset="0"/>
              <a:buChar char="•"/>
            </a:pPr>
            <a:r>
              <a:rPr lang="en-GB" sz="1400" dirty="0" smtClean="0">
                <a:solidFill>
                  <a:srgbClr val="C00000"/>
                </a:solidFill>
              </a:rPr>
              <a:t>This is where the working force needs to be bigger than those people who are not working (such as children, older people, adults that can’t work).</a:t>
            </a:r>
          </a:p>
        </p:txBody>
      </p:sp>
      <p:cxnSp>
        <p:nvCxnSpPr>
          <p:cNvPr id="17" name="Straight Arrow Connector 16"/>
          <p:cNvCxnSpPr/>
          <p:nvPr/>
        </p:nvCxnSpPr>
        <p:spPr>
          <a:xfrm flipH="1" flipV="1">
            <a:off x="3970638" y="1886465"/>
            <a:ext cx="74140" cy="881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267568" y="2257168"/>
            <a:ext cx="2784389" cy="4401205"/>
          </a:xfrm>
          <a:prstGeom prst="rect">
            <a:avLst/>
          </a:prstGeom>
          <a:noFill/>
        </p:spPr>
        <p:txBody>
          <a:bodyPr wrap="square" rtlCol="0">
            <a:spAutoFit/>
          </a:bodyPr>
          <a:lstStyle/>
          <a:p>
            <a:r>
              <a:rPr lang="en-GB" sz="1400" dirty="0" smtClean="0">
                <a:solidFill>
                  <a:prstClr val="black"/>
                </a:solidFill>
              </a:rPr>
              <a:t>The positive impacts on society due to an ageing population:</a:t>
            </a:r>
          </a:p>
          <a:p>
            <a:pPr marL="285750" indent="-285750">
              <a:buFont typeface="Arial" panose="020B0604020202020204" pitchFamily="34" charset="0"/>
              <a:buChar char="•"/>
            </a:pPr>
            <a:r>
              <a:rPr lang="en-GB" sz="1400" dirty="0" smtClean="0">
                <a:solidFill>
                  <a:srgbClr val="008000"/>
                </a:solidFill>
              </a:rPr>
              <a:t>This provides more family support (such as financial support or childcare) as the older people in the family not working are able to help out any of the younger generation.</a:t>
            </a:r>
          </a:p>
          <a:p>
            <a:pPr marL="285750" indent="-285750">
              <a:buFont typeface="Arial" panose="020B0604020202020204" pitchFamily="34" charset="0"/>
              <a:buChar char="•"/>
            </a:pPr>
            <a:r>
              <a:rPr lang="en-GB" sz="1400" dirty="0" smtClean="0">
                <a:solidFill>
                  <a:srgbClr val="008000"/>
                </a:solidFill>
              </a:rPr>
              <a:t>The ‘grey pound’ helps the economy. This is where marketing such as films are aimed at the elderly increasing the amount of money the country in in taking.</a:t>
            </a:r>
          </a:p>
          <a:p>
            <a:pPr marL="285750" indent="-285750">
              <a:buFont typeface="Arial" panose="020B0604020202020204" pitchFamily="34" charset="0"/>
              <a:buChar char="•"/>
            </a:pPr>
            <a:r>
              <a:rPr lang="en-GB" sz="1400" dirty="0" smtClean="0">
                <a:solidFill>
                  <a:srgbClr val="008000"/>
                </a:solidFill>
              </a:rPr>
              <a:t>Finally, there would be a reduce in crime. This is because not many people over retirement age are likely to commit a crime.</a:t>
            </a:r>
          </a:p>
          <a:p>
            <a:pPr marL="285750" indent="-285750">
              <a:buFont typeface="Arial" panose="020B0604020202020204" pitchFamily="34" charset="0"/>
              <a:buChar char="•"/>
            </a:pPr>
            <a:endParaRPr lang="en-GB" sz="1400" dirty="0">
              <a:solidFill>
                <a:prstClr val="black"/>
              </a:solidFill>
            </a:endParaRPr>
          </a:p>
        </p:txBody>
      </p:sp>
      <p:cxnSp>
        <p:nvCxnSpPr>
          <p:cNvPr id="21" name="Straight Arrow Connector 20"/>
          <p:cNvCxnSpPr/>
          <p:nvPr/>
        </p:nvCxnSpPr>
        <p:spPr>
          <a:xfrm>
            <a:off x="7043351" y="3414245"/>
            <a:ext cx="2224217" cy="4081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5415" y="459590"/>
            <a:ext cx="2578444" cy="6124754"/>
          </a:xfrm>
          <a:prstGeom prst="rect">
            <a:avLst/>
          </a:prstGeom>
          <a:noFill/>
        </p:spPr>
        <p:txBody>
          <a:bodyPr wrap="square" rtlCol="0">
            <a:spAutoFit/>
          </a:bodyPr>
          <a:lstStyle/>
          <a:p>
            <a:r>
              <a:rPr lang="en-GB" sz="1400" dirty="0" smtClean="0">
                <a:solidFill>
                  <a:prstClr val="black"/>
                </a:solidFill>
              </a:rPr>
              <a:t>The negative impacts on society due to an ageing population:</a:t>
            </a:r>
          </a:p>
          <a:p>
            <a:pPr marL="285750" indent="-285750">
              <a:buFont typeface="Arial" panose="020B0604020202020204" pitchFamily="34" charset="0"/>
              <a:buChar char="•"/>
            </a:pPr>
            <a:r>
              <a:rPr lang="en-GB" sz="1400" dirty="0" smtClean="0">
                <a:solidFill>
                  <a:srgbClr val="EF6E03"/>
                </a:solidFill>
              </a:rPr>
              <a:t>Pension costs are likely to increase as the ageing population need more money in order to sustain themselves the younger generation are going to have to pay for them.</a:t>
            </a:r>
          </a:p>
          <a:p>
            <a:pPr marL="285750" indent="-285750">
              <a:buFont typeface="Arial" panose="020B0604020202020204" pitchFamily="34" charset="0"/>
              <a:buChar char="•"/>
            </a:pPr>
            <a:r>
              <a:rPr lang="en-GB" sz="1400" dirty="0" smtClean="0">
                <a:solidFill>
                  <a:srgbClr val="EF6E03"/>
                </a:solidFill>
              </a:rPr>
              <a:t>More people are living alone, especially woman as there are twice as many woman over the age of 75 than men, this is increasing the number of people suffering from loneliness. Also, more than 200,000 old people haven’t spoken to friends or family in over a month.</a:t>
            </a:r>
          </a:p>
          <a:p>
            <a:pPr marL="285750" indent="-285750">
              <a:buFont typeface="Arial" panose="020B0604020202020204" pitchFamily="34" charset="0"/>
              <a:buChar char="•"/>
            </a:pPr>
            <a:r>
              <a:rPr lang="en-GB" sz="1400" dirty="0" smtClean="0">
                <a:solidFill>
                  <a:srgbClr val="EF6E03"/>
                </a:solidFill>
              </a:rPr>
              <a:t>Due to the ageing population the number of elderly living in houses is increasing reducing the number of houses for younger families and people looking for their first home.</a:t>
            </a:r>
          </a:p>
          <a:p>
            <a:r>
              <a:rPr lang="en-GB" sz="1400" dirty="0" smtClean="0">
                <a:solidFill>
                  <a:prstClr val="black"/>
                </a:solidFill>
              </a:rPr>
              <a:t> </a:t>
            </a:r>
            <a:endParaRPr lang="en-GB" sz="1400" dirty="0">
              <a:solidFill>
                <a:prstClr val="black"/>
              </a:solidFill>
            </a:endParaRPr>
          </a:p>
        </p:txBody>
      </p:sp>
      <p:cxnSp>
        <p:nvCxnSpPr>
          <p:cNvPr id="5" name="Straight Arrow Connector 4"/>
          <p:cNvCxnSpPr>
            <a:stCxn id="6" idx="1"/>
          </p:cNvCxnSpPr>
          <p:nvPr/>
        </p:nvCxnSpPr>
        <p:spPr>
          <a:xfrm flipH="1" flipV="1">
            <a:off x="2546894" y="2327189"/>
            <a:ext cx="1423744" cy="763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triad age pyramid till 20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929" y="4734784"/>
            <a:ext cx="2771648" cy="14785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46577" y="3966562"/>
            <a:ext cx="2594919" cy="2246769"/>
          </a:xfrm>
          <a:prstGeom prst="rect">
            <a:avLst/>
          </a:prstGeom>
          <a:noFill/>
        </p:spPr>
        <p:txBody>
          <a:bodyPr wrap="square" rtlCol="0">
            <a:spAutoFit/>
          </a:bodyPr>
          <a:lstStyle/>
          <a:p>
            <a:r>
              <a:rPr lang="en-GB" sz="1400" dirty="0" smtClean="0">
                <a:solidFill>
                  <a:prstClr val="black"/>
                </a:solidFill>
              </a:rPr>
              <a:t>Donald Hirsch (2005) </a:t>
            </a:r>
            <a:r>
              <a:rPr lang="en-GB" sz="1400" dirty="0" smtClean="0">
                <a:solidFill>
                  <a:srgbClr val="00B0F0"/>
                </a:solidFill>
              </a:rPr>
              <a:t>stated that the traditional age pyramid is disappearing and being replaced by more equal sized blocks as seen in the image bellow. This also links to dependency ratio as these diagrams show how the number of people working is becoming smaller than those not working.</a:t>
            </a:r>
            <a:endParaRPr lang="en-GB" sz="1400" dirty="0">
              <a:solidFill>
                <a:srgbClr val="00B0F0"/>
              </a:solidFill>
            </a:endParaRPr>
          </a:p>
        </p:txBody>
      </p:sp>
      <p:cxnSp>
        <p:nvCxnSpPr>
          <p:cNvPr id="16" name="Straight Arrow Connector 15"/>
          <p:cNvCxnSpPr/>
          <p:nvPr/>
        </p:nvCxnSpPr>
        <p:spPr>
          <a:xfrm>
            <a:off x="5101742" y="3462346"/>
            <a:ext cx="771837" cy="5659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698840" y="4135100"/>
            <a:ext cx="998471" cy="5670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703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29393">
            <a:off x="8399706" y="2542870"/>
            <a:ext cx="3145255" cy="130895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62546">
            <a:off x="4635939" y="522901"/>
            <a:ext cx="2122865" cy="1478127"/>
          </a:xfrm>
          <a:prstGeom prst="rect">
            <a:avLst/>
          </a:prstGeom>
        </p:spPr>
      </p:pic>
      <p:sp>
        <p:nvSpPr>
          <p:cNvPr id="6" name="Cloud 5"/>
          <p:cNvSpPr/>
          <p:nvPr/>
        </p:nvSpPr>
        <p:spPr>
          <a:xfrm>
            <a:off x="4550728" y="2378602"/>
            <a:ext cx="2734962" cy="1664043"/>
          </a:xfrm>
          <a:prstGeom prst="cloud">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457200"/>
            <a:r>
              <a:rPr lang="en-GB" b="1" i="1" u="sng" dirty="0" smtClean="0">
                <a:solidFill>
                  <a:prstClr val="black"/>
                </a:solidFill>
              </a:rPr>
              <a:t>Increase of young adults living with their parents</a:t>
            </a:r>
            <a:endParaRPr lang="en-GB" b="1" i="1" u="sng" dirty="0">
              <a:solidFill>
                <a:prstClr val="black"/>
              </a:solidFill>
            </a:endParaRPr>
          </a:p>
        </p:txBody>
      </p:sp>
      <p:sp>
        <p:nvSpPr>
          <p:cNvPr id="10" name="Up Arrow 9"/>
          <p:cNvSpPr/>
          <p:nvPr/>
        </p:nvSpPr>
        <p:spPr>
          <a:xfrm rot="2861417">
            <a:off x="7152478" y="1967737"/>
            <a:ext cx="465307" cy="76862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1" name="Rectangle 10"/>
          <p:cNvSpPr/>
          <p:nvPr/>
        </p:nvSpPr>
        <p:spPr>
          <a:xfrm>
            <a:off x="7825946" y="759723"/>
            <a:ext cx="2990336" cy="1323439"/>
          </a:xfrm>
          <a:prstGeom prst="rect">
            <a:avLst/>
          </a:prstGeom>
        </p:spPr>
        <p:txBody>
          <a:bodyPr wrap="square">
            <a:spAutoFit/>
          </a:bodyPr>
          <a:lstStyle/>
          <a:p>
            <a:pPr defTabSz="457200"/>
            <a:r>
              <a:rPr lang="en-GB" sz="1600" b="1" dirty="0">
                <a:solidFill>
                  <a:prstClr val="black"/>
                </a:solidFill>
              </a:rPr>
              <a:t>There were 618,000 more young adults living with their parents in 2015 than in 1996 – 3.3 million compared with 2.7 million. </a:t>
            </a:r>
          </a:p>
        </p:txBody>
      </p:sp>
      <p:sp>
        <p:nvSpPr>
          <p:cNvPr id="12" name="Up Arrow 11"/>
          <p:cNvSpPr/>
          <p:nvPr/>
        </p:nvSpPr>
        <p:spPr>
          <a:xfrm rot="7801044">
            <a:off x="7288381" y="3393109"/>
            <a:ext cx="593955" cy="84731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3" name="Rectangle 12"/>
          <p:cNvSpPr/>
          <p:nvPr/>
        </p:nvSpPr>
        <p:spPr>
          <a:xfrm>
            <a:off x="7385131" y="4316626"/>
            <a:ext cx="4771086" cy="1815882"/>
          </a:xfrm>
          <a:prstGeom prst="rect">
            <a:avLst/>
          </a:prstGeom>
        </p:spPr>
        <p:txBody>
          <a:bodyPr wrap="square">
            <a:spAutoFit/>
          </a:bodyPr>
          <a:lstStyle/>
          <a:p>
            <a:pPr defTabSz="457200"/>
            <a:r>
              <a:rPr lang="en-GB" sz="1600" b="1" dirty="0">
                <a:solidFill>
                  <a:prstClr val="black"/>
                </a:solidFill>
              </a:rPr>
              <a:t>Young men are considerably more likely to still be living with their parents than their female counterparts. The figures show that nearly a third (32 per cent) of males aged 20 to 34 years are currently living with their parents, compared with only a fifth (20 per cent) of females in the same age group.</a:t>
            </a:r>
          </a:p>
        </p:txBody>
      </p:sp>
      <p:sp>
        <p:nvSpPr>
          <p:cNvPr id="14" name="Up Arrow 13"/>
          <p:cNvSpPr/>
          <p:nvPr/>
        </p:nvSpPr>
        <p:spPr>
          <a:xfrm rot="13255360">
            <a:off x="3910994" y="3727963"/>
            <a:ext cx="533163" cy="94035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5" name="Rectangle 14"/>
          <p:cNvSpPr/>
          <p:nvPr/>
        </p:nvSpPr>
        <p:spPr>
          <a:xfrm>
            <a:off x="533858" y="5071352"/>
            <a:ext cx="3611185" cy="1323439"/>
          </a:xfrm>
          <a:prstGeom prst="rect">
            <a:avLst/>
          </a:prstGeom>
        </p:spPr>
        <p:txBody>
          <a:bodyPr wrap="square">
            <a:spAutoFit/>
          </a:bodyPr>
          <a:lstStyle/>
          <a:p>
            <a:pPr defTabSz="457200"/>
            <a:r>
              <a:rPr lang="en-GB" sz="1600" b="1" dirty="0">
                <a:solidFill>
                  <a:prstClr val="black"/>
                </a:solidFill>
              </a:rPr>
              <a:t>People are warned that house prices could double in the next 10 years if current broken trends in the housing market continue, and could quadruple by 2034. </a:t>
            </a:r>
          </a:p>
        </p:txBody>
      </p:sp>
      <p:sp>
        <p:nvSpPr>
          <p:cNvPr id="16" name="Up Arrow 15"/>
          <p:cNvSpPr/>
          <p:nvPr/>
        </p:nvSpPr>
        <p:spPr>
          <a:xfrm rot="18075095">
            <a:off x="3874001" y="2029253"/>
            <a:ext cx="568113" cy="83420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a:solidFill>
                <a:prstClr val="white"/>
              </a:solidFill>
            </a:endParaRPr>
          </a:p>
        </p:txBody>
      </p:sp>
      <p:sp>
        <p:nvSpPr>
          <p:cNvPr id="17" name="Rectangle 16"/>
          <p:cNvSpPr/>
          <p:nvPr/>
        </p:nvSpPr>
        <p:spPr>
          <a:xfrm>
            <a:off x="373476" y="329741"/>
            <a:ext cx="3580505" cy="2062103"/>
          </a:xfrm>
          <a:prstGeom prst="rect">
            <a:avLst/>
          </a:prstGeom>
        </p:spPr>
        <p:txBody>
          <a:bodyPr wrap="square">
            <a:spAutoFit/>
          </a:bodyPr>
          <a:lstStyle/>
          <a:p>
            <a:pPr defTabSz="457200"/>
            <a:r>
              <a:rPr lang="en-GB" sz="1600" b="1" dirty="0">
                <a:solidFill>
                  <a:prstClr val="black"/>
                </a:solidFill>
              </a:rPr>
              <a:t>The increase in student debt is also to blame for the increase of young adults living with their parents. The debt means people simply cannot afford to move out because of the thousands of pounds they owe, as a result of going to university. </a:t>
            </a:r>
          </a:p>
        </p:txBody>
      </p:sp>
      <p:pic>
        <p:nvPicPr>
          <p:cNvPr id="20" name="Picture 19"/>
          <p:cNvPicPr>
            <a:picLocks noChangeAspect="1"/>
          </p:cNvPicPr>
          <p:nvPr/>
        </p:nvPicPr>
        <p:blipFill>
          <a:blip r:embed="rId4"/>
          <a:stretch>
            <a:fillRect/>
          </a:stretch>
        </p:blipFill>
        <p:spPr>
          <a:xfrm>
            <a:off x="4372115" y="4728027"/>
            <a:ext cx="2471899" cy="1443764"/>
          </a:xfrm>
          <a:prstGeom prst="rect">
            <a:avLst/>
          </a:prstGeom>
        </p:spPr>
      </p:pic>
      <p:pic>
        <p:nvPicPr>
          <p:cNvPr id="22" name="Picture 21"/>
          <p:cNvPicPr>
            <a:picLocks noChangeAspect="1"/>
          </p:cNvPicPr>
          <p:nvPr/>
        </p:nvPicPr>
        <p:blipFill>
          <a:blip r:embed="rId5"/>
          <a:stretch>
            <a:fillRect/>
          </a:stretch>
        </p:blipFill>
        <p:spPr>
          <a:xfrm>
            <a:off x="533858" y="2455888"/>
            <a:ext cx="2796470" cy="2516823"/>
          </a:xfrm>
          <a:prstGeom prst="rect">
            <a:avLst/>
          </a:prstGeom>
        </p:spPr>
      </p:pic>
    </p:spTree>
    <p:extLst>
      <p:ext uri="{BB962C8B-B14F-4D97-AF65-F5344CB8AC3E}">
        <p14:creationId xmlns:p14="http://schemas.microsoft.com/office/powerpoint/2010/main" val="314325526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otalTime>132</TotalTime>
  <Words>3021</Words>
  <Application>Microsoft Office PowerPoint</Application>
  <PresentationFormat>Widescreen</PresentationFormat>
  <Paragraphs>127</Paragraphs>
  <Slides>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8</vt:i4>
      </vt:variant>
    </vt:vector>
  </HeadingPairs>
  <TitlesOfParts>
    <vt:vector size="20" baseType="lpstr">
      <vt:lpstr>Arial</vt:lpstr>
      <vt:lpstr>Calibri</vt:lpstr>
      <vt:lpstr>Calibri Light</vt:lpstr>
      <vt:lpstr>Century Gothic</vt:lpstr>
      <vt:lpstr>Symbol</vt:lpstr>
      <vt:lpstr>Times New Roman</vt:lpstr>
      <vt:lpstr>Wingdings</vt:lpstr>
      <vt:lpstr>Wingdings 3</vt:lpstr>
      <vt:lpstr>Office Theme</vt:lpstr>
      <vt:lpstr>Slice</vt:lpstr>
      <vt:lpstr>Ion Boardroom</vt:lpstr>
      <vt:lpstr>Vapor Trail</vt:lpstr>
      <vt:lpstr>PowerPoint Presentation</vt:lpstr>
      <vt:lpstr>PowerPoint Presentation</vt:lpstr>
      <vt:lpstr>PowerPoint Presentation</vt:lpstr>
      <vt:lpstr>Family trend: Changes to extended families</vt:lpstr>
      <vt:lpstr>PowerPoint Presentation</vt:lpstr>
      <vt:lpstr>Family Trend: Decrease in the birth rate  </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 Crowley (177610)</dc:creator>
  <cp:lastModifiedBy>Hannah Roberts</cp:lastModifiedBy>
  <cp:revision>20</cp:revision>
  <dcterms:created xsi:type="dcterms:W3CDTF">2018-01-09T14:10:48Z</dcterms:created>
  <dcterms:modified xsi:type="dcterms:W3CDTF">2018-01-16T13:16:47Z</dcterms:modified>
</cp:coreProperties>
</file>