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46"/>
  </p:notesMasterIdLst>
  <p:sldIdLst>
    <p:sldId id="257" r:id="rId2"/>
    <p:sldId id="296" r:id="rId3"/>
    <p:sldId id="297" r:id="rId4"/>
    <p:sldId id="258" r:id="rId5"/>
    <p:sldId id="289" r:id="rId6"/>
    <p:sldId id="290" r:id="rId7"/>
    <p:sldId id="259" r:id="rId8"/>
    <p:sldId id="291" r:id="rId9"/>
    <p:sldId id="292" r:id="rId10"/>
    <p:sldId id="293" r:id="rId11"/>
    <p:sldId id="295" r:id="rId12"/>
    <p:sldId id="260" r:id="rId13"/>
    <p:sldId id="261" r:id="rId14"/>
    <p:sldId id="262" r:id="rId15"/>
    <p:sldId id="263" r:id="rId16"/>
    <p:sldId id="268" r:id="rId17"/>
    <p:sldId id="264" r:id="rId18"/>
    <p:sldId id="265" r:id="rId19"/>
    <p:sldId id="266" r:id="rId20"/>
    <p:sldId id="269" r:id="rId21"/>
    <p:sldId id="270" r:id="rId22"/>
    <p:sldId id="304" r:id="rId23"/>
    <p:sldId id="276" r:id="rId24"/>
    <p:sldId id="271" r:id="rId25"/>
    <p:sldId id="272" r:id="rId26"/>
    <p:sldId id="273" r:id="rId27"/>
    <p:sldId id="274" r:id="rId28"/>
    <p:sldId id="275" r:id="rId29"/>
    <p:sldId id="298" r:id="rId30"/>
    <p:sldId id="303" r:id="rId31"/>
    <p:sldId id="277" r:id="rId32"/>
    <p:sldId id="278" r:id="rId33"/>
    <p:sldId id="279" r:id="rId34"/>
    <p:sldId id="299" r:id="rId35"/>
    <p:sldId id="280" r:id="rId36"/>
    <p:sldId id="281" r:id="rId37"/>
    <p:sldId id="308" r:id="rId38"/>
    <p:sldId id="300" r:id="rId39"/>
    <p:sldId id="302" r:id="rId40"/>
    <p:sldId id="282" r:id="rId41"/>
    <p:sldId id="283" r:id="rId42"/>
    <p:sldId id="305" r:id="rId43"/>
    <p:sldId id="306" r:id="rId44"/>
    <p:sldId id="307"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86447" autoAdjust="0"/>
  </p:normalViewPr>
  <p:slideViewPr>
    <p:cSldViewPr snapToGrid="0" snapToObjects="1">
      <p:cViewPr>
        <p:scale>
          <a:sx n="74" d="100"/>
          <a:sy n="74" d="100"/>
        </p:scale>
        <p:origin x="420" y="288"/>
      </p:cViewPr>
      <p:guideLst>
        <p:guide orient="horz" pos="2160"/>
        <p:guide pos="2880"/>
      </p:guideLst>
    </p:cSldViewPr>
  </p:slideViewPr>
  <p:outlineViewPr>
    <p:cViewPr>
      <p:scale>
        <a:sx n="33" d="100"/>
        <a:sy n="33" d="100"/>
      </p:scale>
      <p:origin x="0" y="355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69A91F-AB2D-4E0C-AF7D-B8EDB8195BA1}" type="datetimeFigureOut">
              <a:rPr lang="en-GB" smtClean="0"/>
              <a:t>31/08/2017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DAA68E-3552-4B20-9377-77342C21DD2E}" type="slidenum">
              <a:rPr lang="en-GB" smtClean="0"/>
              <a:t>‹#›</a:t>
            </a:fld>
            <a:endParaRPr lang="en-GB"/>
          </a:p>
        </p:txBody>
      </p:sp>
    </p:spTree>
    <p:extLst>
      <p:ext uri="{BB962C8B-B14F-4D97-AF65-F5344CB8AC3E}">
        <p14:creationId xmlns:p14="http://schemas.microsoft.com/office/powerpoint/2010/main" val="1998904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811A4E6-E674-49C5-BD02-2D7F11212DB6}" type="slidenum">
              <a:rPr lang="en-US" smtClean="0"/>
              <a:pPr/>
              <a:t>1</a:t>
            </a:fld>
            <a:endParaRPr lang="en-US"/>
          </a:p>
        </p:txBody>
      </p:sp>
    </p:spTree>
    <p:extLst>
      <p:ext uri="{BB962C8B-B14F-4D97-AF65-F5344CB8AC3E}">
        <p14:creationId xmlns:p14="http://schemas.microsoft.com/office/powerpoint/2010/main" val="3500187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811A4E6-E674-49C5-BD02-2D7F11212DB6}" type="slidenum">
              <a:rPr lang="en-US" smtClean="0"/>
              <a:pPr/>
              <a:t>19</a:t>
            </a:fld>
            <a:endParaRPr lang="en-US"/>
          </a:p>
        </p:txBody>
      </p:sp>
    </p:spTree>
    <p:extLst>
      <p:ext uri="{BB962C8B-B14F-4D97-AF65-F5344CB8AC3E}">
        <p14:creationId xmlns:p14="http://schemas.microsoft.com/office/powerpoint/2010/main" val="3329294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F818D711-9E0C-409E-9742-4221899CB8B4}" type="slidenum">
              <a:rPr lang="en-US" altLang="en-US" smtClean="0">
                <a:latin typeface="Times New Roman" pitchFamily="18" charset="0"/>
              </a:rPr>
              <a:pPr eaLnBrk="1" hangingPunct="1">
                <a:spcBef>
                  <a:spcPct val="0"/>
                </a:spcBef>
              </a:pPr>
              <a:t>20</a:t>
            </a:fld>
            <a:endParaRPr lang="en-US" altLang="en-US" smtClean="0">
              <a:latin typeface="Times New Roman" pitchFamily="18" charset="0"/>
            </a:endParaRPr>
          </a:p>
        </p:txBody>
      </p:sp>
    </p:spTree>
    <p:extLst>
      <p:ext uri="{BB962C8B-B14F-4D97-AF65-F5344CB8AC3E}">
        <p14:creationId xmlns:p14="http://schemas.microsoft.com/office/powerpoint/2010/main" val="13076863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42309088-70F0-4540-9595-EA05FB12364A}" type="slidenum">
              <a:rPr lang="en-US" altLang="en-US" smtClean="0">
                <a:latin typeface="Times New Roman" pitchFamily="18" charset="0"/>
              </a:rPr>
              <a:pPr eaLnBrk="1" hangingPunct="1">
                <a:spcBef>
                  <a:spcPct val="0"/>
                </a:spcBef>
              </a:pPr>
              <a:t>21</a:t>
            </a:fld>
            <a:endParaRPr lang="en-US" altLang="en-US" smtClean="0">
              <a:latin typeface="Times New Roman" pitchFamily="18" charset="0"/>
            </a:endParaRPr>
          </a:p>
        </p:txBody>
      </p:sp>
    </p:spTree>
    <p:extLst>
      <p:ext uri="{BB962C8B-B14F-4D97-AF65-F5344CB8AC3E}">
        <p14:creationId xmlns:p14="http://schemas.microsoft.com/office/powerpoint/2010/main" val="799993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B44D206D-AEB9-4E8E-A753-31C3CBAECA08}" type="slidenum">
              <a:rPr lang="en-US" altLang="en-US" smtClean="0">
                <a:latin typeface="Times New Roman" pitchFamily="18" charset="0"/>
              </a:rPr>
              <a:pPr eaLnBrk="1" hangingPunct="1">
                <a:spcBef>
                  <a:spcPct val="0"/>
                </a:spcBef>
              </a:pPr>
              <a:t>23</a:t>
            </a:fld>
            <a:endParaRPr lang="en-US" altLang="en-US" smtClean="0">
              <a:latin typeface="Times New Roman" pitchFamily="18" charset="0"/>
            </a:endParaRPr>
          </a:p>
        </p:txBody>
      </p:sp>
    </p:spTree>
    <p:extLst>
      <p:ext uri="{BB962C8B-B14F-4D97-AF65-F5344CB8AC3E}">
        <p14:creationId xmlns:p14="http://schemas.microsoft.com/office/powerpoint/2010/main" val="39130124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B203D8A6-BAA3-4730-B137-7D063698B0B6}" type="slidenum">
              <a:rPr lang="en-US" altLang="en-US" smtClean="0">
                <a:latin typeface="Times New Roman" pitchFamily="18" charset="0"/>
              </a:rPr>
              <a:pPr eaLnBrk="1" hangingPunct="1">
                <a:spcBef>
                  <a:spcPct val="0"/>
                </a:spcBef>
              </a:pPr>
              <a:t>24</a:t>
            </a:fld>
            <a:endParaRPr lang="en-US" altLang="en-US" smtClean="0">
              <a:latin typeface="Times New Roman" pitchFamily="18" charset="0"/>
            </a:endParaRPr>
          </a:p>
        </p:txBody>
      </p:sp>
    </p:spTree>
    <p:extLst>
      <p:ext uri="{BB962C8B-B14F-4D97-AF65-F5344CB8AC3E}">
        <p14:creationId xmlns:p14="http://schemas.microsoft.com/office/powerpoint/2010/main" val="37848200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105ED1BC-20BB-4CE4-8B74-A117449D6682}" type="slidenum">
              <a:rPr lang="en-US" altLang="en-US" smtClean="0">
                <a:latin typeface="Times New Roman" pitchFamily="18" charset="0"/>
              </a:rPr>
              <a:pPr eaLnBrk="1" hangingPunct="1">
                <a:spcBef>
                  <a:spcPct val="0"/>
                </a:spcBef>
              </a:pPr>
              <a:t>25</a:t>
            </a:fld>
            <a:endParaRPr lang="en-US" altLang="en-US" smtClean="0">
              <a:latin typeface="Times New Roman" pitchFamily="18" charset="0"/>
            </a:endParaRPr>
          </a:p>
        </p:txBody>
      </p:sp>
    </p:spTree>
    <p:extLst>
      <p:ext uri="{BB962C8B-B14F-4D97-AF65-F5344CB8AC3E}">
        <p14:creationId xmlns:p14="http://schemas.microsoft.com/office/powerpoint/2010/main" val="41857714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BF7DD689-EEDE-453F-A2FA-CB9CDE6F68B5}" type="slidenum">
              <a:rPr lang="en-US" altLang="en-US" smtClean="0">
                <a:latin typeface="Times New Roman" pitchFamily="18" charset="0"/>
              </a:rPr>
              <a:pPr eaLnBrk="1" hangingPunct="1">
                <a:spcBef>
                  <a:spcPct val="0"/>
                </a:spcBef>
              </a:pPr>
              <a:t>26</a:t>
            </a:fld>
            <a:endParaRPr lang="en-US" altLang="en-US" smtClean="0">
              <a:latin typeface="Times New Roman" pitchFamily="18" charset="0"/>
            </a:endParaRPr>
          </a:p>
        </p:txBody>
      </p:sp>
    </p:spTree>
    <p:extLst>
      <p:ext uri="{BB962C8B-B14F-4D97-AF65-F5344CB8AC3E}">
        <p14:creationId xmlns:p14="http://schemas.microsoft.com/office/powerpoint/2010/main" val="24441909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7B5AD781-2ED5-4218-BEF9-C61B5FBCBEAC}" type="slidenum">
              <a:rPr lang="en-US" altLang="en-US" smtClean="0">
                <a:latin typeface="Times New Roman" pitchFamily="18" charset="0"/>
              </a:rPr>
              <a:pPr eaLnBrk="1" hangingPunct="1">
                <a:spcBef>
                  <a:spcPct val="0"/>
                </a:spcBef>
              </a:pPr>
              <a:t>27</a:t>
            </a:fld>
            <a:endParaRPr lang="en-US" altLang="en-US" smtClean="0">
              <a:latin typeface="Times New Roman" pitchFamily="18" charset="0"/>
            </a:endParaRPr>
          </a:p>
        </p:txBody>
      </p:sp>
    </p:spTree>
    <p:extLst>
      <p:ext uri="{BB962C8B-B14F-4D97-AF65-F5344CB8AC3E}">
        <p14:creationId xmlns:p14="http://schemas.microsoft.com/office/powerpoint/2010/main" val="23776911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B550C3E6-4C42-4AF2-83A9-B639D306F8CA}" type="slidenum">
              <a:rPr lang="en-US" altLang="en-US" smtClean="0">
                <a:latin typeface="Times New Roman" pitchFamily="18" charset="0"/>
              </a:rPr>
              <a:pPr eaLnBrk="1" hangingPunct="1">
                <a:spcBef>
                  <a:spcPct val="0"/>
                </a:spcBef>
              </a:pPr>
              <a:t>28</a:t>
            </a:fld>
            <a:endParaRPr lang="en-US" altLang="en-US" smtClean="0">
              <a:latin typeface="Times New Roman" pitchFamily="18" charset="0"/>
            </a:endParaRPr>
          </a:p>
        </p:txBody>
      </p:sp>
    </p:spTree>
    <p:extLst>
      <p:ext uri="{BB962C8B-B14F-4D97-AF65-F5344CB8AC3E}">
        <p14:creationId xmlns:p14="http://schemas.microsoft.com/office/powerpoint/2010/main" val="12653241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467655EF-B92B-4E9F-BDE7-7FBA5A384B84}" type="slidenum">
              <a:rPr lang="en-US" altLang="en-US" smtClean="0">
                <a:latin typeface="Times New Roman" pitchFamily="18" charset="0"/>
              </a:rPr>
              <a:pPr eaLnBrk="1" hangingPunct="1">
                <a:spcBef>
                  <a:spcPct val="0"/>
                </a:spcBef>
              </a:pPr>
              <a:t>31</a:t>
            </a:fld>
            <a:endParaRPr lang="en-US" altLang="en-US" smtClean="0">
              <a:latin typeface="Times New Roman" pitchFamily="18" charset="0"/>
            </a:endParaRPr>
          </a:p>
        </p:txBody>
      </p:sp>
    </p:spTree>
    <p:extLst>
      <p:ext uri="{BB962C8B-B14F-4D97-AF65-F5344CB8AC3E}">
        <p14:creationId xmlns:p14="http://schemas.microsoft.com/office/powerpoint/2010/main" val="1243653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811A4E6-E674-49C5-BD02-2D7F11212DB6}" type="slidenum">
              <a:rPr lang="en-US" smtClean="0"/>
              <a:pPr/>
              <a:t>4</a:t>
            </a:fld>
            <a:endParaRPr lang="en-US"/>
          </a:p>
        </p:txBody>
      </p:sp>
    </p:spTree>
    <p:extLst>
      <p:ext uri="{BB962C8B-B14F-4D97-AF65-F5344CB8AC3E}">
        <p14:creationId xmlns:p14="http://schemas.microsoft.com/office/powerpoint/2010/main" val="17304636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26A18406-AB7C-4345-AD3B-C9C005BECF29}" type="slidenum">
              <a:rPr lang="en-US" altLang="en-US" smtClean="0">
                <a:latin typeface="Times New Roman" pitchFamily="18" charset="0"/>
              </a:rPr>
              <a:pPr eaLnBrk="1" hangingPunct="1">
                <a:spcBef>
                  <a:spcPct val="0"/>
                </a:spcBef>
              </a:pPr>
              <a:t>32</a:t>
            </a:fld>
            <a:endParaRPr lang="en-US" altLang="en-US" smtClean="0">
              <a:latin typeface="Times New Roman" pitchFamily="18" charset="0"/>
            </a:endParaRPr>
          </a:p>
        </p:txBody>
      </p:sp>
    </p:spTree>
    <p:extLst>
      <p:ext uri="{BB962C8B-B14F-4D97-AF65-F5344CB8AC3E}">
        <p14:creationId xmlns:p14="http://schemas.microsoft.com/office/powerpoint/2010/main" val="42395812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EF466088-E76A-4FC0-9992-A119E66162E0}" type="slidenum">
              <a:rPr lang="en-US" altLang="en-US" smtClean="0">
                <a:latin typeface="Times New Roman" pitchFamily="18" charset="0"/>
              </a:rPr>
              <a:pPr eaLnBrk="1" hangingPunct="1">
                <a:spcBef>
                  <a:spcPct val="0"/>
                </a:spcBef>
              </a:pPr>
              <a:t>33</a:t>
            </a:fld>
            <a:endParaRPr lang="en-US" altLang="en-US" smtClean="0">
              <a:latin typeface="Times New Roman" pitchFamily="18" charset="0"/>
            </a:endParaRPr>
          </a:p>
        </p:txBody>
      </p:sp>
    </p:spTree>
    <p:extLst>
      <p:ext uri="{BB962C8B-B14F-4D97-AF65-F5344CB8AC3E}">
        <p14:creationId xmlns:p14="http://schemas.microsoft.com/office/powerpoint/2010/main" val="23446629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FB580296-3CFA-4787-971A-016FE0658B28}" type="slidenum">
              <a:rPr lang="en-US" altLang="en-US" smtClean="0">
                <a:latin typeface="Times New Roman" pitchFamily="18" charset="0"/>
              </a:rPr>
              <a:pPr eaLnBrk="1" hangingPunct="1">
                <a:spcBef>
                  <a:spcPct val="0"/>
                </a:spcBef>
              </a:pPr>
              <a:t>35</a:t>
            </a:fld>
            <a:endParaRPr lang="en-US" altLang="en-US" smtClean="0">
              <a:latin typeface="Times New Roman" pitchFamily="18" charset="0"/>
            </a:endParaRPr>
          </a:p>
        </p:txBody>
      </p:sp>
    </p:spTree>
    <p:extLst>
      <p:ext uri="{BB962C8B-B14F-4D97-AF65-F5344CB8AC3E}">
        <p14:creationId xmlns:p14="http://schemas.microsoft.com/office/powerpoint/2010/main" val="29481142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AF0423C1-FFAF-4C7D-9371-1B70DC3053AC}" type="slidenum">
              <a:rPr lang="en-US" altLang="en-US" smtClean="0">
                <a:latin typeface="Times New Roman" pitchFamily="18" charset="0"/>
              </a:rPr>
              <a:pPr eaLnBrk="1" hangingPunct="1">
                <a:spcBef>
                  <a:spcPct val="0"/>
                </a:spcBef>
              </a:pPr>
              <a:t>36</a:t>
            </a:fld>
            <a:endParaRPr lang="en-US" altLang="en-US" smtClean="0">
              <a:latin typeface="Times New Roman" pitchFamily="18" charset="0"/>
            </a:endParaRPr>
          </a:p>
        </p:txBody>
      </p:sp>
    </p:spTree>
    <p:extLst>
      <p:ext uri="{BB962C8B-B14F-4D97-AF65-F5344CB8AC3E}">
        <p14:creationId xmlns:p14="http://schemas.microsoft.com/office/powerpoint/2010/main" val="3775102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811A4E6-E674-49C5-BD02-2D7F11212DB6}" type="slidenum">
              <a:rPr lang="en-US" smtClean="0"/>
              <a:pPr/>
              <a:t>7</a:t>
            </a:fld>
            <a:endParaRPr lang="en-US"/>
          </a:p>
        </p:txBody>
      </p:sp>
    </p:spTree>
    <p:extLst>
      <p:ext uri="{BB962C8B-B14F-4D97-AF65-F5344CB8AC3E}">
        <p14:creationId xmlns:p14="http://schemas.microsoft.com/office/powerpoint/2010/main" val="2666870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811A4E6-E674-49C5-BD02-2D7F11212DB6}" type="slidenum">
              <a:rPr lang="en-US" smtClean="0"/>
              <a:pPr/>
              <a:t>12</a:t>
            </a:fld>
            <a:endParaRPr lang="en-US"/>
          </a:p>
        </p:txBody>
      </p:sp>
    </p:spTree>
    <p:extLst>
      <p:ext uri="{BB962C8B-B14F-4D97-AF65-F5344CB8AC3E}">
        <p14:creationId xmlns:p14="http://schemas.microsoft.com/office/powerpoint/2010/main" val="1149907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811A4E6-E674-49C5-BD02-2D7F11212DB6}" type="slidenum">
              <a:rPr lang="en-US" smtClean="0"/>
              <a:pPr/>
              <a:t>13</a:t>
            </a:fld>
            <a:endParaRPr lang="en-US"/>
          </a:p>
        </p:txBody>
      </p:sp>
    </p:spTree>
    <p:extLst>
      <p:ext uri="{BB962C8B-B14F-4D97-AF65-F5344CB8AC3E}">
        <p14:creationId xmlns:p14="http://schemas.microsoft.com/office/powerpoint/2010/main" val="972204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811A4E6-E674-49C5-BD02-2D7F11212DB6}" type="slidenum">
              <a:rPr lang="en-US" smtClean="0"/>
              <a:pPr/>
              <a:t>14</a:t>
            </a:fld>
            <a:endParaRPr lang="en-US"/>
          </a:p>
        </p:txBody>
      </p:sp>
    </p:spTree>
    <p:extLst>
      <p:ext uri="{BB962C8B-B14F-4D97-AF65-F5344CB8AC3E}">
        <p14:creationId xmlns:p14="http://schemas.microsoft.com/office/powerpoint/2010/main" val="2344182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811A4E6-E674-49C5-BD02-2D7F11212DB6}" type="slidenum">
              <a:rPr lang="en-US" smtClean="0"/>
              <a:pPr/>
              <a:t>15</a:t>
            </a:fld>
            <a:endParaRPr lang="en-US"/>
          </a:p>
        </p:txBody>
      </p:sp>
    </p:spTree>
    <p:extLst>
      <p:ext uri="{BB962C8B-B14F-4D97-AF65-F5344CB8AC3E}">
        <p14:creationId xmlns:p14="http://schemas.microsoft.com/office/powerpoint/2010/main" val="290016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811A4E6-E674-49C5-BD02-2D7F11212DB6}" type="slidenum">
              <a:rPr lang="en-US" smtClean="0"/>
              <a:pPr/>
              <a:t>17</a:t>
            </a:fld>
            <a:endParaRPr lang="en-US"/>
          </a:p>
        </p:txBody>
      </p:sp>
    </p:spTree>
    <p:extLst>
      <p:ext uri="{BB962C8B-B14F-4D97-AF65-F5344CB8AC3E}">
        <p14:creationId xmlns:p14="http://schemas.microsoft.com/office/powerpoint/2010/main" val="3089088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811A4E6-E674-49C5-BD02-2D7F11212DB6}" type="slidenum">
              <a:rPr lang="en-US" smtClean="0"/>
              <a:pPr/>
              <a:t>18</a:t>
            </a:fld>
            <a:endParaRPr lang="en-US"/>
          </a:p>
        </p:txBody>
      </p:sp>
    </p:spTree>
    <p:extLst>
      <p:ext uri="{BB962C8B-B14F-4D97-AF65-F5344CB8AC3E}">
        <p14:creationId xmlns:p14="http://schemas.microsoft.com/office/powerpoint/2010/main" val="1847145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C7C42EF5-A54B-B94C-90D0-DF7CA4B88690}" type="datetimeFigureOut">
              <a:rPr lang="en-US" smtClean="0"/>
              <a:t>8/31/2017</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06C949FC-ADB5-7B44-9B27-A8D4DA642D68}" type="slidenum">
              <a:rPr lang="en-US" smtClean="0"/>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C42EF5-A54B-B94C-90D0-DF7CA4B88690}" type="datetimeFigureOut">
              <a:rPr lang="en-US" smtClean="0"/>
              <a:t>8/31/2017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C949FC-ADB5-7B44-9B27-A8D4DA642D6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C42EF5-A54B-B94C-90D0-DF7CA4B88690}" type="datetimeFigureOut">
              <a:rPr lang="en-US" smtClean="0"/>
              <a:t>8/31/2017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C949FC-ADB5-7B44-9B27-A8D4DA642D6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smtClean="0"/>
              <a:t>Click to edit Master title style</a:t>
            </a:r>
            <a:endParaRPr lang="en-GB"/>
          </a:p>
        </p:txBody>
      </p:sp>
      <p:sp>
        <p:nvSpPr>
          <p:cNvPr id="3" name="ClipArt Placeholder 2"/>
          <p:cNvSpPr>
            <a:spLocks noGrp="1"/>
          </p:cNvSpPr>
          <p:nvPr>
            <p:ph type="clipArt" sz="half" idx="1"/>
          </p:nvPr>
        </p:nvSpPr>
        <p:spPr>
          <a:xfrm>
            <a:off x="1169988" y="1946275"/>
            <a:ext cx="3810000" cy="4114800"/>
          </a:xfrm>
        </p:spPr>
        <p:txBody>
          <a:bodyPr rtlCol="0">
            <a:normAutofit/>
          </a:bodyPr>
          <a:lstStyle/>
          <a:p>
            <a:pPr lvl="0"/>
            <a:endParaRPr lang="en-GB" noProof="0" smtClean="0"/>
          </a:p>
        </p:txBody>
      </p:sp>
      <p:sp>
        <p:nvSpPr>
          <p:cNvPr id="4" name="Text Placeholder 3"/>
          <p:cNvSpPr>
            <a:spLocks noGrp="1"/>
          </p:cNvSpPr>
          <p:nvPr>
            <p:ph type="body" sz="half" idx="2"/>
          </p:nvPr>
        </p:nvSpPr>
        <p:spPr>
          <a:xfrm>
            <a:off x="5132388" y="1946275"/>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5"/>
          <p:cNvSpPr>
            <a:spLocks noGrp="1"/>
          </p:cNvSpPr>
          <p:nvPr>
            <p:ph type="sldNum" sz="quarter" idx="10"/>
          </p:nvPr>
        </p:nvSpPr>
        <p:spPr>
          <a:ln/>
        </p:spPr>
        <p:txBody>
          <a:bodyPr/>
          <a:lstStyle>
            <a:lvl1pPr>
              <a:defRPr/>
            </a:lvl1pPr>
          </a:lstStyle>
          <a:p>
            <a:pPr>
              <a:defRPr/>
            </a:pPr>
            <a:fld id="{1BEFC6BA-9C99-4E48-B3A4-62AA974D7B21}" type="slidenum">
              <a:rPr lang="en-GB"/>
              <a:pPr>
                <a:defRPr/>
              </a:pPr>
              <a:t>‹#›</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Date Placeholder 3"/>
          <p:cNvSpPr>
            <a:spLocks noGrp="1"/>
          </p:cNvSpPr>
          <p:nvPr>
            <p:ph type="dt" sz="half" idx="12"/>
          </p:nvPr>
        </p:nvSpPr>
        <p:spPr/>
        <p:txBody>
          <a:bodyPr/>
          <a:lstStyle>
            <a:lvl1pPr>
              <a:defRPr/>
            </a:lvl1pPr>
          </a:lstStyle>
          <a:p>
            <a:pPr>
              <a:defRPr/>
            </a:pPr>
            <a:endParaRPr lang="en-GB"/>
          </a:p>
        </p:txBody>
      </p:sp>
    </p:spTree>
    <p:extLst>
      <p:ext uri="{BB962C8B-B14F-4D97-AF65-F5344CB8AC3E}">
        <p14:creationId xmlns:p14="http://schemas.microsoft.com/office/powerpoint/2010/main" val="14287705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8" name="Rectangle 6"/>
          <p:cNvSpPr>
            <a:spLocks noGrp="1" noChangeArrowheads="1"/>
          </p:cNvSpPr>
          <p:nvPr>
            <p:ph type="sldNum" sz="quarter" idx="12"/>
          </p:nvPr>
        </p:nvSpPr>
        <p:spPr>
          <a:ln/>
        </p:spPr>
        <p:txBody>
          <a:bodyPr/>
          <a:lstStyle>
            <a:lvl1pPr>
              <a:defRPr/>
            </a:lvl1pPr>
          </a:lstStyle>
          <a:p>
            <a:pPr>
              <a:defRPr/>
            </a:pPr>
            <a:fld id="{59A57B5B-BB75-4E11-914E-9BEFFE99A597}" type="slidenum">
              <a:rPr lang="en-GB" altLang="en-US"/>
              <a:pPr>
                <a:defRPr/>
              </a:pPr>
              <a:t>‹#›</a:t>
            </a:fld>
            <a:endParaRPr lang="en-GB" altLang="en-US"/>
          </a:p>
        </p:txBody>
      </p:sp>
    </p:spTree>
    <p:extLst>
      <p:ext uri="{BB962C8B-B14F-4D97-AF65-F5344CB8AC3E}">
        <p14:creationId xmlns:p14="http://schemas.microsoft.com/office/powerpoint/2010/main" val="3913192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7C42EF5-A54B-B94C-90D0-DF7CA4B88690}" type="datetimeFigureOut">
              <a:rPr lang="en-US" smtClean="0"/>
              <a:t>8/31/2017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C949FC-ADB5-7B44-9B27-A8D4DA642D68}" type="slidenum">
              <a:rPr lang="en-US" smtClean="0"/>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7C42EF5-A54B-B94C-90D0-DF7CA4B88690}" type="datetimeFigureOut">
              <a:rPr lang="en-US" smtClean="0"/>
              <a:t>8/31/2017</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06C949FC-ADB5-7B44-9B27-A8D4DA642D6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C7C42EF5-A54B-B94C-90D0-DF7CA4B88690}" type="datetimeFigureOut">
              <a:rPr lang="en-US" smtClean="0"/>
              <a:t>8/31/2017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C949FC-ADB5-7B44-9B27-A8D4DA642D68}" type="slidenum">
              <a:rPr lang="en-US" smtClean="0"/>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C7C42EF5-A54B-B94C-90D0-DF7CA4B88690}" type="datetimeFigureOut">
              <a:rPr lang="en-US" smtClean="0"/>
              <a:t>8/31/2017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C949FC-ADB5-7B44-9B27-A8D4DA642D68}" type="slidenum">
              <a:rPr lang="en-US" smtClean="0"/>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7C42EF5-A54B-B94C-90D0-DF7CA4B88690}" type="datetimeFigureOut">
              <a:rPr lang="en-US" smtClean="0"/>
              <a:t>8/31/2017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C949FC-ADB5-7B44-9B27-A8D4DA642D6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C42EF5-A54B-B94C-90D0-DF7CA4B88690}" type="datetimeFigureOut">
              <a:rPr lang="en-US" smtClean="0"/>
              <a:t>8/31/2017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C949FC-ADB5-7B44-9B27-A8D4DA642D6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7C42EF5-A54B-B94C-90D0-DF7CA4B88690}" type="datetimeFigureOut">
              <a:rPr lang="en-US" smtClean="0"/>
              <a:t>8/31/2017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C949FC-ADB5-7B44-9B27-A8D4DA642D68}" type="slidenum">
              <a:rPr lang="en-US" smtClean="0"/>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7C42EF5-A54B-B94C-90D0-DF7CA4B88690}" type="datetimeFigureOut">
              <a:rPr lang="en-US" smtClean="0"/>
              <a:t>8/31/2017</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06C949FC-ADB5-7B44-9B27-A8D4DA642D68}" type="slidenum">
              <a:rPr lang="en-US" smtClean="0"/>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C7C42EF5-A54B-B94C-90D0-DF7CA4B88690}" type="datetimeFigureOut">
              <a:rPr lang="en-US" smtClean="0"/>
              <a:t>8/31/2017</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06C949FC-ADB5-7B44-9B27-A8D4DA642D6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w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upload.wikimedia.org/wikipedia/commons/8/89/H1N1_United_Kingdom_Map_-_Region_2.sv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hyperlink" Target="http://images.google.co.uk/imgres?imgurl=http://townofstmarys.com/uploadedImages/town_hall/town_services/Financial_Services/marriage_-_hands.jpg&amp;imgrefurl=http://www.townofstmarys.com/townhall/financial_services.aspx?id=165&amp;h=565&amp;w=848&amp;sz=587&amp;hl=en&amp;start=9&amp;usg=__BqaBPRQ2pWqn1xA7J97R6Hs5qLs=&amp;tbnid=I6NrM7sJAofwHM:&amp;tbnh=97&amp;tbnw=145&amp;prev=/images?q=marriage&amp;gbv=2&amp;hl=en" TargetMode="External"/><Relationship Id="rId7" Type="http://schemas.openxmlformats.org/officeDocument/2006/relationships/hyperlink" Target="http://images.google.co.uk/imgres?imgurl=http://leejagers.files.wordpress.com/2006/07/cohabitation-hands.jpg&amp;imgrefurl=http://leejagers.wordpress.com/2006/07/16/cohabitation-a-lousy-preparation-for-marriage/&amp;h=269&amp;w=267&amp;sz=14&amp;hl=en&amp;start=1&amp;usg=___YX-3LlLOWSrQ6VuLPy4W0gJEbs=&amp;tbnid=2GU1SVLgmLEmfM:&amp;tbnh=113&amp;tbnw=112&amp;prev=/images?q=cohabitation&amp;gbv=2&amp;hl=en"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hyperlink" Target="http://images.google.co.uk/imgres?imgurl=http://www.babble.com/CS/blogs/strollerderby/divorce2.jpg&amp;imgrefurl=http://www.babble.com/CS/blogs/strollerderby/archive/2008/02/11/divorce-not-bad-for-kids.aspx&amp;h=371&amp;w=300&amp;sz=43&amp;hl=en&amp;start=1&amp;usg=__i2BYqFswrmI0YbFwCJuQ3rdYFhc=&amp;tbnid=TiNZzDucJ0EKMM:&amp;tbnh=122&amp;tbnw=99&amp;prev=/images?q=divorce&amp;gbv=2&amp;hl=en" TargetMode="Externa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31.png"/><Relationship Id="rId4" Type="http://schemas.openxmlformats.org/officeDocument/2006/relationships/image" Target="../media/image30.jpeg"/></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http://www.google.co.uk/url?sa=i&amp;rct=j&amp;q=&amp;esrc=s&amp;frm=1&amp;source=images&amp;cd=&amp;cad=rja&amp;uact=8&amp;ved=0CAcQjRw&amp;url=http://en.wikipedia.org/wiki/My_Family&amp;ei=k7cKVYWWDoHvUP-lg_gD&amp;bvm=bv.88528373,d.d24&amp;psig=AFQjCNHldMtqgpmfFD4RJrAZxZcnz5-vYQ&amp;ust=1426852104425381"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images.google.co.uk/imgres?imgurl=http://www.profile-comments.com/images/your-the-best/images/youre-the-best.gif&amp;imgrefurl=http://www.profile-comments.com/images/your-the-best/&amp;usg=__Z3STRTJW_8SvhAViASjEIZYktjI=&amp;h=363&amp;w=361&amp;sz=53&amp;hl=en&amp;start=1&amp;um=1&amp;itbs=1&amp;tbnid=HLgLnId4-_RqqM:&amp;tbnh=121&amp;tbnw=120&amp;prev=/images?q%3Dyour%2Bthe%2Bbest%26um%3D1%26hl%3Den%26tbs%3Disch:1" TargetMode="Externa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8229600" cy="114300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GB" sz="6000" b="1" spc="50" dirty="0" smtClean="0">
                <a:ln w="11430"/>
                <a:solidFill>
                  <a:schemeClr val="accent6">
                    <a:lumMod val="75000"/>
                  </a:schemeClr>
                </a:solidFill>
                <a:effectLst>
                  <a:outerShdw blurRad="76200" dist="50800" dir="5400000" algn="tl" rotWithShape="0">
                    <a:srgbClr val="000000">
                      <a:alpha val="65000"/>
                    </a:srgbClr>
                  </a:outerShdw>
                </a:effectLst>
              </a:rPr>
              <a:t>Family Diversity</a:t>
            </a:r>
            <a:endParaRPr lang="en-US" sz="6000" b="1" spc="50" dirty="0">
              <a:ln w="11430"/>
              <a:solidFill>
                <a:schemeClr val="accent6">
                  <a:lumMod val="75000"/>
                </a:schemeClr>
              </a:solidFill>
              <a:effectLst>
                <a:outerShdw blurRad="76200" dist="50800" dir="5400000" algn="tl" rotWithShape="0">
                  <a:srgbClr val="000000">
                    <a:alpha val="65000"/>
                  </a:srgbClr>
                </a:outerShdw>
              </a:effectLst>
            </a:endParaRPr>
          </a:p>
        </p:txBody>
      </p:sp>
      <p:pic>
        <p:nvPicPr>
          <p:cNvPr id="1026" name="Picture 2" descr="C:\Program Files\Microsoft Office\Media\CntCD1\Photo1\j0202037.jpg"/>
          <p:cNvPicPr>
            <a:picLocks noGrp="1" noChangeAspect="1" noChangeArrowheads="1"/>
          </p:cNvPicPr>
          <p:nvPr>
            <p:ph sz="quarter" idx="1"/>
          </p:nvPr>
        </p:nvPicPr>
        <p:blipFill>
          <a:blip r:embed="rId3" cstate="print"/>
          <a:srcRect/>
          <a:stretch>
            <a:fillRect/>
          </a:stretch>
        </p:blipFill>
        <p:spPr bwMode="auto">
          <a:xfrm>
            <a:off x="2928926" y="2571744"/>
            <a:ext cx="2438400" cy="3657600"/>
          </a:xfrm>
          <a:prstGeom prst="rect">
            <a:avLst/>
          </a:prstGeom>
          <a:noFill/>
        </p:spPr>
      </p:pic>
      <p:pic>
        <p:nvPicPr>
          <p:cNvPr id="1027" name="Picture 3" descr="C:\Program Files\Microsoft Office\Media\CntCD1\Photo1\j0284951.jpg"/>
          <p:cNvPicPr>
            <a:picLocks noChangeAspect="1" noChangeArrowheads="1"/>
          </p:cNvPicPr>
          <p:nvPr/>
        </p:nvPicPr>
        <p:blipFill>
          <a:blip r:embed="rId4" cstate="print"/>
          <a:srcRect/>
          <a:stretch>
            <a:fillRect/>
          </a:stretch>
        </p:blipFill>
        <p:spPr bwMode="auto">
          <a:xfrm>
            <a:off x="5214942" y="3643314"/>
            <a:ext cx="3657600" cy="2432304"/>
          </a:xfrm>
          <a:prstGeom prst="rect">
            <a:avLst/>
          </a:prstGeom>
          <a:noFill/>
        </p:spPr>
      </p:pic>
      <p:pic>
        <p:nvPicPr>
          <p:cNvPr id="1028" name="Picture 4" descr="C:\Program Files\Microsoft Office\Media\CntCD1\Photo1\j0289852.jpg"/>
          <p:cNvPicPr>
            <a:picLocks noChangeAspect="1" noChangeArrowheads="1"/>
          </p:cNvPicPr>
          <p:nvPr/>
        </p:nvPicPr>
        <p:blipFill>
          <a:blip r:embed="rId5" cstate="print"/>
          <a:srcRect/>
          <a:stretch>
            <a:fillRect/>
          </a:stretch>
        </p:blipFill>
        <p:spPr bwMode="auto">
          <a:xfrm>
            <a:off x="714348" y="1214422"/>
            <a:ext cx="2420112" cy="3657600"/>
          </a:xfrm>
          <a:prstGeom prst="rect">
            <a:avLst/>
          </a:prstGeom>
          <a:noFill/>
        </p:spPr>
      </p:pic>
      <p:pic>
        <p:nvPicPr>
          <p:cNvPr id="1029" name="Picture 5" descr="C:\Program Files\Microsoft Office\Media\CntCD1\Photo1\j0308923.jpg"/>
          <p:cNvPicPr>
            <a:picLocks noChangeAspect="1" noChangeArrowheads="1"/>
          </p:cNvPicPr>
          <p:nvPr/>
        </p:nvPicPr>
        <p:blipFill>
          <a:blip r:embed="rId6" cstate="print"/>
          <a:srcRect/>
          <a:stretch>
            <a:fillRect/>
          </a:stretch>
        </p:blipFill>
        <p:spPr bwMode="auto">
          <a:xfrm>
            <a:off x="4857752" y="1214422"/>
            <a:ext cx="3657600" cy="2426208"/>
          </a:xfrm>
          <a:prstGeom prst="rect">
            <a:avLst/>
          </a:prstGeom>
          <a:noFill/>
        </p:spPr>
      </p:pic>
      <p:pic>
        <p:nvPicPr>
          <p:cNvPr id="1030" name="Picture 6" descr="C:\Program Files\Microsoft Office\Media\CntCD1\ClipArt5\j0285634.wmf"/>
          <p:cNvPicPr>
            <a:picLocks noChangeAspect="1" noChangeArrowheads="1"/>
          </p:cNvPicPr>
          <p:nvPr/>
        </p:nvPicPr>
        <p:blipFill>
          <a:blip r:embed="rId7" cstate="print"/>
          <a:srcRect/>
          <a:stretch>
            <a:fillRect/>
          </a:stretch>
        </p:blipFill>
        <p:spPr bwMode="auto">
          <a:xfrm>
            <a:off x="1285852" y="4572008"/>
            <a:ext cx="1553566" cy="1819656"/>
          </a:xfrm>
          <a:prstGeom prst="rect">
            <a:avLst/>
          </a:prstGeom>
          <a:noFill/>
        </p:spPr>
      </p:pic>
      <p:sp>
        <p:nvSpPr>
          <p:cNvPr id="3" name="TextBox 2"/>
          <p:cNvSpPr txBox="1"/>
          <p:nvPr/>
        </p:nvSpPr>
        <p:spPr>
          <a:xfrm>
            <a:off x="3335628" y="1794731"/>
            <a:ext cx="1419093" cy="369332"/>
          </a:xfrm>
          <a:prstGeom prst="rect">
            <a:avLst/>
          </a:prstGeom>
          <a:noFill/>
        </p:spPr>
        <p:txBody>
          <a:bodyPr wrap="square" rtlCol="0">
            <a:spAutoFit/>
          </a:bodyPr>
          <a:lstStyle/>
          <a:p>
            <a:r>
              <a:rPr lang="en-GB" dirty="0" smtClean="0"/>
              <a:t>HHR / DAK</a:t>
            </a:r>
            <a:endParaRPr lang="en-GB" dirty="0"/>
          </a:p>
        </p:txBody>
      </p:sp>
    </p:spTree>
    <p:extLst>
      <p:ext uri="{BB962C8B-B14F-4D97-AF65-F5344CB8AC3E}">
        <p14:creationId xmlns:p14="http://schemas.microsoft.com/office/powerpoint/2010/main" val="36215440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solidFill>
            <a:srgbClr val="FF99CC">
              <a:alpha val="89803"/>
            </a:srgbClr>
          </a:solidFill>
        </p:spPr>
        <p:txBody>
          <a:bodyPr/>
          <a:lstStyle/>
          <a:p>
            <a:pPr eaLnBrk="1" hangingPunct="1"/>
            <a:r>
              <a:rPr lang="en-GB" altLang="en-US" smtClean="0"/>
              <a:t>The New Right</a:t>
            </a:r>
          </a:p>
        </p:txBody>
      </p:sp>
      <p:sp>
        <p:nvSpPr>
          <p:cNvPr id="9219" name="Rectangle 3"/>
          <p:cNvSpPr>
            <a:spLocks noGrp="1" noChangeArrowheads="1"/>
          </p:cNvSpPr>
          <p:nvPr>
            <p:ph type="body" idx="1"/>
          </p:nvPr>
        </p:nvSpPr>
        <p:spPr>
          <a:xfrm>
            <a:off x="914400" y="1653862"/>
            <a:ext cx="7772400" cy="4572000"/>
          </a:xfrm>
        </p:spPr>
        <p:txBody>
          <a:bodyPr>
            <a:noAutofit/>
          </a:bodyPr>
          <a:lstStyle/>
          <a:p>
            <a:pPr eaLnBrk="1" hangingPunct="1">
              <a:lnSpc>
                <a:spcPct val="80000"/>
              </a:lnSpc>
            </a:pPr>
            <a:r>
              <a:rPr lang="en-GB" altLang="en-US" sz="2000" dirty="0" smtClean="0">
                <a:latin typeface="Arial" panose="020B0604020202020204" pitchFamily="34" charset="0"/>
                <a:cs typeface="Arial" panose="020B0604020202020204" pitchFamily="34" charset="0"/>
              </a:rPr>
              <a:t>Conservative and anti-feminist approach. Firmly opposed to family diversity. </a:t>
            </a:r>
          </a:p>
          <a:p>
            <a:pPr eaLnBrk="1" hangingPunct="1">
              <a:lnSpc>
                <a:spcPct val="80000"/>
              </a:lnSpc>
            </a:pPr>
            <a:endParaRPr lang="en-GB" altLang="en-US" sz="2000" dirty="0" smtClean="0">
              <a:latin typeface="Arial" panose="020B0604020202020204" pitchFamily="34" charset="0"/>
              <a:cs typeface="Arial" panose="020B0604020202020204" pitchFamily="34" charset="0"/>
            </a:endParaRPr>
          </a:p>
          <a:p>
            <a:pPr eaLnBrk="1" hangingPunct="1">
              <a:lnSpc>
                <a:spcPct val="80000"/>
              </a:lnSpc>
            </a:pPr>
            <a:r>
              <a:rPr lang="en-GB" altLang="en-US" sz="2000" dirty="0" smtClean="0">
                <a:latin typeface="Arial" panose="020B0604020202020204" pitchFamily="34" charset="0"/>
                <a:cs typeface="Arial" panose="020B0604020202020204" pitchFamily="34" charset="0"/>
              </a:rPr>
              <a:t>Only one correct family type. </a:t>
            </a:r>
          </a:p>
          <a:p>
            <a:pPr eaLnBrk="1" hangingPunct="1">
              <a:lnSpc>
                <a:spcPct val="80000"/>
              </a:lnSpc>
            </a:pPr>
            <a:endParaRPr lang="en-GB" altLang="en-US" sz="2000" dirty="0" smtClean="0">
              <a:latin typeface="Arial" panose="020B0604020202020204" pitchFamily="34" charset="0"/>
              <a:cs typeface="Arial" panose="020B0604020202020204" pitchFamily="34" charset="0"/>
            </a:endParaRPr>
          </a:p>
          <a:p>
            <a:pPr eaLnBrk="1" hangingPunct="1">
              <a:lnSpc>
                <a:spcPct val="80000"/>
              </a:lnSpc>
            </a:pPr>
            <a:r>
              <a:rPr lang="en-GB" altLang="en-US" sz="2000" dirty="0" smtClean="0">
                <a:latin typeface="Arial" panose="020B0604020202020204" pitchFamily="34" charset="0"/>
                <a:cs typeface="Arial" panose="020B0604020202020204" pitchFamily="34" charset="0"/>
              </a:rPr>
              <a:t>The nuclear family is ‘natural’ and based on fundamental biological differences between men and women. </a:t>
            </a:r>
          </a:p>
          <a:p>
            <a:pPr eaLnBrk="1" hangingPunct="1">
              <a:lnSpc>
                <a:spcPct val="80000"/>
              </a:lnSpc>
              <a:buFontTx/>
              <a:buNone/>
            </a:pPr>
            <a:endParaRPr lang="en-GB" altLang="en-US" sz="2000" dirty="0" smtClean="0">
              <a:latin typeface="Arial" panose="020B0604020202020204" pitchFamily="34" charset="0"/>
              <a:cs typeface="Arial" panose="020B0604020202020204" pitchFamily="34" charset="0"/>
            </a:endParaRPr>
          </a:p>
          <a:p>
            <a:pPr eaLnBrk="1" hangingPunct="1">
              <a:lnSpc>
                <a:spcPct val="80000"/>
              </a:lnSpc>
            </a:pPr>
            <a:r>
              <a:rPr lang="en-GB" altLang="en-US" sz="2000" dirty="0" smtClean="0">
                <a:latin typeface="Arial" panose="020B0604020202020204" pitchFamily="34" charset="0"/>
                <a:cs typeface="Arial" panose="020B0604020202020204" pitchFamily="34" charset="0"/>
              </a:rPr>
              <a:t>Decline in nuclear family is the cause of many social problems.</a:t>
            </a:r>
          </a:p>
          <a:p>
            <a:pPr eaLnBrk="1" hangingPunct="1">
              <a:lnSpc>
                <a:spcPct val="80000"/>
              </a:lnSpc>
              <a:buFontTx/>
              <a:buNone/>
            </a:pPr>
            <a:endParaRPr lang="en-GB" altLang="en-US" sz="2000" dirty="0" smtClean="0">
              <a:latin typeface="Arial" panose="020B0604020202020204" pitchFamily="34" charset="0"/>
              <a:cs typeface="Arial" panose="020B0604020202020204" pitchFamily="34" charset="0"/>
            </a:endParaRPr>
          </a:p>
          <a:p>
            <a:pPr eaLnBrk="1" hangingPunct="1">
              <a:lnSpc>
                <a:spcPct val="80000"/>
              </a:lnSpc>
            </a:pPr>
            <a:r>
              <a:rPr lang="en-GB" altLang="en-US" sz="2000" dirty="0" smtClean="0">
                <a:latin typeface="Arial" panose="020B0604020202020204" pitchFamily="34" charset="0"/>
                <a:cs typeface="Arial" panose="020B0604020202020204" pitchFamily="34" charset="0"/>
              </a:rPr>
              <a:t>Bensons’ </a:t>
            </a:r>
            <a:r>
              <a:rPr lang="en-GB" altLang="en-US" sz="2000" dirty="0" smtClean="0">
                <a:latin typeface="Arial" panose="020B0604020202020204" pitchFamily="34" charset="0"/>
                <a:cs typeface="Arial" panose="020B0604020202020204" pitchFamily="34" charset="0"/>
              </a:rPr>
              <a:t>(2006) study shows that cohabitating couples (20%) are more likely to separate after having a child than married couples (6%).  </a:t>
            </a:r>
          </a:p>
          <a:p>
            <a:pPr eaLnBrk="1" hangingPunct="1">
              <a:lnSpc>
                <a:spcPct val="80000"/>
              </a:lnSpc>
              <a:buFontTx/>
              <a:buNone/>
            </a:pPr>
            <a:endParaRPr lang="en-GB" altLang="en-US" sz="2000" dirty="0" smtClean="0">
              <a:latin typeface="Arial" panose="020B0604020202020204" pitchFamily="34" charset="0"/>
              <a:cs typeface="Arial" panose="020B0604020202020204" pitchFamily="34" charset="0"/>
            </a:endParaRPr>
          </a:p>
          <a:p>
            <a:pPr eaLnBrk="1" hangingPunct="1">
              <a:lnSpc>
                <a:spcPct val="80000"/>
              </a:lnSpc>
            </a:pPr>
            <a:r>
              <a:rPr lang="en-GB" altLang="en-US" sz="2000" dirty="0" smtClean="0">
                <a:latin typeface="Arial" panose="020B0604020202020204" pitchFamily="34" charset="0"/>
                <a:cs typeface="Arial" panose="020B0604020202020204" pitchFamily="34" charset="0"/>
              </a:rPr>
              <a:t>Amato (2006) children in nuclear family are less likely to experience poverty, education failure crime and health problems. </a:t>
            </a:r>
          </a:p>
          <a:p>
            <a:pPr eaLnBrk="1" hangingPunct="1">
              <a:lnSpc>
                <a:spcPct val="80000"/>
              </a:lnSpc>
            </a:pPr>
            <a:endParaRPr lang="en-GB" altLang="en-US" sz="2000" dirty="0" smtClean="0">
              <a:latin typeface="Arial" panose="020B0604020202020204" pitchFamily="34" charset="0"/>
              <a:cs typeface="Arial" panose="020B0604020202020204" pitchFamily="34" charset="0"/>
            </a:endParaRPr>
          </a:p>
          <a:p>
            <a:pPr eaLnBrk="1" hangingPunct="1">
              <a:lnSpc>
                <a:spcPct val="80000"/>
              </a:lnSpc>
              <a:buFontTx/>
              <a:buNone/>
            </a:pPr>
            <a:endParaRPr lang="en-GB" altLang="en-US" sz="2000" dirty="0" smtClean="0">
              <a:latin typeface="Arial" panose="020B0604020202020204" pitchFamily="34" charset="0"/>
              <a:cs typeface="Arial" panose="020B0604020202020204" pitchFamily="34" charset="0"/>
            </a:endParaRPr>
          </a:p>
        </p:txBody>
      </p:sp>
      <p:pic>
        <p:nvPicPr>
          <p:cNvPr id="9220" name="Picture 5" descr="woman-clea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8250" y="0"/>
            <a:ext cx="1555750"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7" descr="0060-0807-1115-4746_Businessman_Going_to_Work_clipart_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730375"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3846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GB" altLang="en-US" smtClean="0"/>
              <a:t>New Right &amp; Conservatives</a:t>
            </a:r>
          </a:p>
        </p:txBody>
      </p:sp>
      <p:sp>
        <p:nvSpPr>
          <p:cNvPr id="11267" name="Rectangle 3"/>
          <p:cNvSpPr>
            <a:spLocks noGrp="1" noChangeArrowheads="1"/>
          </p:cNvSpPr>
          <p:nvPr>
            <p:ph type="body" idx="1"/>
          </p:nvPr>
        </p:nvSpPr>
        <p:spPr/>
        <p:txBody>
          <a:bodyPr/>
          <a:lstStyle/>
          <a:p>
            <a:pPr eaLnBrk="1" hangingPunct="1"/>
            <a:r>
              <a:rPr lang="en-GB" altLang="en-US" smtClean="0"/>
              <a:t>Huge welfare benefits are seen as really bad as they create PERVERSE INCENTIVES and encourage a dependency culture. </a:t>
            </a:r>
          </a:p>
          <a:p>
            <a:pPr eaLnBrk="1" hangingPunct="1">
              <a:buFontTx/>
              <a:buNone/>
            </a:pPr>
            <a:endParaRPr lang="en-GB" altLang="en-US" smtClean="0"/>
          </a:p>
          <a:p>
            <a:pPr eaLnBrk="1" hangingPunct="1"/>
            <a:endParaRPr lang="en-GB" altLang="en-US" smtClean="0"/>
          </a:p>
        </p:txBody>
      </p:sp>
      <p:pic>
        <p:nvPicPr>
          <p:cNvPr id="11268" name="Picture 5" descr="total-hardcore-chav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99" y="2858311"/>
            <a:ext cx="2740629" cy="3161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7131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b="1" dirty="0" smtClean="0">
                <a:latin typeface="Arial" panose="020B0604020202020204" pitchFamily="34" charset="0"/>
                <a:cs typeface="Arial" panose="020B0604020202020204" pitchFamily="34" charset="0"/>
              </a:rPr>
              <a:t>Key Study: </a:t>
            </a:r>
            <a:r>
              <a:rPr lang="en-GB" b="1" dirty="0" err="1" smtClean="0">
                <a:latin typeface="Arial" panose="020B0604020202020204" pitchFamily="34" charset="0"/>
                <a:cs typeface="Arial" panose="020B0604020202020204" pitchFamily="34" charset="0"/>
              </a:rPr>
              <a:t>Rapoport</a:t>
            </a:r>
            <a:r>
              <a:rPr lang="en-GB" b="1" dirty="0" smtClean="0">
                <a:latin typeface="Arial" panose="020B0604020202020204" pitchFamily="34" charset="0"/>
                <a:cs typeface="Arial" panose="020B0604020202020204" pitchFamily="34" charset="0"/>
              </a:rPr>
              <a:t> and </a:t>
            </a:r>
            <a:r>
              <a:rPr lang="en-GB" b="1" dirty="0" err="1" smtClean="0">
                <a:latin typeface="Arial" panose="020B0604020202020204" pitchFamily="34" charset="0"/>
                <a:cs typeface="Arial" panose="020B0604020202020204" pitchFamily="34" charset="0"/>
              </a:rPr>
              <a:t>Rapoport</a:t>
            </a:r>
            <a:endParaRPr lang="en-US" b="1" dirty="0">
              <a:latin typeface="Arial" panose="020B0604020202020204" pitchFamily="34" charset="0"/>
              <a:cs typeface="Arial" panose="020B0604020202020204" pitchFamily="34" charset="0"/>
            </a:endParaRPr>
          </a:p>
        </p:txBody>
      </p:sp>
      <p:sp>
        <p:nvSpPr>
          <p:cNvPr id="2" name="Content Placeholder 1"/>
          <p:cNvSpPr>
            <a:spLocks noGrp="1"/>
          </p:cNvSpPr>
          <p:nvPr>
            <p:ph sz="quarter" idx="1"/>
          </p:nvPr>
        </p:nvSpPr>
        <p:spPr/>
        <p:txBody>
          <a:bodyPr>
            <a:normAutofit/>
          </a:bodyPr>
          <a:lstStyle/>
          <a:p>
            <a:r>
              <a:rPr lang="en-GB" sz="2800" dirty="0" smtClean="0">
                <a:latin typeface="Arial" panose="020B0604020202020204" pitchFamily="34" charset="0"/>
                <a:cs typeface="Arial" panose="020B0604020202020204" pitchFamily="34" charset="0"/>
              </a:rPr>
              <a:t>Robert and </a:t>
            </a:r>
            <a:r>
              <a:rPr lang="en-GB" sz="2800" dirty="0" err="1" smtClean="0">
                <a:latin typeface="Arial" panose="020B0604020202020204" pitchFamily="34" charset="0"/>
                <a:cs typeface="Arial" panose="020B0604020202020204" pitchFamily="34" charset="0"/>
              </a:rPr>
              <a:t>Rhona</a:t>
            </a:r>
            <a:r>
              <a:rPr lang="en-GB" sz="2800" dirty="0" smtClean="0">
                <a:latin typeface="Arial" panose="020B0604020202020204" pitchFamily="34" charset="0"/>
                <a:cs typeface="Arial" panose="020B0604020202020204" pitchFamily="34" charset="0"/>
              </a:rPr>
              <a:t> Rapoport are </a:t>
            </a:r>
            <a:r>
              <a:rPr lang="en-GB" sz="2800" b="1" dirty="0" smtClean="0">
                <a:latin typeface="Arial" panose="020B0604020202020204" pitchFamily="34" charset="0"/>
                <a:cs typeface="Arial" panose="020B0604020202020204" pitchFamily="34" charset="0"/>
              </a:rPr>
              <a:t>postmodernists-</a:t>
            </a:r>
            <a:r>
              <a:rPr lang="en-GB" sz="2800" dirty="0" smtClean="0">
                <a:latin typeface="Arial" panose="020B0604020202020204" pitchFamily="34" charset="0"/>
                <a:cs typeface="Arial" panose="020B0604020202020204" pitchFamily="34" charset="0"/>
              </a:rPr>
              <a:t> offering contemporary reasons for social phenomena.</a:t>
            </a:r>
          </a:p>
          <a:p>
            <a:endParaRPr lang="en-GB" sz="2800" dirty="0" smtClean="0">
              <a:latin typeface="Arial" panose="020B0604020202020204" pitchFamily="34" charset="0"/>
              <a:cs typeface="Arial" panose="020B0604020202020204" pitchFamily="34" charset="0"/>
            </a:endParaRPr>
          </a:p>
          <a:p>
            <a:r>
              <a:rPr lang="en-GB" sz="2800" dirty="0" smtClean="0">
                <a:latin typeface="Arial" panose="020B0604020202020204" pitchFamily="34" charset="0"/>
                <a:cs typeface="Arial" panose="020B0604020202020204" pitchFamily="34" charset="0"/>
              </a:rPr>
              <a:t>Argue that although families might look like nuclear families from the outside they may be very differently set up on the inside. They also argue there are many other types of family, which traditional theorists tend to ignore.</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27509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12124" y="41707"/>
            <a:ext cx="8229600" cy="6143668"/>
          </a:xfrm>
        </p:spPr>
        <p:txBody>
          <a:bodyPr>
            <a:noAutofit/>
          </a:bodyPr>
          <a:lstStyle/>
          <a:p>
            <a:pPr marL="0" lvl="0" indent="0" algn="ctr">
              <a:buNone/>
            </a:pPr>
            <a:r>
              <a:rPr lang="en-GB" sz="2800" b="1" u="sng" dirty="0" err="1" smtClean="0">
                <a:latin typeface="Arial" panose="020B0604020202020204" pitchFamily="34" charset="0"/>
                <a:cs typeface="Arial" panose="020B0604020202020204" pitchFamily="34" charset="0"/>
              </a:rPr>
              <a:t>Rapoport</a:t>
            </a:r>
            <a:r>
              <a:rPr lang="en-GB" sz="2800" b="1" u="sng" dirty="0" smtClean="0">
                <a:latin typeface="Arial" panose="020B0604020202020204" pitchFamily="34" charset="0"/>
                <a:cs typeface="Arial" panose="020B0604020202020204" pitchFamily="34" charset="0"/>
              </a:rPr>
              <a:t> and </a:t>
            </a:r>
            <a:r>
              <a:rPr lang="en-GB" sz="2800" b="1" u="sng" dirty="0" err="1" smtClean="0">
                <a:latin typeface="Arial" panose="020B0604020202020204" pitchFamily="34" charset="0"/>
                <a:cs typeface="Arial" panose="020B0604020202020204" pitchFamily="34" charset="0"/>
              </a:rPr>
              <a:t>Rapoport</a:t>
            </a:r>
            <a:r>
              <a:rPr lang="en-GB" sz="2800" b="1" u="sng" dirty="0" smtClean="0">
                <a:latin typeface="Arial" panose="020B0604020202020204" pitchFamily="34" charset="0"/>
                <a:cs typeface="Arial" panose="020B0604020202020204" pitchFamily="34" charset="0"/>
              </a:rPr>
              <a:t> (1984) identified five elements of family diversity: </a:t>
            </a:r>
          </a:p>
          <a:p>
            <a:pPr lvl="0">
              <a:buNone/>
            </a:pPr>
            <a:endParaRPr lang="en-GB" dirty="0" smtClean="0">
              <a:latin typeface="Arial" panose="020B0604020202020204" pitchFamily="34" charset="0"/>
              <a:cs typeface="Arial" panose="020B0604020202020204" pitchFamily="34" charset="0"/>
            </a:endParaRPr>
          </a:p>
          <a:p>
            <a:pPr marL="582930" lvl="0" indent="-514350">
              <a:buAutoNum type="arabicPeriod"/>
            </a:pPr>
            <a:r>
              <a:rPr lang="en-US" sz="2800" b="1" dirty="0" err="1" smtClean="0">
                <a:latin typeface="Arial" panose="020B0604020202020204" pitchFamily="34" charset="0"/>
                <a:cs typeface="Arial" panose="020B0604020202020204" pitchFamily="34" charset="0"/>
              </a:rPr>
              <a:t>Organisational</a:t>
            </a:r>
            <a:r>
              <a:rPr lang="en-US" sz="2800" b="1"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different structures </a:t>
            </a:r>
            <a:r>
              <a:rPr lang="en-US" sz="2800" dirty="0" smtClean="0">
                <a:latin typeface="Arial" panose="020B0604020202020204" pitchFamily="34" charset="0"/>
                <a:cs typeface="Arial" panose="020B0604020202020204" pitchFamily="34" charset="0"/>
              </a:rPr>
              <a:t>and how roles are divided in </a:t>
            </a:r>
            <a:r>
              <a:rPr lang="en-US" sz="2800" dirty="0">
                <a:latin typeface="Arial" panose="020B0604020202020204" pitchFamily="34" charset="0"/>
                <a:cs typeface="Arial" panose="020B0604020202020204" pitchFamily="34" charset="0"/>
              </a:rPr>
              <a:t>the </a:t>
            </a:r>
            <a:r>
              <a:rPr lang="en-US" sz="2800" dirty="0" smtClean="0">
                <a:latin typeface="Arial" panose="020B0604020202020204" pitchFamily="34" charset="0"/>
                <a:cs typeface="Arial" panose="020B0604020202020204" pitchFamily="34" charset="0"/>
              </a:rPr>
              <a:t>household.</a:t>
            </a:r>
            <a:br>
              <a:rPr lang="en-US" sz="2800" dirty="0" smtClean="0">
                <a:latin typeface="Arial" panose="020B0604020202020204" pitchFamily="34" charset="0"/>
                <a:cs typeface="Arial" panose="020B0604020202020204" pitchFamily="34" charset="0"/>
              </a:rPr>
            </a:br>
            <a:endParaRPr lang="en-US" sz="2800" dirty="0" smtClean="0">
              <a:latin typeface="Arial" panose="020B0604020202020204" pitchFamily="34" charset="0"/>
              <a:cs typeface="Arial" panose="020B0604020202020204" pitchFamily="34" charset="0"/>
            </a:endParaRPr>
          </a:p>
          <a:p>
            <a:pPr marL="582930" lvl="0" indent="-514350">
              <a:buAutoNum type="arabicPeriod"/>
            </a:pPr>
            <a:r>
              <a:rPr lang="en-US" sz="2800" b="1" dirty="0" smtClean="0">
                <a:latin typeface="Arial" panose="020B0604020202020204" pitchFamily="34" charset="0"/>
                <a:cs typeface="Arial" panose="020B0604020202020204" pitchFamily="34" charset="0"/>
              </a:rPr>
              <a:t>Cultural</a:t>
            </a:r>
            <a:r>
              <a:rPr lang="en-US" sz="2800" b="1" dirty="0">
                <a:latin typeface="Arial" panose="020B0604020202020204" pitchFamily="34" charset="0"/>
                <a:cs typeface="Arial" panose="020B0604020202020204" pitchFamily="34" charset="0"/>
              </a:rPr>
              <a:t>:</a:t>
            </a:r>
            <a:r>
              <a:rPr lang="en-US" sz="2800" dirty="0">
                <a:latin typeface="Arial" panose="020B0604020202020204" pitchFamily="34" charset="0"/>
                <a:cs typeface="Arial" panose="020B0604020202020204" pitchFamily="34" charset="0"/>
              </a:rPr>
              <a:t> the nature of the family and relationships can vary considerably between different ethnic and cultural </a:t>
            </a:r>
            <a:r>
              <a:rPr lang="en-US" sz="2800" dirty="0" smtClean="0">
                <a:latin typeface="Arial" panose="020B0604020202020204" pitchFamily="34" charset="0"/>
                <a:cs typeface="Arial" panose="020B0604020202020204" pitchFamily="34" charset="0"/>
              </a:rPr>
              <a:t>groups</a:t>
            </a:r>
            <a:br>
              <a:rPr lang="en-US" sz="2800" dirty="0" smtClean="0">
                <a:latin typeface="Arial" panose="020B0604020202020204" pitchFamily="34" charset="0"/>
                <a:cs typeface="Arial" panose="020B0604020202020204" pitchFamily="34" charset="0"/>
              </a:rPr>
            </a:br>
            <a:endParaRPr lang="en-US" sz="2800" dirty="0" smtClean="0">
              <a:latin typeface="Arial" panose="020B0604020202020204" pitchFamily="34" charset="0"/>
              <a:cs typeface="Arial" panose="020B0604020202020204" pitchFamily="34" charset="0"/>
            </a:endParaRPr>
          </a:p>
          <a:p>
            <a:pPr marL="582930" lvl="0" indent="-514350">
              <a:buAutoNum type="arabicPeriod"/>
            </a:pPr>
            <a:r>
              <a:rPr lang="en-US" sz="2800" b="1" dirty="0" smtClean="0">
                <a:latin typeface="Arial" panose="020B0604020202020204" pitchFamily="34" charset="0"/>
                <a:cs typeface="Arial" panose="020B0604020202020204" pitchFamily="34" charset="0"/>
              </a:rPr>
              <a:t>Class/Economic</a:t>
            </a:r>
            <a:r>
              <a:rPr lang="en-US" sz="2800" b="1" dirty="0">
                <a:latin typeface="Arial" panose="020B0604020202020204" pitchFamily="34" charset="0"/>
                <a:cs typeface="Arial" panose="020B0604020202020204" pitchFamily="34" charset="0"/>
              </a:rPr>
              <a:t>:</a:t>
            </a:r>
            <a:r>
              <a:rPr lang="en-US" sz="2800" dirty="0">
                <a:latin typeface="Arial" panose="020B0604020202020204" pitchFamily="34" charset="0"/>
                <a:cs typeface="Arial" panose="020B0604020202020204" pitchFamily="34" charset="0"/>
              </a:rPr>
              <a:t> differences may be based on class, such as sharing of domestic roles and decisions, employing a </a:t>
            </a:r>
            <a:r>
              <a:rPr lang="en-US" sz="2800" dirty="0" smtClean="0">
                <a:latin typeface="Arial" panose="020B0604020202020204" pitchFamily="34" charset="0"/>
                <a:cs typeface="Arial" panose="020B0604020202020204" pitchFamily="34" charset="0"/>
              </a:rPr>
              <a:t>nanny. Differences in socializing children.</a:t>
            </a:r>
            <a:endParaRPr lang="en-US" sz="28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1735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blinds(horizontal)">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769398"/>
            <a:ext cx="8229600" cy="4572000"/>
          </a:xfrm>
        </p:spPr>
        <p:txBody>
          <a:bodyPr>
            <a:noAutofit/>
          </a:bodyPr>
          <a:lstStyle/>
          <a:p>
            <a:pPr marL="582930" lvl="0" indent="-514350">
              <a:buFont typeface="+mj-lt"/>
              <a:buAutoNum type="arabicPeriod" startAt="4"/>
            </a:pPr>
            <a:r>
              <a:rPr lang="en-US" sz="3200" b="1" dirty="0" smtClean="0">
                <a:latin typeface="Arial" panose="020B0604020202020204" pitchFamily="34" charset="0"/>
                <a:cs typeface="Arial" panose="020B0604020202020204" pitchFamily="34" charset="0"/>
              </a:rPr>
              <a:t>Life Course:</a:t>
            </a:r>
            <a:r>
              <a:rPr lang="en-US" sz="3200" dirty="0" smtClean="0">
                <a:latin typeface="Arial" panose="020B0604020202020204" pitchFamily="34" charset="0"/>
                <a:cs typeface="Arial" panose="020B0604020202020204" pitchFamily="34" charset="0"/>
              </a:rPr>
              <a:t> The nature of the family can change over the life-course of an individual. For example, living in a nuclear family is more likely for those in their thirties than those in their sixties</a:t>
            </a:r>
            <a:br>
              <a:rPr lang="en-US" sz="3200" dirty="0" smtClean="0">
                <a:latin typeface="Arial" panose="020B0604020202020204" pitchFamily="34" charset="0"/>
                <a:cs typeface="Arial" panose="020B0604020202020204" pitchFamily="34" charset="0"/>
              </a:rPr>
            </a:br>
            <a:endParaRPr lang="en-US" sz="3200" dirty="0" smtClean="0">
              <a:latin typeface="Arial" panose="020B0604020202020204" pitchFamily="34" charset="0"/>
              <a:cs typeface="Arial" panose="020B0604020202020204" pitchFamily="34" charset="0"/>
            </a:endParaRPr>
          </a:p>
          <a:p>
            <a:pPr marL="582930" lvl="0" indent="-514350">
              <a:buFont typeface="+mj-lt"/>
              <a:buAutoNum type="arabicPeriod" startAt="4"/>
            </a:pPr>
            <a:r>
              <a:rPr lang="en-US" sz="3200" b="1" dirty="0" smtClean="0">
                <a:latin typeface="Arial" panose="020B0604020202020204" pitchFamily="34" charset="0"/>
                <a:cs typeface="Arial" panose="020B0604020202020204" pitchFamily="34" charset="0"/>
              </a:rPr>
              <a:t>Cohort:</a:t>
            </a:r>
            <a:r>
              <a:rPr lang="en-US" sz="3200" dirty="0" smtClean="0">
                <a:latin typeface="Arial" panose="020B0604020202020204" pitchFamily="34" charset="0"/>
                <a:cs typeface="Arial" panose="020B0604020202020204" pitchFamily="34" charset="0"/>
              </a:rPr>
              <a:t> individuals born at the same time may have similar experiences because of wider social and historical events, such as economic depression, war, expansion of education</a:t>
            </a:r>
          </a:p>
          <a:p>
            <a:pPr>
              <a:buNone/>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9853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horizontal)">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0461"/>
            <a:ext cx="8229600" cy="1143000"/>
          </a:xfrm>
        </p:spPr>
        <p:txBody>
          <a:bodyPr>
            <a:normAutofit fontScale="90000"/>
          </a:bodyPr>
          <a:lstStyle/>
          <a:p>
            <a:r>
              <a:rPr lang="en-US" b="1" u="sng" dirty="0" err="1" smtClean="0">
                <a:latin typeface="Arial" panose="020B0604020202020204" pitchFamily="34" charset="0"/>
                <a:cs typeface="Arial" panose="020B0604020202020204" pitchFamily="34" charset="0"/>
              </a:rPr>
              <a:t>Eversley</a:t>
            </a:r>
            <a:r>
              <a:rPr lang="en-US" b="1" u="sng" dirty="0" smtClean="0">
                <a:latin typeface="Arial" panose="020B0604020202020204" pitchFamily="34" charset="0"/>
                <a:cs typeface="Arial" panose="020B0604020202020204" pitchFamily="34" charset="0"/>
              </a:rPr>
              <a:t> and </a:t>
            </a:r>
            <a:r>
              <a:rPr lang="en-US" b="1" u="sng" dirty="0" err="1" smtClean="0">
                <a:latin typeface="Arial" panose="020B0604020202020204" pitchFamily="34" charset="0"/>
                <a:cs typeface="Arial" panose="020B0604020202020204" pitchFamily="34" charset="0"/>
              </a:rPr>
              <a:t>Bonnerjea</a:t>
            </a:r>
            <a:r>
              <a:rPr lang="en-US" b="1" u="sng" dirty="0" smtClean="0">
                <a:latin typeface="Arial" panose="020B0604020202020204" pitchFamily="34" charset="0"/>
                <a:cs typeface="Arial" panose="020B0604020202020204" pitchFamily="34" charset="0"/>
              </a:rPr>
              <a:t> (1982) – Diversity and Location</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a:xfrm>
            <a:off x="2041301" y="2082139"/>
            <a:ext cx="6935273" cy="4357297"/>
          </a:xfrm>
        </p:spPr>
        <p:txBody>
          <a:bodyPr>
            <a:normAutofit fontScale="85000" lnSpcReduction="10000"/>
          </a:bodyPr>
          <a:lstStyle/>
          <a:p>
            <a:r>
              <a:rPr lang="en-GB" sz="3200" dirty="0" smtClean="0">
                <a:latin typeface="Arial" panose="020B0604020202020204" pitchFamily="34" charset="0"/>
                <a:cs typeface="Arial" panose="020B0604020202020204" pitchFamily="34" charset="0"/>
              </a:rPr>
              <a:t>David </a:t>
            </a:r>
            <a:r>
              <a:rPr lang="en-GB" sz="3200" dirty="0" err="1" smtClean="0">
                <a:latin typeface="Arial" panose="020B0604020202020204" pitchFamily="34" charset="0"/>
                <a:cs typeface="Arial" panose="020B0604020202020204" pitchFamily="34" charset="0"/>
              </a:rPr>
              <a:t>Eversley</a:t>
            </a:r>
            <a:r>
              <a:rPr lang="en-GB" sz="3200" dirty="0" smtClean="0">
                <a:latin typeface="Arial" panose="020B0604020202020204" pitchFamily="34" charset="0"/>
                <a:cs typeface="Arial" panose="020B0604020202020204" pitchFamily="34" charset="0"/>
              </a:rPr>
              <a:t> and Lucy </a:t>
            </a:r>
            <a:r>
              <a:rPr lang="en-GB" sz="3200" dirty="0" err="1" smtClean="0">
                <a:latin typeface="Arial" panose="020B0604020202020204" pitchFamily="34" charset="0"/>
                <a:cs typeface="Arial" panose="020B0604020202020204" pitchFamily="34" charset="0"/>
              </a:rPr>
              <a:t>Bonnerjea</a:t>
            </a:r>
            <a:r>
              <a:rPr lang="en-GB" sz="3200" dirty="0" smtClean="0">
                <a:latin typeface="Arial" panose="020B0604020202020204" pitchFamily="34" charset="0"/>
                <a:cs typeface="Arial" panose="020B0604020202020204" pitchFamily="34" charset="0"/>
              </a:rPr>
              <a:t> add in the additional factor of </a:t>
            </a:r>
            <a:r>
              <a:rPr lang="en-GB" sz="3200" b="1" dirty="0" smtClean="0">
                <a:latin typeface="Arial" panose="020B0604020202020204" pitchFamily="34" charset="0"/>
                <a:cs typeface="Arial" panose="020B0604020202020204" pitchFamily="34" charset="0"/>
              </a:rPr>
              <a:t>regional diversity</a:t>
            </a:r>
            <a:br>
              <a:rPr lang="en-GB" sz="3200" b="1" dirty="0" smtClean="0">
                <a:latin typeface="Arial" panose="020B0604020202020204" pitchFamily="34" charset="0"/>
                <a:cs typeface="Arial" panose="020B0604020202020204" pitchFamily="34" charset="0"/>
              </a:rPr>
            </a:br>
            <a:endParaRPr lang="en-US" sz="3200" b="1" dirty="0">
              <a:latin typeface="Arial" panose="020B0604020202020204" pitchFamily="34" charset="0"/>
              <a:cs typeface="Arial" panose="020B0604020202020204" pitchFamily="34" charset="0"/>
            </a:endParaRPr>
          </a:p>
          <a:p>
            <a:r>
              <a:rPr lang="en-US" sz="3200" dirty="0" smtClean="0">
                <a:latin typeface="Arial" panose="020B0604020202020204" pitchFamily="34" charset="0"/>
                <a:cs typeface="Arial" panose="020B0604020202020204" pitchFamily="34" charset="0"/>
              </a:rPr>
              <a:t>They suggest </a:t>
            </a:r>
            <a:r>
              <a:rPr lang="en-US" sz="3200" dirty="0">
                <a:latin typeface="Arial" panose="020B0604020202020204" pitchFamily="34" charset="0"/>
                <a:cs typeface="Arial" panose="020B0604020202020204" pitchFamily="34" charset="0"/>
              </a:rPr>
              <a:t>that local influences produce different life experiences, and </a:t>
            </a:r>
            <a:r>
              <a:rPr lang="en-US" sz="3200" dirty="0" smtClean="0">
                <a:latin typeface="Arial" panose="020B0604020202020204" pitchFamily="34" charset="0"/>
                <a:cs typeface="Arial" panose="020B0604020202020204" pitchFamily="34" charset="0"/>
              </a:rPr>
              <a:t>so, diversity.</a:t>
            </a:r>
            <a:br>
              <a:rPr lang="en-US" sz="3200" dirty="0" smtClean="0">
                <a:latin typeface="Arial" panose="020B0604020202020204" pitchFamily="34" charset="0"/>
                <a:cs typeface="Arial" panose="020B0604020202020204" pitchFamily="34" charset="0"/>
              </a:rPr>
            </a:br>
            <a:endParaRPr lang="en-US" sz="3200" dirty="0" smtClean="0">
              <a:latin typeface="Arial" panose="020B0604020202020204" pitchFamily="34" charset="0"/>
              <a:cs typeface="Arial" panose="020B0604020202020204" pitchFamily="34" charset="0"/>
            </a:endParaRPr>
          </a:p>
          <a:p>
            <a:r>
              <a:rPr lang="en-US" sz="3200" dirty="0" smtClean="0">
                <a:latin typeface="Arial" panose="020B0604020202020204" pitchFamily="34" charset="0"/>
                <a:cs typeface="Arial" panose="020B0604020202020204" pitchFamily="34" charset="0"/>
              </a:rPr>
              <a:t>They </a:t>
            </a:r>
            <a:r>
              <a:rPr lang="en-US" sz="3200" dirty="0">
                <a:latin typeface="Arial" panose="020B0604020202020204" pitchFamily="34" charset="0"/>
                <a:cs typeface="Arial" panose="020B0604020202020204" pitchFamily="34" charset="0"/>
              </a:rPr>
              <a:t>identify </a:t>
            </a:r>
            <a:r>
              <a:rPr lang="en-US" sz="3200" b="1" dirty="0" smtClean="0">
                <a:latin typeface="Arial" panose="020B0604020202020204" pitchFamily="34" charset="0"/>
                <a:cs typeface="Arial" panose="020B0604020202020204" pitchFamily="34" charset="0"/>
              </a:rPr>
              <a:t>FIVE</a:t>
            </a:r>
            <a:r>
              <a:rPr lang="en-US" sz="3200" dirty="0" smtClean="0">
                <a:latin typeface="Arial" panose="020B0604020202020204" pitchFamily="34" charset="0"/>
                <a:cs typeface="Arial" panose="020B0604020202020204" pitchFamily="34" charset="0"/>
              </a:rPr>
              <a:t> areas </a:t>
            </a:r>
            <a:r>
              <a:rPr lang="en-US" sz="3200" dirty="0">
                <a:latin typeface="Arial" panose="020B0604020202020204" pitchFamily="34" charset="0"/>
                <a:cs typeface="Arial" panose="020B0604020202020204" pitchFamily="34" charset="0"/>
              </a:rPr>
              <a:t>of Britain which offer different types of family </a:t>
            </a:r>
            <a:r>
              <a:rPr lang="en-US" sz="3200" dirty="0" smtClean="0">
                <a:latin typeface="Arial" panose="020B0604020202020204" pitchFamily="34" charset="0"/>
                <a:cs typeface="Arial" panose="020B0604020202020204" pitchFamily="34" charset="0"/>
              </a:rPr>
              <a:t>organization- affluent, rural, geriatric, inner cities, old industrial</a:t>
            </a:r>
            <a:r>
              <a:rPr lang="en-US" sz="3200" dirty="0">
                <a:latin typeface="Arial" panose="020B0604020202020204" pitchFamily="34" charset="0"/>
                <a:cs typeface="Arial" panose="020B0604020202020204" pitchFamily="34" charset="0"/>
              </a:rPr>
              <a:t> </a:t>
            </a:r>
          </a:p>
          <a:p>
            <a:endParaRPr lang="en-US" sz="3200" dirty="0">
              <a:latin typeface="Arial" panose="020B0604020202020204" pitchFamily="34" charset="0"/>
              <a:cs typeface="Arial" panose="020B0604020202020204" pitchFamily="34" charset="0"/>
            </a:endParaRPr>
          </a:p>
        </p:txBody>
      </p:sp>
      <p:pic>
        <p:nvPicPr>
          <p:cNvPr id="2050" name="Picture 2" descr="File:H1N1 United Kingdom Map - Region 2.sv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294" y="2082139"/>
            <a:ext cx="1676088" cy="2743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6346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9094" y="1751528"/>
            <a:ext cx="8448540" cy="4494725"/>
          </a:xfrm>
        </p:spPr>
        <p:txBody>
          <a:bodyPr>
            <a:noAutofit/>
          </a:bodyPr>
          <a:lstStyle/>
          <a:p>
            <a:pPr marL="292100" lvl="0" indent="-292100">
              <a:lnSpc>
                <a:spcPct val="150000"/>
              </a:lnSpc>
              <a:spcBef>
                <a:spcPts val="0"/>
              </a:spcBef>
              <a:buClr>
                <a:srgbClr val="72A376"/>
              </a:buClr>
              <a:buSzPct val="70000"/>
              <a:buFont typeface="Wingdings 2"/>
              <a:buChar char=""/>
            </a:pPr>
            <a:r>
              <a:rPr lang="en-GB" sz="2000" dirty="0">
                <a:latin typeface="Arial" panose="020B0604020202020204" pitchFamily="34" charset="0"/>
                <a:cs typeface="Arial" panose="020B0604020202020204" pitchFamily="34" charset="0"/>
              </a:rPr>
              <a:t>Many </a:t>
            </a:r>
            <a:r>
              <a:rPr lang="en-GB" sz="2000" dirty="0" smtClean="0">
                <a:latin typeface="Arial" panose="020B0604020202020204" pitchFamily="34" charset="0"/>
                <a:cs typeface="Arial" panose="020B0604020202020204" pitchFamily="34" charset="0"/>
              </a:rPr>
              <a:t>coastal </a:t>
            </a:r>
            <a:r>
              <a:rPr lang="en-GB" sz="2000" dirty="0">
                <a:latin typeface="Arial" panose="020B0604020202020204" pitchFamily="34" charset="0"/>
                <a:cs typeface="Arial" panose="020B0604020202020204" pitchFamily="34" charset="0"/>
              </a:rPr>
              <a:t>regions attract elderly couples ‘</a:t>
            </a:r>
            <a:r>
              <a:rPr lang="en-GB" sz="2000" b="1" dirty="0">
                <a:latin typeface="Arial" panose="020B0604020202020204" pitchFamily="34" charset="0"/>
                <a:cs typeface="Arial" panose="020B0604020202020204" pitchFamily="34" charset="0"/>
              </a:rPr>
              <a:t>geriatric</a:t>
            </a:r>
            <a:r>
              <a:rPr lang="en-GB" sz="2000" dirty="0">
                <a:latin typeface="Arial" panose="020B0604020202020204" pitchFamily="34" charset="0"/>
                <a:cs typeface="Arial" panose="020B0604020202020204" pitchFamily="34" charset="0"/>
              </a:rPr>
              <a:t> wards</a:t>
            </a:r>
            <a:r>
              <a:rPr lang="en-GB" sz="2000" dirty="0" smtClean="0">
                <a:latin typeface="Arial" panose="020B0604020202020204" pitchFamily="34" charset="0"/>
                <a:cs typeface="Arial" panose="020B0604020202020204" pitchFamily="34" charset="0"/>
              </a:rPr>
              <a:t>’, e.g., </a:t>
            </a:r>
            <a:endParaRPr lang="en-GB" sz="2000" dirty="0">
              <a:latin typeface="Arial" panose="020B0604020202020204" pitchFamily="34" charset="0"/>
              <a:cs typeface="Arial" panose="020B0604020202020204" pitchFamily="34" charset="0"/>
            </a:endParaRPr>
          </a:p>
          <a:p>
            <a:pPr marL="292100" lvl="0" indent="-292100">
              <a:lnSpc>
                <a:spcPct val="150000"/>
              </a:lnSpc>
              <a:spcBef>
                <a:spcPts val="0"/>
              </a:spcBef>
              <a:buClr>
                <a:srgbClr val="72A376"/>
              </a:buClr>
              <a:buSzPct val="70000"/>
              <a:buFont typeface="Wingdings 2"/>
              <a:buChar char=""/>
            </a:pPr>
            <a:r>
              <a:rPr lang="en-GB" sz="2000" b="1" dirty="0">
                <a:latin typeface="Arial" panose="020B0604020202020204" pitchFamily="34" charset="0"/>
                <a:cs typeface="Arial" panose="020B0604020202020204" pitchFamily="34" charset="0"/>
              </a:rPr>
              <a:t>Inner city </a:t>
            </a:r>
            <a:r>
              <a:rPr lang="en-GB" sz="2000" dirty="0">
                <a:latin typeface="Arial" panose="020B0604020202020204" pitchFamily="34" charset="0"/>
                <a:cs typeface="Arial" panose="020B0604020202020204" pitchFamily="34" charset="0"/>
              </a:rPr>
              <a:t>areas have greater concentrations of lone parents and ethnic minority families in the poorer </a:t>
            </a:r>
            <a:r>
              <a:rPr lang="en-GB" sz="2000" dirty="0" smtClean="0">
                <a:latin typeface="Arial" panose="020B0604020202020204" pitchFamily="34" charset="0"/>
                <a:cs typeface="Arial" panose="020B0604020202020204" pitchFamily="34" charset="0"/>
              </a:rPr>
              <a:t>areas, e.g., </a:t>
            </a:r>
            <a:endParaRPr lang="en-GB" sz="2000" dirty="0">
              <a:latin typeface="Arial" panose="020B0604020202020204" pitchFamily="34" charset="0"/>
              <a:cs typeface="Arial" panose="020B0604020202020204" pitchFamily="34" charset="0"/>
            </a:endParaRPr>
          </a:p>
          <a:p>
            <a:pPr marL="292100" lvl="0" indent="-292100">
              <a:lnSpc>
                <a:spcPct val="150000"/>
              </a:lnSpc>
              <a:spcBef>
                <a:spcPts val="0"/>
              </a:spcBef>
              <a:buClr>
                <a:srgbClr val="72A376"/>
              </a:buClr>
              <a:buSzPct val="70000"/>
              <a:buFont typeface="Wingdings 2"/>
              <a:buChar char=""/>
            </a:pPr>
            <a:r>
              <a:rPr lang="en-GB" sz="2000" dirty="0">
                <a:latin typeface="Arial" panose="020B0604020202020204" pitchFamily="34" charset="0"/>
                <a:cs typeface="Arial" panose="020B0604020202020204" pitchFamily="34" charset="0"/>
              </a:rPr>
              <a:t>Traditional </a:t>
            </a:r>
            <a:r>
              <a:rPr lang="en-GB" sz="2000" b="1" dirty="0">
                <a:latin typeface="Arial" panose="020B0604020202020204" pitchFamily="34" charset="0"/>
                <a:cs typeface="Arial" panose="020B0604020202020204" pitchFamily="34" charset="0"/>
              </a:rPr>
              <a:t>rural</a:t>
            </a:r>
            <a:r>
              <a:rPr lang="en-GB" sz="2000" dirty="0">
                <a:latin typeface="Arial" panose="020B0604020202020204" pitchFamily="34" charset="0"/>
                <a:cs typeface="Arial" panose="020B0604020202020204" pitchFamily="34" charset="0"/>
              </a:rPr>
              <a:t> areas have more reliance on extended </a:t>
            </a:r>
            <a:r>
              <a:rPr lang="en-GB" sz="2000" dirty="0" smtClean="0">
                <a:latin typeface="Arial" panose="020B0604020202020204" pitchFamily="34" charset="0"/>
                <a:cs typeface="Arial" panose="020B0604020202020204" pitchFamily="34" charset="0"/>
              </a:rPr>
              <a:t>family, e.g., </a:t>
            </a:r>
            <a:endParaRPr lang="en-GB" sz="2000" dirty="0">
              <a:latin typeface="Arial" panose="020B0604020202020204" pitchFamily="34" charset="0"/>
              <a:cs typeface="Arial" panose="020B0604020202020204" pitchFamily="34" charset="0"/>
            </a:endParaRPr>
          </a:p>
          <a:p>
            <a:pPr marL="292100" lvl="0" indent="-292100">
              <a:lnSpc>
                <a:spcPct val="150000"/>
              </a:lnSpc>
              <a:spcBef>
                <a:spcPts val="0"/>
              </a:spcBef>
              <a:buClr>
                <a:srgbClr val="72A376"/>
              </a:buClr>
              <a:buSzPct val="70000"/>
              <a:buFont typeface="Wingdings 2"/>
              <a:buChar char=""/>
            </a:pPr>
            <a:r>
              <a:rPr lang="en-GB" sz="2000" b="1" dirty="0" smtClean="0">
                <a:latin typeface="Arial" panose="020B0604020202020204" pitchFamily="34" charset="0"/>
                <a:cs typeface="Arial" panose="020B0604020202020204" pitchFamily="34" charset="0"/>
              </a:rPr>
              <a:t>Affluent</a:t>
            </a:r>
            <a:r>
              <a:rPr lang="en-GB" sz="2000" dirty="0" smtClean="0">
                <a:latin typeface="Arial" panose="020B0604020202020204" pitchFamily="34" charset="0"/>
                <a:cs typeface="Arial" panose="020B0604020202020204" pitchFamily="34" charset="0"/>
              </a:rPr>
              <a:t> Suburbs </a:t>
            </a:r>
            <a:r>
              <a:rPr lang="en-GB" sz="2000" dirty="0">
                <a:latin typeface="Arial" panose="020B0604020202020204" pitchFamily="34" charset="0"/>
                <a:cs typeface="Arial" panose="020B0604020202020204" pitchFamily="34" charset="0"/>
              </a:rPr>
              <a:t>tend to attract young families ‘family builders</a:t>
            </a:r>
            <a:r>
              <a:rPr lang="en-GB" sz="2000" dirty="0" smtClean="0">
                <a:latin typeface="Arial" panose="020B0604020202020204" pitchFamily="34" charset="0"/>
                <a:cs typeface="Arial" panose="020B0604020202020204" pitchFamily="34" charset="0"/>
              </a:rPr>
              <a:t>’, e.g., </a:t>
            </a:r>
          </a:p>
          <a:p>
            <a:pPr marL="292100" lvl="0" indent="-292100">
              <a:lnSpc>
                <a:spcPct val="150000"/>
              </a:lnSpc>
              <a:spcBef>
                <a:spcPts val="0"/>
              </a:spcBef>
              <a:buClr>
                <a:srgbClr val="72A376"/>
              </a:buClr>
              <a:buSzPct val="70000"/>
              <a:buFont typeface="Wingdings 2"/>
              <a:buChar char=""/>
            </a:pPr>
            <a:r>
              <a:rPr lang="en-GB" sz="2000" b="1" dirty="0" smtClean="0">
                <a:latin typeface="Arial" panose="020B0604020202020204" pitchFamily="34" charset="0"/>
                <a:cs typeface="Arial" panose="020B0604020202020204" pitchFamily="34" charset="0"/>
              </a:rPr>
              <a:t>Old industrial </a:t>
            </a:r>
            <a:r>
              <a:rPr lang="en-GB" sz="2000" dirty="0" smtClean="0">
                <a:latin typeface="Arial" panose="020B0604020202020204" pitchFamily="34" charset="0"/>
                <a:cs typeface="Arial" panose="020B0604020202020204" pitchFamily="34" charset="0"/>
              </a:rPr>
              <a:t>areas may have the kind of extended family networks identified by Young and Willmott in their original study, e.g., </a:t>
            </a:r>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p:txBody>
      </p:sp>
      <p:sp>
        <p:nvSpPr>
          <p:cNvPr id="4" name="Title 1"/>
          <p:cNvSpPr>
            <a:spLocks noGrp="1"/>
          </p:cNvSpPr>
          <p:nvPr>
            <p:ph type="title"/>
          </p:nvPr>
        </p:nvSpPr>
        <p:spPr>
          <a:xfrm>
            <a:off x="457200" y="500461"/>
            <a:ext cx="8229600" cy="1143000"/>
          </a:xfrm>
        </p:spPr>
        <p:txBody>
          <a:bodyPr>
            <a:normAutofit/>
          </a:bodyPr>
          <a:lstStyle/>
          <a:p>
            <a:r>
              <a:rPr lang="en-US" sz="3200" b="1" u="sng" dirty="0" err="1" smtClean="0">
                <a:latin typeface="Arial" panose="020B0604020202020204" pitchFamily="34" charset="0"/>
                <a:cs typeface="Arial" panose="020B0604020202020204" pitchFamily="34" charset="0"/>
              </a:rPr>
              <a:t>Eversley</a:t>
            </a:r>
            <a:r>
              <a:rPr lang="en-US" sz="3200" b="1" u="sng" dirty="0" smtClean="0">
                <a:latin typeface="Arial" panose="020B0604020202020204" pitchFamily="34" charset="0"/>
                <a:cs typeface="Arial" panose="020B0604020202020204" pitchFamily="34" charset="0"/>
              </a:rPr>
              <a:t> and </a:t>
            </a:r>
            <a:r>
              <a:rPr lang="en-US" sz="3200" b="1" u="sng" dirty="0" err="1" smtClean="0">
                <a:latin typeface="Arial" panose="020B0604020202020204" pitchFamily="34" charset="0"/>
                <a:cs typeface="Arial" panose="020B0604020202020204" pitchFamily="34" charset="0"/>
              </a:rPr>
              <a:t>Bonnerjea</a:t>
            </a:r>
            <a:r>
              <a:rPr lang="en-US" sz="3200" b="1" u="sng" dirty="0" smtClean="0">
                <a:latin typeface="Arial" panose="020B0604020202020204" pitchFamily="34" charset="0"/>
                <a:cs typeface="Arial" panose="020B0604020202020204" pitchFamily="34" charset="0"/>
              </a:rPr>
              <a:t> (1982) – Diversity and Location</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714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Arial" panose="020B0604020202020204" pitchFamily="34" charset="0"/>
                <a:cs typeface="Arial" panose="020B0604020202020204" pitchFamily="34" charset="0"/>
              </a:rPr>
              <a:t>Extended families</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a:xfrm>
            <a:off x="656823" y="1447799"/>
            <a:ext cx="8029977" cy="5056031"/>
          </a:xfrm>
        </p:spPr>
        <p:txBody>
          <a:bodyPr>
            <a:normAutofit fontScale="77500" lnSpcReduction="20000"/>
          </a:bodyPr>
          <a:lstStyle/>
          <a:p>
            <a:r>
              <a:rPr lang="en-GB" sz="3600" dirty="0" smtClean="0">
                <a:latin typeface="Arial" panose="020B0604020202020204" pitchFamily="34" charset="0"/>
                <a:cs typeface="Arial" panose="020B0604020202020204" pitchFamily="34" charset="0"/>
              </a:rPr>
              <a:t>There is also the idea that although families may look nuclear they may in fact be part of a more complex extended structure. </a:t>
            </a:r>
          </a:p>
          <a:p>
            <a:r>
              <a:rPr lang="en-GB" sz="3600" dirty="0" smtClean="0">
                <a:latin typeface="Arial" panose="020B0604020202020204" pitchFamily="34" charset="0"/>
                <a:cs typeface="Arial" panose="020B0604020202020204" pitchFamily="34" charset="0"/>
              </a:rPr>
              <a:t>Unlike Parsons, other functionalist </a:t>
            </a:r>
            <a:r>
              <a:rPr lang="en-GB" sz="3600" dirty="0">
                <a:latin typeface="Arial" panose="020B0604020202020204" pitchFamily="34" charset="0"/>
                <a:cs typeface="Arial" panose="020B0604020202020204" pitchFamily="34" charset="0"/>
              </a:rPr>
              <a:t>sociologists such as </a:t>
            </a:r>
            <a:r>
              <a:rPr lang="en-GB" sz="3600" b="1" dirty="0" err="1">
                <a:latin typeface="Arial" panose="020B0604020202020204" pitchFamily="34" charset="0"/>
                <a:cs typeface="Arial" panose="020B0604020202020204" pitchFamily="34" charset="0"/>
              </a:rPr>
              <a:t>Sussman</a:t>
            </a:r>
            <a:r>
              <a:rPr lang="en-GB" sz="3600" dirty="0">
                <a:latin typeface="Arial" panose="020B0604020202020204" pitchFamily="34" charset="0"/>
                <a:cs typeface="Arial" panose="020B0604020202020204" pitchFamily="34" charset="0"/>
              </a:rPr>
              <a:t> (1965), </a:t>
            </a:r>
            <a:r>
              <a:rPr lang="en-GB" sz="3600" dirty="0" smtClean="0">
                <a:latin typeface="Arial" panose="020B0604020202020204" pitchFamily="34" charset="0"/>
                <a:cs typeface="Arial" panose="020B0604020202020204" pitchFamily="34" charset="0"/>
              </a:rPr>
              <a:t>have argued that </a:t>
            </a:r>
            <a:r>
              <a:rPr lang="en-GB" sz="3600" dirty="0">
                <a:latin typeface="Arial" panose="020B0604020202020204" pitchFamily="34" charset="0"/>
                <a:cs typeface="Arial" panose="020B0604020202020204" pitchFamily="34" charset="0"/>
              </a:rPr>
              <a:t>the thesis of family units being isolated must be rejected. In particular, he showed that aid and assistance, particularly financial, still flows from parents to </a:t>
            </a:r>
            <a:r>
              <a:rPr lang="en-GB" sz="3600" dirty="0" smtClean="0">
                <a:latin typeface="Arial" panose="020B0604020202020204" pitchFamily="34" charset="0"/>
                <a:cs typeface="Arial" panose="020B0604020202020204" pitchFamily="34" charset="0"/>
              </a:rPr>
              <a:t>children and argued that </a:t>
            </a:r>
            <a:r>
              <a:rPr lang="en-GB" sz="3600" dirty="0">
                <a:latin typeface="Arial" panose="020B0604020202020204" pitchFamily="34" charset="0"/>
                <a:cs typeface="Arial" panose="020B0604020202020204" pitchFamily="34" charset="0"/>
              </a:rPr>
              <a:t>extended family networks occur widely in industrial </a:t>
            </a:r>
            <a:r>
              <a:rPr lang="en-GB" sz="3600" dirty="0" smtClean="0">
                <a:latin typeface="Arial" panose="020B0604020202020204" pitchFamily="34" charset="0"/>
                <a:cs typeface="Arial" panose="020B0604020202020204" pitchFamily="34" charset="0"/>
              </a:rPr>
              <a:t>societies.</a:t>
            </a:r>
          </a:p>
          <a:p>
            <a:r>
              <a:rPr lang="en-GB" sz="3600" dirty="0" smtClean="0">
                <a:latin typeface="Arial" panose="020B0604020202020204" pitchFamily="34" charset="0"/>
                <a:cs typeface="Arial" panose="020B0604020202020204" pitchFamily="34" charset="0"/>
              </a:rPr>
              <a:t>The findings of </a:t>
            </a:r>
            <a:r>
              <a:rPr lang="en-GB" sz="3600" b="1" dirty="0" smtClean="0">
                <a:latin typeface="Arial" panose="020B0604020202020204" pitchFamily="34" charset="0"/>
                <a:cs typeface="Arial" panose="020B0604020202020204" pitchFamily="34" charset="0"/>
              </a:rPr>
              <a:t>Willmott and Young</a:t>
            </a:r>
            <a:r>
              <a:rPr lang="en-GB" sz="3600" dirty="0" smtClean="0">
                <a:latin typeface="Arial" panose="020B0604020202020204" pitchFamily="34" charset="0"/>
                <a:cs typeface="Arial" panose="020B0604020202020204" pitchFamily="34" charset="0"/>
              </a:rPr>
              <a:t>, </a:t>
            </a:r>
            <a:r>
              <a:rPr lang="en-GB" sz="3600" dirty="0" err="1" smtClean="0">
                <a:latin typeface="Arial" panose="020B0604020202020204" pitchFamily="34" charset="0"/>
                <a:cs typeface="Arial" panose="020B0604020202020204" pitchFamily="34" charset="0"/>
              </a:rPr>
              <a:t>etc</a:t>
            </a:r>
            <a:r>
              <a:rPr lang="en-GB" sz="3600" dirty="0" smtClean="0">
                <a:latin typeface="Arial" panose="020B0604020202020204" pitchFamily="34" charset="0"/>
                <a:cs typeface="Arial" panose="020B0604020202020204" pitchFamily="34" charset="0"/>
              </a:rPr>
              <a:t> support this</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61140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875"/>
            <a:ext cx="7024744" cy="1143000"/>
          </a:xfrm>
        </p:spPr>
        <p:txBody>
          <a:bodyPr/>
          <a:lstStyle/>
          <a:p>
            <a:r>
              <a:rPr lang="en-GB" b="1" dirty="0" smtClean="0">
                <a:latin typeface="Arial" panose="020B0604020202020204" pitchFamily="34" charset="0"/>
                <a:cs typeface="Arial" panose="020B0604020202020204" pitchFamily="34" charset="0"/>
              </a:rPr>
              <a:t>Peter Willmott (1988)</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a:xfrm>
            <a:off x="560231" y="1030966"/>
            <a:ext cx="8017099" cy="4506950"/>
          </a:xfrm>
        </p:spPr>
        <p:txBody>
          <a:bodyPr>
            <a:noAutofit/>
          </a:bodyPr>
          <a:lstStyle/>
          <a:p>
            <a:r>
              <a:rPr lang="en-US" sz="2400" dirty="0" smtClean="0">
                <a:latin typeface="Arial" panose="020B0604020202020204" pitchFamily="34" charset="0"/>
                <a:cs typeface="Arial" panose="020B0604020202020204" pitchFamily="34" charset="0"/>
              </a:rPr>
              <a:t>Conducted a study of families in a North London suburb and identified FOUR main </a:t>
            </a:r>
            <a:r>
              <a:rPr lang="en-US" sz="2400" dirty="0">
                <a:latin typeface="Arial" panose="020B0604020202020204" pitchFamily="34" charset="0"/>
                <a:cs typeface="Arial" panose="020B0604020202020204" pitchFamily="34" charset="0"/>
              </a:rPr>
              <a:t>types of extended families</a:t>
            </a:r>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p>
            <a:pPr marL="457200" lvl="0" indent="-457200">
              <a:buFont typeface="+mj-lt"/>
              <a:buAutoNum type="arabicPeriod"/>
            </a:pPr>
            <a:r>
              <a:rPr lang="en-US" sz="2400" b="1" dirty="0">
                <a:latin typeface="Arial" panose="020B0604020202020204" pitchFamily="34" charset="0"/>
                <a:cs typeface="Arial" panose="020B0604020202020204" pitchFamily="34" charset="0"/>
              </a:rPr>
              <a:t>Extended family of residence</a:t>
            </a:r>
            <a:r>
              <a:rPr lang="en-US" sz="2400" dirty="0">
                <a:latin typeface="Arial" panose="020B0604020202020204" pitchFamily="34" charset="0"/>
                <a:cs typeface="Arial" panose="020B0604020202020204" pitchFamily="34" charset="0"/>
              </a:rPr>
              <a:t> – where members of the family live in the same household</a:t>
            </a:r>
          </a:p>
          <a:p>
            <a:pPr marL="457200" lvl="0" indent="-457200">
              <a:buFont typeface="+mj-lt"/>
              <a:buAutoNum type="arabicPeriod"/>
            </a:pPr>
            <a:r>
              <a:rPr lang="en-US" sz="2400" b="1" dirty="0">
                <a:latin typeface="Arial" panose="020B0604020202020204" pitchFamily="34" charset="0"/>
                <a:cs typeface="Arial" panose="020B0604020202020204" pitchFamily="34" charset="0"/>
              </a:rPr>
              <a:t>Local extended family</a:t>
            </a:r>
            <a:r>
              <a:rPr lang="en-US" sz="2400" dirty="0">
                <a:latin typeface="Arial" panose="020B0604020202020204" pitchFamily="34" charset="0"/>
                <a:cs typeface="Arial" panose="020B0604020202020204" pitchFamily="34" charset="0"/>
              </a:rPr>
              <a:t> – where 2 or 3 nuclear families live separately, but in close proximity and see each other often</a:t>
            </a:r>
          </a:p>
          <a:p>
            <a:pPr marL="457200" lvl="0" indent="-457200">
              <a:buFont typeface="+mj-lt"/>
              <a:buAutoNum type="arabicPeriod"/>
            </a:pPr>
            <a:r>
              <a:rPr lang="en-US" sz="2400" b="1" dirty="0">
                <a:latin typeface="Arial" panose="020B0604020202020204" pitchFamily="34" charset="0"/>
                <a:cs typeface="Arial" panose="020B0604020202020204" pitchFamily="34" charset="0"/>
              </a:rPr>
              <a:t>Dispersed extended family</a:t>
            </a:r>
            <a:r>
              <a:rPr lang="en-US" sz="2400" dirty="0">
                <a:latin typeface="Arial" panose="020B0604020202020204" pitchFamily="34" charset="0"/>
                <a:cs typeface="Arial" panose="020B0604020202020204" pitchFamily="34" charset="0"/>
              </a:rPr>
              <a:t>: nuclear families who see each other </a:t>
            </a:r>
            <a:r>
              <a:rPr lang="en-US" sz="2400" dirty="0" smtClean="0">
                <a:latin typeface="Arial" panose="020B0604020202020204" pitchFamily="34" charset="0"/>
                <a:cs typeface="Arial" panose="020B0604020202020204" pitchFamily="34" charset="0"/>
              </a:rPr>
              <a:t>reasonably frequently </a:t>
            </a:r>
            <a:r>
              <a:rPr lang="en-US" sz="2400" dirty="0">
                <a:latin typeface="Arial" panose="020B0604020202020204" pitchFamily="34" charset="0"/>
                <a:cs typeface="Arial" panose="020B0604020202020204" pitchFamily="34" charset="0"/>
              </a:rPr>
              <a:t>but live further apart and do not see each other as regularly</a:t>
            </a:r>
          </a:p>
          <a:p>
            <a:pPr marL="457200" lvl="0" indent="-457200">
              <a:buFont typeface="+mj-lt"/>
              <a:buAutoNum type="arabicPeriod"/>
            </a:pPr>
            <a:r>
              <a:rPr lang="en-US" sz="2400" b="1" dirty="0">
                <a:latin typeface="Arial" panose="020B0604020202020204" pitchFamily="34" charset="0"/>
                <a:cs typeface="Arial" panose="020B0604020202020204" pitchFamily="34" charset="0"/>
              </a:rPr>
              <a:t>Attenuated extended family: </a:t>
            </a:r>
            <a:r>
              <a:rPr lang="en-US" sz="2400" dirty="0">
                <a:latin typeface="Arial" panose="020B0604020202020204" pitchFamily="34" charset="0"/>
                <a:cs typeface="Arial" panose="020B0604020202020204" pitchFamily="34" charset="0"/>
              </a:rPr>
              <a:t>similar to the dispersed extended family but the contact is even less </a:t>
            </a:r>
            <a:r>
              <a:rPr lang="en-US" sz="2400" dirty="0" smtClean="0">
                <a:latin typeface="Arial" panose="020B0604020202020204" pitchFamily="34" charset="0"/>
                <a:cs typeface="Arial" panose="020B0604020202020204" pitchFamily="34" charset="0"/>
              </a:rPr>
              <a:t>frequent</a:t>
            </a:r>
          </a:p>
          <a:p>
            <a:pPr marL="0" indent="0">
              <a:buNone/>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747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000"/>
                                        <p:tgtEl>
                                          <p:spTgt spid="3">
                                            <p:txEl>
                                              <p:pRg st="2" end="2"/>
                                            </p:txEl>
                                          </p:spTgt>
                                        </p:tgtEl>
                                      </p:cBhvr>
                                    </p:animEffect>
                                    <p:anim calcmode="lin" valueType="num">
                                      <p:cBhvr>
                                        <p:cTn id="22"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3"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2000"/>
                                        <p:tgtEl>
                                          <p:spTgt spid="3">
                                            <p:txEl>
                                              <p:pRg st="3" end="3"/>
                                            </p:txEl>
                                          </p:spTgt>
                                        </p:tgtEl>
                                      </p:cBhvr>
                                    </p:animEffect>
                                    <p:anim calcmode="lin" valueType="num">
                                      <p:cBhvr>
                                        <p:cTn id="29"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30"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2000"/>
                                        <p:tgtEl>
                                          <p:spTgt spid="3">
                                            <p:txEl>
                                              <p:pRg st="4" end="4"/>
                                            </p:txEl>
                                          </p:spTgt>
                                        </p:tgtEl>
                                      </p:cBhvr>
                                    </p:animEffect>
                                    <p:anim calcmode="lin" valueType="num">
                                      <p:cBhvr>
                                        <p:cTn id="36"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37"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Arial" panose="020B0604020202020204" pitchFamily="34" charset="0"/>
                <a:cs typeface="Arial" panose="020B0604020202020204" pitchFamily="34" charset="0"/>
              </a:rPr>
              <a:t>Conclusion</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a:xfrm>
            <a:off x="437883" y="1447800"/>
            <a:ext cx="8049294" cy="5223456"/>
          </a:xfrm>
        </p:spPr>
        <p:txBody>
          <a:bodyPr>
            <a:normAutofit/>
          </a:bodyPr>
          <a:lstStyle/>
          <a:p>
            <a:r>
              <a:rPr lang="en-GB" dirty="0" smtClean="0">
                <a:latin typeface="Arial" panose="020B0604020202020204" pitchFamily="34" charset="0"/>
                <a:cs typeface="Arial" panose="020B0604020202020204" pitchFamily="34" charset="0"/>
              </a:rPr>
              <a:t>Diversity is </a:t>
            </a:r>
            <a:r>
              <a:rPr lang="en-GB" b="1" u="sng" dirty="0" smtClean="0">
                <a:latin typeface="Arial" panose="020B0604020202020204" pitchFamily="34" charset="0"/>
                <a:cs typeface="Arial" panose="020B0604020202020204" pitchFamily="34" charset="0"/>
              </a:rPr>
              <a:t>not</a:t>
            </a:r>
            <a:r>
              <a:rPr lang="en-GB" dirty="0" smtClean="0">
                <a:latin typeface="Arial" panose="020B0604020202020204" pitchFamily="34" charset="0"/>
                <a:cs typeface="Arial" panose="020B0604020202020204" pitchFamily="34" charset="0"/>
              </a:rPr>
              <a:t> just about the structure- the extent to which the family looks like the nuclear family- it is also about how similar families are on the inside- at the interpersonal level. For example</a:t>
            </a:r>
          </a:p>
          <a:p>
            <a:pPr lvl="1"/>
            <a:r>
              <a:rPr lang="en-GB" dirty="0" smtClean="0">
                <a:latin typeface="Arial" panose="020B0604020202020204" pitchFamily="34" charset="0"/>
                <a:cs typeface="Arial" panose="020B0604020202020204" pitchFamily="34" charset="0"/>
              </a:rPr>
              <a:t>differences in male/female roles</a:t>
            </a:r>
          </a:p>
          <a:p>
            <a:pPr lvl="1"/>
            <a:r>
              <a:rPr lang="en-GB" dirty="0" smtClean="0">
                <a:latin typeface="Arial" panose="020B0604020202020204" pitchFamily="34" charset="0"/>
                <a:cs typeface="Arial" panose="020B0604020202020204" pitchFamily="34" charset="0"/>
              </a:rPr>
              <a:t>ideas about socialising children</a:t>
            </a:r>
          </a:p>
          <a:p>
            <a:pPr lvl="1"/>
            <a:r>
              <a:rPr lang="en-GB" dirty="0" smtClean="0">
                <a:latin typeface="Arial" panose="020B0604020202020204" pitchFamily="34" charset="0"/>
                <a:cs typeface="Arial" panose="020B0604020202020204" pitchFamily="34" charset="0"/>
              </a:rPr>
              <a:t>the role of religious ideas</a:t>
            </a:r>
          </a:p>
          <a:p>
            <a:pPr lvl="1"/>
            <a:r>
              <a:rPr lang="en-GB" dirty="0" smtClean="0">
                <a:latin typeface="Arial" panose="020B0604020202020204" pitchFamily="34" charset="0"/>
                <a:cs typeface="Arial" panose="020B0604020202020204" pitchFamily="34" charset="0"/>
              </a:rPr>
              <a:t>etc. </a:t>
            </a:r>
          </a:p>
          <a:p>
            <a:pPr marL="320040" lvl="1" indent="0">
              <a:buNone/>
            </a:pPr>
            <a:r>
              <a:rPr lang="en-GB" dirty="0" smtClean="0">
                <a:latin typeface="Arial" panose="020B0604020202020204" pitchFamily="34" charset="0"/>
                <a:cs typeface="Arial" panose="020B0604020202020204" pitchFamily="34" charset="0"/>
              </a:rPr>
              <a:t/>
            </a:r>
            <a:br>
              <a:rPr lang="en-GB" dirty="0" smtClean="0">
                <a:latin typeface="Arial" panose="020B0604020202020204" pitchFamily="34" charset="0"/>
                <a:cs typeface="Arial" panose="020B0604020202020204" pitchFamily="34" charset="0"/>
              </a:rPr>
            </a:br>
            <a:r>
              <a:rPr lang="en-GB" dirty="0" smtClean="0">
                <a:latin typeface="Arial" panose="020B0604020202020204" pitchFamily="34" charset="0"/>
                <a:cs typeface="Arial" panose="020B0604020202020204" pitchFamily="34" charset="0"/>
              </a:rPr>
              <a:t>What matters in interpreting this is the emphasis placed on different features.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76202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 do we mean by the term diversity? p.3</a:t>
            </a:r>
            <a:endParaRPr lang="en-GB" dirty="0"/>
          </a:p>
        </p:txBody>
      </p:sp>
      <p:sp>
        <p:nvSpPr>
          <p:cNvPr id="4" name="Cloud 3"/>
          <p:cNvSpPr/>
          <p:nvPr/>
        </p:nvSpPr>
        <p:spPr>
          <a:xfrm>
            <a:off x="3116688" y="2640169"/>
            <a:ext cx="2884867" cy="166137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t>DIVERSITY</a:t>
            </a:r>
            <a:endParaRPr lang="en-GB" sz="2400" b="1" dirty="0"/>
          </a:p>
        </p:txBody>
      </p:sp>
    </p:spTree>
    <p:extLst>
      <p:ext uri="{BB962C8B-B14F-4D97-AF65-F5344CB8AC3E}">
        <p14:creationId xmlns:p14="http://schemas.microsoft.com/office/powerpoint/2010/main" val="23432068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ctrTitle"/>
          </p:nvPr>
        </p:nvSpPr>
        <p:spPr>
          <a:xfrm>
            <a:off x="2955925" y="745499"/>
            <a:ext cx="5256213" cy="3024188"/>
          </a:xfrm>
        </p:spPr>
        <p:txBody>
          <a:bodyPr/>
          <a:lstStyle/>
          <a:p>
            <a:pPr eaLnBrk="1" fontAlgn="auto" hangingPunct="1">
              <a:spcAft>
                <a:spcPts val="0"/>
              </a:spcAft>
              <a:defRPr/>
            </a:pPr>
            <a:r>
              <a:rPr lang="en-GB" sz="4000" dirty="0" smtClean="0">
                <a:solidFill>
                  <a:schemeClr val="bg1"/>
                </a:solidFill>
              </a:rPr>
              <a:t>Explanations for changes in the family</a:t>
            </a:r>
          </a:p>
        </p:txBody>
      </p:sp>
      <p:pic>
        <p:nvPicPr>
          <p:cNvPr id="2051" name="Picture 8" descr="marriage_-_hand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4033838"/>
            <a:ext cx="2952750"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10" descr="divorce2">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3500438"/>
            <a:ext cx="2344738" cy="289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12" descr="cohabitation-hands">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5288" y="333375"/>
            <a:ext cx="2068512"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45546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marL="54864" algn="ctr" eaLnBrk="1" fontAlgn="auto" hangingPunct="1">
              <a:spcAft>
                <a:spcPts val="0"/>
              </a:spcAft>
              <a:defRPr/>
            </a:pPr>
            <a:r>
              <a:rPr lang="en-GB" dirty="0" smtClean="0">
                <a:solidFill>
                  <a:schemeClr val="tx2">
                    <a:tint val="100000"/>
                    <a:shade val="90000"/>
                    <a:satMod val="250000"/>
                    <a:alpha val="100000"/>
                  </a:schemeClr>
                </a:solidFill>
              </a:rPr>
              <a:t>LIST</a:t>
            </a:r>
          </a:p>
        </p:txBody>
      </p:sp>
      <p:sp>
        <p:nvSpPr>
          <p:cNvPr id="3075" name="Rectangle 3"/>
          <p:cNvSpPr>
            <a:spLocks noGrp="1" noChangeArrowheads="1"/>
          </p:cNvSpPr>
          <p:nvPr>
            <p:ph idx="1"/>
          </p:nvPr>
        </p:nvSpPr>
        <p:spPr/>
        <p:txBody>
          <a:bodyPr>
            <a:normAutofit/>
          </a:bodyPr>
          <a:lstStyle/>
          <a:p>
            <a:pPr marL="609600" indent="-609600" eaLnBrk="1" hangingPunct="1"/>
            <a:r>
              <a:rPr lang="en-GB" altLang="en-US" sz="3200" b="1" dirty="0" smtClean="0">
                <a:latin typeface="Arial" panose="020B0604020202020204" pitchFamily="34" charset="0"/>
                <a:cs typeface="Arial" panose="020B0604020202020204" pitchFamily="34" charset="0"/>
              </a:rPr>
              <a:t>L</a:t>
            </a:r>
            <a:r>
              <a:rPr lang="en-GB" altLang="en-US" sz="3200" dirty="0" smtClean="0">
                <a:latin typeface="Arial" panose="020B0604020202020204" pitchFamily="34" charset="0"/>
                <a:cs typeface="Arial" panose="020B0604020202020204" pitchFamily="34" charset="0"/>
              </a:rPr>
              <a:t>egal (changes in law and government policy)</a:t>
            </a:r>
            <a:endParaRPr lang="en-GB" altLang="en-US" sz="3200" b="1" dirty="0" smtClean="0">
              <a:latin typeface="Arial" panose="020B0604020202020204" pitchFamily="34" charset="0"/>
              <a:cs typeface="Arial" panose="020B0604020202020204" pitchFamily="34" charset="0"/>
            </a:endParaRPr>
          </a:p>
          <a:p>
            <a:pPr marL="609600" indent="-609600" eaLnBrk="1" hangingPunct="1"/>
            <a:r>
              <a:rPr lang="en-GB" altLang="en-US" sz="3200" b="1" dirty="0" smtClean="0">
                <a:latin typeface="Arial" panose="020B0604020202020204" pitchFamily="34" charset="0"/>
                <a:cs typeface="Arial" panose="020B0604020202020204" pitchFamily="34" charset="0"/>
              </a:rPr>
              <a:t>I</a:t>
            </a:r>
            <a:r>
              <a:rPr lang="en-GB" altLang="en-US" sz="3200" dirty="0" smtClean="0">
                <a:latin typeface="Arial" panose="020B0604020202020204" pitchFamily="34" charset="0"/>
                <a:cs typeface="Arial" panose="020B0604020202020204" pitchFamily="34" charset="0"/>
              </a:rPr>
              <a:t>deological (changes in ideas about what is right or desirable)</a:t>
            </a:r>
            <a:endParaRPr lang="en-GB" altLang="en-US" sz="3200" b="1" dirty="0" smtClean="0">
              <a:latin typeface="Arial" panose="020B0604020202020204" pitchFamily="34" charset="0"/>
              <a:cs typeface="Arial" panose="020B0604020202020204" pitchFamily="34" charset="0"/>
            </a:endParaRPr>
          </a:p>
          <a:p>
            <a:pPr marL="609600" indent="-609600" eaLnBrk="1" hangingPunct="1"/>
            <a:r>
              <a:rPr lang="en-GB" altLang="en-US" sz="3200" b="1" dirty="0" smtClean="0">
                <a:latin typeface="Arial" panose="020B0604020202020204" pitchFamily="34" charset="0"/>
                <a:cs typeface="Arial" panose="020B0604020202020204" pitchFamily="34" charset="0"/>
              </a:rPr>
              <a:t>S</a:t>
            </a:r>
            <a:r>
              <a:rPr lang="en-GB" altLang="en-US" sz="3200" dirty="0" smtClean="0">
                <a:latin typeface="Arial" panose="020B0604020202020204" pitchFamily="34" charset="0"/>
                <a:cs typeface="Arial" panose="020B0604020202020204" pitchFamily="34" charset="0"/>
              </a:rPr>
              <a:t>ocial (includes sociological theory and studies)</a:t>
            </a:r>
            <a:endParaRPr lang="en-GB" altLang="en-US" sz="3200" b="1" dirty="0" smtClean="0">
              <a:latin typeface="Arial" panose="020B0604020202020204" pitchFamily="34" charset="0"/>
              <a:cs typeface="Arial" panose="020B0604020202020204" pitchFamily="34" charset="0"/>
            </a:endParaRPr>
          </a:p>
          <a:p>
            <a:pPr marL="609600" indent="-609600" eaLnBrk="1" hangingPunct="1"/>
            <a:r>
              <a:rPr lang="en-GB" altLang="en-US" sz="3200" b="1" dirty="0" smtClean="0">
                <a:latin typeface="Arial" panose="020B0604020202020204" pitchFamily="34" charset="0"/>
                <a:cs typeface="Arial" panose="020B0604020202020204" pitchFamily="34" charset="0"/>
              </a:rPr>
              <a:t>T</a:t>
            </a:r>
            <a:r>
              <a:rPr lang="en-GB" altLang="en-US" sz="3200" dirty="0" smtClean="0">
                <a:latin typeface="Arial" panose="020B0604020202020204" pitchFamily="34" charset="0"/>
                <a:cs typeface="Arial" panose="020B0604020202020204" pitchFamily="34" charset="0"/>
              </a:rPr>
              <a:t>echnological </a:t>
            </a:r>
          </a:p>
        </p:txBody>
      </p:sp>
    </p:spTree>
    <p:extLst>
      <p:ext uri="{BB962C8B-B14F-4D97-AF65-F5344CB8AC3E}">
        <p14:creationId xmlns:p14="http://schemas.microsoft.com/office/powerpoint/2010/main" val="41771137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GB"/>
          </a:p>
        </p:txBody>
      </p:sp>
      <p:sp>
        <p:nvSpPr>
          <p:cNvPr id="3" name="Title 2"/>
          <p:cNvSpPr>
            <a:spLocks noGrp="1"/>
          </p:cNvSpPr>
          <p:nvPr>
            <p:ph type="ctrTitle"/>
          </p:nvPr>
        </p:nvSpPr>
        <p:spPr/>
        <p:txBody>
          <a:bodyPr/>
          <a:lstStyle/>
          <a:p>
            <a:r>
              <a:rPr lang="en-GB" dirty="0" smtClean="0"/>
              <a:t>LEGAL</a:t>
            </a:r>
            <a:endParaRPr lang="en-GB" dirty="0"/>
          </a:p>
        </p:txBody>
      </p:sp>
    </p:spTree>
    <p:extLst>
      <p:ext uri="{BB962C8B-B14F-4D97-AF65-F5344CB8AC3E}">
        <p14:creationId xmlns:p14="http://schemas.microsoft.com/office/powerpoint/2010/main" val="41848344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95288" y="404813"/>
            <a:ext cx="7772400" cy="1143000"/>
          </a:xfrm>
        </p:spPr>
        <p:txBody>
          <a:bodyPr>
            <a:normAutofit fontScale="90000"/>
          </a:bodyPr>
          <a:lstStyle/>
          <a:p>
            <a:pPr marL="54864" algn="ctr" eaLnBrk="1" fontAlgn="auto" hangingPunct="1">
              <a:spcAft>
                <a:spcPts val="0"/>
              </a:spcAft>
              <a:defRPr/>
            </a:pPr>
            <a:r>
              <a:rPr lang="en-GB" dirty="0" smtClean="0">
                <a:solidFill>
                  <a:schemeClr val="tx2">
                    <a:tint val="100000"/>
                    <a:shade val="90000"/>
                    <a:satMod val="250000"/>
                    <a:alpha val="100000"/>
                  </a:schemeClr>
                </a:solidFill>
              </a:rPr>
              <a:t>Legal Factors – Expansion of the Welfare State System</a:t>
            </a:r>
          </a:p>
        </p:txBody>
      </p:sp>
      <p:pic>
        <p:nvPicPr>
          <p:cNvPr id="9219" name="Picture 7" descr="WELFARE%20STATE"/>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t="6520" b="6647"/>
          <a:stretch>
            <a:fillRect/>
          </a:stretch>
        </p:blipFill>
        <p:spPr>
          <a:xfrm>
            <a:off x="395288" y="2349500"/>
            <a:ext cx="3395662" cy="2919413"/>
          </a:xfrm>
          <a:noFill/>
        </p:spPr>
      </p:pic>
      <p:sp>
        <p:nvSpPr>
          <p:cNvPr id="9220" name="Rectangle 4"/>
          <p:cNvSpPr>
            <a:spLocks noGrp="1" noChangeArrowheads="1"/>
          </p:cNvSpPr>
          <p:nvPr>
            <p:ph type="body" sz="half" idx="2"/>
          </p:nvPr>
        </p:nvSpPr>
        <p:spPr>
          <a:xfrm>
            <a:off x="4211638" y="1916113"/>
            <a:ext cx="4141787" cy="4683125"/>
          </a:xfrm>
        </p:spPr>
        <p:txBody>
          <a:bodyPr/>
          <a:lstStyle/>
          <a:p>
            <a:pPr eaLnBrk="1" hangingPunct="1">
              <a:lnSpc>
                <a:spcPct val="80000"/>
              </a:lnSpc>
            </a:pPr>
            <a:r>
              <a:rPr lang="en-GB" altLang="en-US" sz="2800" smtClean="0"/>
              <a:t>Since the 2</a:t>
            </a:r>
            <a:r>
              <a:rPr lang="en-GB" altLang="en-US" sz="2800" baseline="30000" smtClean="0"/>
              <a:t>nd</a:t>
            </a:r>
            <a:r>
              <a:rPr lang="en-GB" altLang="en-US" sz="2800" smtClean="0"/>
              <a:t> world war there has been a rapid expansion of the welfare state system – this has included improved healthcare and the development of the </a:t>
            </a:r>
            <a:r>
              <a:rPr lang="ja-JP" altLang="en-GB" sz="2800" smtClean="0"/>
              <a:t>‘</a:t>
            </a:r>
            <a:r>
              <a:rPr lang="en-GB" altLang="ja-JP" sz="2800" smtClean="0"/>
              <a:t>safety net</a:t>
            </a:r>
            <a:r>
              <a:rPr lang="ja-JP" altLang="en-GB" sz="2800" smtClean="0"/>
              <a:t>’</a:t>
            </a:r>
            <a:r>
              <a:rPr lang="en-GB" altLang="ja-JP" sz="2800" smtClean="0"/>
              <a:t>of the benefits system including housing child and income support benefits</a:t>
            </a:r>
            <a:endParaRPr lang="en-GB" altLang="en-US" sz="2800" smtClean="0"/>
          </a:p>
        </p:txBody>
      </p:sp>
    </p:spTree>
    <p:extLst>
      <p:ext uri="{BB962C8B-B14F-4D97-AF65-F5344CB8AC3E}">
        <p14:creationId xmlns:p14="http://schemas.microsoft.com/office/powerpoint/2010/main" val="968601701"/>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8313" y="333375"/>
            <a:ext cx="7772400" cy="1143000"/>
          </a:xfrm>
        </p:spPr>
        <p:txBody>
          <a:bodyPr>
            <a:normAutofit fontScale="90000"/>
          </a:bodyPr>
          <a:lstStyle/>
          <a:p>
            <a:pPr marL="54864" algn="ctr" eaLnBrk="1" fontAlgn="auto" hangingPunct="1">
              <a:spcAft>
                <a:spcPts val="0"/>
              </a:spcAft>
              <a:defRPr/>
            </a:pPr>
            <a:r>
              <a:rPr lang="en-GB" dirty="0" smtClean="0">
                <a:solidFill>
                  <a:schemeClr val="tx2">
                    <a:tint val="100000"/>
                    <a:shade val="90000"/>
                    <a:satMod val="250000"/>
                    <a:alpha val="100000"/>
                  </a:schemeClr>
                </a:solidFill>
              </a:rPr>
              <a:t>Legal Factors – Divorce Reform Act (1969/71)</a:t>
            </a:r>
          </a:p>
        </p:txBody>
      </p:sp>
      <p:pic>
        <p:nvPicPr>
          <p:cNvPr id="4099" name="Picture 11" descr="estatefight"/>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304800" y="1981200"/>
            <a:ext cx="3810000" cy="3810000"/>
          </a:xfrm>
          <a:noFill/>
        </p:spPr>
      </p:pic>
      <p:sp>
        <p:nvSpPr>
          <p:cNvPr id="4100" name="Rectangle 4"/>
          <p:cNvSpPr>
            <a:spLocks noGrp="1" noChangeArrowheads="1"/>
          </p:cNvSpPr>
          <p:nvPr>
            <p:ph type="body" sz="half" idx="2"/>
          </p:nvPr>
        </p:nvSpPr>
        <p:spPr>
          <a:xfrm>
            <a:off x="4000500" y="1700213"/>
            <a:ext cx="4675188" cy="4911725"/>
          </a:xfrm>
        </p:spPr>
        <p:txBody>
          <a:bodyPr/>
          <a:lstStyle/>
          <a:p>
            <a:pPr eaLnBrk="1" hangingPunct="1"/>
            <a:r>
              <a:rPr lang="en-GB" altLang="en-US" sz="2400" dirty="0" smtClean="0">
                <a:latin typeface="Arial" panose="020B0604020202020204" pitchFamily="34" charset="0"/>
                <a:cs typeface="Arial" panose="020B0604020202020204" pitchFamily="34" charset="0"/>
              </a:rPr>
              <a:t>Before this act there needed to be proof that one partner was the ‘</a:t>
            </a:r>
            <a:r>
              <a:rPr lang="en-GB" altLang="ja-JP" sz="2400" dirty="0" smtClean="0">
                <a:latin typeface="Arial" panose="020B0604020202020204" pitchFamily="34" charset="0"/>
                <a:cs typeface="Arial" panose="020B0604020202020204" pitchFamily="34" charset="0"/>
              </a:rPr>
              <a:t>guilty party’ and had committed one of 3 ‘matrimonial offences’:</a:t>
            </a:r>
          </a:p>
          <a:p>
            <a:pPr lvl="1" eaLnBrk="1" hangingPunct="1"/>
            <a:r>
              <a:rPr lang="en-GB" altLang="en-US" sz="2400" dirty="0" smtClean="0">
                <a:latin typeface="Arial" panose="020B0604020202020204" pitchFamily="34" charset="0"/>
                <a:cs typeface="Arial" panose="020B0604020202020204" pitchFamily="34" charset="0"/>
              </a:rPr>
              <a:t>Cruelty</a:t>
            </a:r>
          </a:p>
          <a:p>
            <a:pPr lvl="1" eaLnBrk="1" hangingPunct="1"/>
            <a:r>
              <a:rPr lang="en-GB" altLang="en-US" sz="2400" dirty="0" smtClean="0">
                <a:latin typeface="Arial" panose="020B0604020202020204" pitchFamily="34" charset="0"/>
                <a:cs typeface="Arial" panose="020B0604020202020204" pitchFamily="34" charset="0"/>
              </a:rPr>
              <a:t>Adultery </a:t>
            </a:r>
          </a:p>
          <a:p>
            <a:pPr lvl="1" eaLnBrk="1" hangingPunct="1"/>
            <a:r>
              <a:rPr lang="en-GB" altLang="en-US" sz="2400" dirty="0" smtClean="0">
                <a:latin typeface="Arial" panose="020B0604020202020204" pitchFamily="34" charset="0"/>
                <a:cs typeface="Arial" panose="020B0604020202020204" pitchFamily="34" charset="0"/>
              </a:rPr>
              <a:t>Desertion</a:t>
            </a:r>
          </a:p>
          <a:p>
            <a:pPr eaLnBrk="1" hangingPunct="1"/>
            <a:r>
              <a:rPr lang="en-GB" altLang="en-US" sz="2400" dirty="0" smtClean="0">
                <a:latin typeface="Arial" panose="020B0604020202020204" pitchFamily="34" charset="0"/>
                <a:cs typeface="Arial" panose="020B0604020202020204" pitchFamily="34" charset="0"/>
              </a:rPr>
              <a:t>The act removed the need to prove a guilty party and made ‘</a:t>
            </a:r>
            <a:r>
              <a:rPr lang="en-GB" altLang="ja-JP" sz="2400" dirty="0" smtClean="0">
                <a:latin typeface="Arial" panose="020B0604020202020204" pitchFamily="34" charset="0"/>
                <a:cs typeface="Arial" panose="020B0604020202020204" pitchFamily="34" charset="0"/>
              </a:rPr>
              <a:t>irretrievable breakdown’ the grounds for divorce</a:t>
            </a:r>
            <a:endParaRPr lang="en-GB" altLang="en-US"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60614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143000" y="990600"/>
            <a:ext cx="7772400" cy="1143000"/>
          </a:xfrm>
        </p:spPr>
        <p:txBody>
          <a:bodyPr>
            <a:normAutofit fontScale="90000"/>
          </a:bodyPr>
          <a:lstStyle/>
          <a:p>
            <a:pPr marL="54864" eaLnBrk="1" fontAlgn="auto" hangingPunct="1">
              <a:spcAft>
                <a:spcPts val="0"/>
              </a:spcAft>
              <a:defRPr/>
            </a:pPr>
            <a:r>
              <a:rPr lang="en-GB" dirty="0" smtClean="0">
                <a:solidFill>
                  <a:schemeClr val="tx2">
                    <a:tint val="100000"/>
                    <a:shade val="90000"/>
                    <a:satMod val="250000"/>
                    <a:alpha val="100000"/>
                  </a:schemeClr>
                </a:solidFill>
              </a:rPr>
              <a:t>Legal Factors – The Matrimonial Family Proceedings Act  (1984)</a:t>
            </a:r>
          </a:p>
        </p:txBody>
      </p:sp>
      <p:pic>
        <p:nvPicPr>
          <p:cNvPr id="5123" name="Picture 7" descr="j0090569%5B1%5D"/>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250825" y="2205038"/>
            <a:ext cx="4419600" cy="3681412"/>
          </a:xfrm>
          <a:noFill/>
        </p:spPr>
      </p:pic>
      <p:sp>
        <p:nvSpPr>
          <p:cNvPr id="5124" name="Rectangle 4"/>
          <p:cNvSpPr>
            <a:spLocks noGrp="1" noChangeArrowheads="1"/>
          </p:cNvSpPr>
          <p:nvPr>
            <p:ph type="body" sz="half" idx="2"/>
          </p:nvPr>
        </p:nvSpPr>
        <p:spPr>
          <a:xfrm>
            <a:off x="4775267" y="2205038"/>
            <a:ext cx="3810000" cy="4114800"/>
          </a:xfrm>
        </p:spPr>
        <p:txBody>
          <a:bodyPr/>
          <a:lstStyle/>
          <a:p>
            <a:pPr eaLnBrk="1" hangingPunct="1"/>
            <a:r>
              <a:rPr lang="en-GB" altLang="en-US" sz="2800" dirty="0" smtClean="0">
                <a:latin typeface="Arial" panose="020B0604020202020204" pitchFamily="34" charset="0"/>
                <a:cs typeface="Arial" panose="020B0604020202020204" pitchFamily="34" charset="0"/>
              </a:rPr>
              <a:t>This act reduced the length of time that a couple needed to be married before filing for divorce down from 3 years to 1 year</a:t>
            </a:r>
          </a:p>
        </p:txBody>
      </p:sp>
    </p:spTree>
    <p:extLst>
      <p:ext uri="{BB962C8B-B14F-4D97-AF65-F5344CB8AC3E}">
        <p14:creationId xmlns:p14="http://schemas.microsoft.com/office/powerpoint/2010/main" val="16370191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26"/>
          <p:cNvSpPr>
            <a:spLocks noGrp="1" noChangeArrowheads="1"/>
          </p:cNvSpPr>
          <p:nvPr>
            <p:ph type="title"/>
          </p:nvPr>
        </p:nvSpPr>
        <p:spPr>
          <a:xfrm>
            <a:off x="107950" y="188913"/>
            <a:ext cx="8159750" cy="1143000"/>
          </a:xfrm>
        </p:spPr>
        <p:txBody>
          <a:bodyPr>
            <a:normAutofit/>
          </a:bodyPr>
          <a:lstStyle/>
          <a:p>
            <a:pPr marL="54864" eaLnBrk="1" fontAlgn="auto" hangingPunct="1">
              <a:spcAft>
                <a:spcPts val="0"/>
              </a:spcAft>
              <a:defRPr/>
            </a:pPr>
            <a:r>
              <a:rPr lang="en-GB" dirty="0" smtClean="0">
                <a:solidFill>
                  <a:schemeClr val="tx2">
                    <a:tint val="100000"/>
                    <a:shade val="90000"/>
                    <a:satMod val="250000"/>
                    <a:alpha val="100000"/>
                  </a:schemeClr>
                </a:solidFill>
              </a:rPr>
              <a:t>Legal Factors – Equality Act 2010</a:t>
            </a:r>
          </a:p>
        </p:txBody>
      </p:sp>
      <p:pic>
        <p:nvPicPr>
          <p:cNvPr id="6147" name="Picture 1031" descr="law"/>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228600" y="1981200"/>
            <a:ext cx="3595688" cy="2960688"/>
          </a:xfrm>
          <a:noFill/>
        </p:spPr>
      </p:pic>
      <p:sp>
        <p:nvSpPr>
          <p:cNvPr id="14340" name="Rectangle 1028"/>
          <p:cNvSpPr>
            <a:spLocks noGrp="1" noChangeArrowheads="1"/>
          </p:cNvSpPr>
          <p:nvPr>
            <p:ph type="body" sz="half" idx="2"/>
          </p:nvPr>
        </p:nvSpPr>
        <p:spPr>
          <a:xfrm>
            <a:off x="4211638" y="1700213"/>
            <a:ext cx="4141787" cy="4724400"/>
          </a:xfrm>
        </p:spPr>
        <p:txBody>
          <a:bodyPr rtlCol="0">
            <a:normAutofit/>
          </a:bodyPr>
          <a:lstStyle/>
          <a:p>
            <a:pPr eaLnBrk="1" fontAlgn="auto" hangingPunct="1">
              <a:spcAft>
                <a:spcPts val="0"/>
              </a:spcAft>
              <a:buFont typeface="Arial" pitchFamily="34" charset="0"/>
              <a:buChar char="•"/>
              <a:defRPr/>
            </a:pPr>
            <a:r>
              <a:rPr lang="en-GB" sz="2400" dirty="0" smtClean="0">
                <a:latin typeface="Arial" panose="020B0604020202020204" pitchFamily="34" charset="0"/>
                <a:cs typeface="Arial" panose="020B0604020202020204" pitchFamily="34" charset="0"/>
              </a:rPr>
              <a:t>This Act brought together key anti-discrimination policy to protect people against discrimination in the workplace based on grounds of gender, religion, sexual orientation and age.</a:t>
            </a:r>
          </a:p>
          <a:p>
            <a:pPr eaLnBrk="1" fontAlgn="auto" hangingPunct="1">
              <a:spcAft>
                <a:spcPts val="0"/>
              </a:spcAft>
              <a:buFont typeface="Arial" pitchFamily="34" charset="0"/>
              <a:buChar char="•"/>
              <a:defRPr/>
            </a:pPr>
            <a:r>
              <a:rPr lang="en-GB" sz="2400" dirty="0" smtClean="0">
                <a:latin typeface="Arial" panose="020B0604020202020204" pitchFamily="34" charset="0"/>
                <a:cs typeface="Arial" panose="020B0604020202020204" pitchFamily="34" charset="0"/>
              </a:rPr>
              <a:t>It Includes the:</a:t>
            </a:r>
          </a:p>
          <a:p>
            <a:pPr eaLnBrk="1" fontAlgn="auto" hangingPunct="1">
              <a:spcAft>
                <a:spcPts val="0"/>
              </a:spcAft>
              <a:buFont typeface="Wingdings 2" pitchFamily="18" charset="2"/>
              <a:buNone/>
              <a:defRPr/>
            </a:pPr>
            <a:r>
              <a:rPr lang="en-GB" sz="2400" dirty="0" smtClean="0">
                <a:solidFill>
                  <a:schemeClr val="tx1">
                    <a:lumMod val="95000"/>
                  </a:schemeClr>
                </a:solidFill>
                <a:latin typeface="Arial" panose="020B0604020202020204" pitchFamily="34" charset="0"/>
                <a:cs typeface="Arial" panose="020B0604020202020204" pitchFamily="34" charset="0"/>
              </a:rPr>
              <a:t>The </a:t>
            </a:r>
            <a:r>
              <a:rPr lang="en-GB" sz="2400" u="sng" dirty="0" smtClean="0">
                <a:solidFill>
                  <a:schemeClr val="tx1">
                    <a:lumMod val="95000"/>
                  </a:schemeClr>
                </a:solidFill>
                <a:latin typeface="Arial" panose="020B0604020202020204" pitchFamily="34" charset="0"/>
                <a:cs typeface="Arial" panose="020B0604020202020204" pitchFamily="34" charset="0"/>
              </a:rPr>
              <a:t>Sex Discrimination Act 1975 </a:t>
            </a:r>
            <a:r>
              <a:rPr lang="en-GB" sz="2400" dirty="0" smtClean="0">
                <a:solidFill>
                  <a:schemeClr val="tx1">
                    <a:lumMod val="95000"/>
                  </a:schemeClr>
                </a:solidFill>
                <a:latin typeface="Arial" panose="020B0604020202020204" pitchFamily="34" charset="0"/>
                <a:cs typeface="Arial" panose="020B0604020202020204" pitchFamily="34" charset="0"/>
              </a:rPr>
              <a:t>and </a:t>
            </a:r>
            <a:r>
              <a:rPr lang="en-GB" sz="2400" u="sng" dirty="0" smtClean="0">
                <a:solidFill>
                  <a:schemeClr val="tx1">
                    <a:lumMod val="95000"/>
                  </a:schemeClr>
                </a:solidFill>
                <a:latin typeface="Arial" panose="020B0604020202020204" pitchFamily="34" charset="0"/>
                <a:cs typeface="Arial" panose="020B0604020202020204" pitchFamily="34" charset="0"/>
              </a:rPr>
              <a:t>Equal Pay Act 1970</a:t>
            </a:r>
          </a:p>
          <a:p>
            <a:pPr eaLnBrk="1" fontAlgn="auto" hangingPunct="1">
              <a:spcAft>
                <a:spcPts val="0"/>
              </a:spcAft>
              <a:buFont typeface="Wingdings" pitchFamily="2" charset="2"/>
              <a:buNone/>
              <a:defRPr/>
            </a:pPr>
            <a:endParaRPr lang="en-GB"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38803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4864" eaLnBrk="1" fontAlgn="auto" hangingPunct="1">
              <a:spcAft>
                <a:spcPts val="0"/>
              </a:spcAft>
              <a:defRPr/>
            </a:pPr>
            <a:r>
              <a:rPr lang="en-GB" dirty="0" smtClean="0">
                <a:solidFill>
                  <a:schemeClr val="tx2">
                    <a:tint val="100000"/>
                    <a:shade val="90000"/>
                    <a:satMod val="250000"/>
                    <a:alpha val="100000"/>
                  </a:schemeClr>
                </a:solidFill>
              </a:rPr>
              <a:t>Children Act 2004</a:t>
            </a:r>
            <a:endParaRPr lang="en-GB" dirty="0">
              <a:solidFill>
                <a:schemeClr val="tx2">
                  <a:tint val="100000"/>
                  <a:shade val="90000"/>
                  <a:satMod val="250000"/>
                  <a:alpha val="100000"/>
                </a:schemeClr>
              </a:solidFill>
            </a:endParaRPr>
          </a:p>
        </p:txBody>
      </p:sp>
      <p:pic>
        <p:nvPicPr>
          <p:cNvPr id="7171" name="Picture 2" descr="C:\Documents and Settings\hhr\Local Settings\Temporary Internet Files\Content.IE5\9CVFYUB8\MC900361636[1].wmf"/>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1042988" y="2276475"/>
            <a:ext cx="2938462" cy="2787650"/>
          </a:xfrm>
          <a:noFill/>
        </p:spPr>
      </p:pic>
      <p:sp>
        <p:nvSpPr>
          <p:cNvPr id="7172" name="Text Placeholder 3"/>
          <p:cNvSpPr>
            <a:spLocks noGrp="1"/>
          </p:cNvSpPr>
          <p:nvPr>
            <p:ph type="body" sz="half" idx="2"/>
          </p:nvPr>
        </p:nvSpPr>
        <p:spPr>
          <a:xfrm>
            <a:off x="4427538" y="1916113"/>
            <a:ext cx="4025900" cy="4608512"/>
          </a:xfrm>
        </p:spPr>
        <p:txBody>
          <a:bodyPr/>
          <a:lstStyle/>
          <a:p>
            <a:pPr eaLnBrk="1" hangingPunct="1">
              <a:spcBef>
                <a:spcPct val="0"/>
              </a:spcBef>
              <a:buFont typeface="Wingdings 2" pitchFamily="18" charset="2"/>
              <a:buChar char=""/>
            </a:pPr>
            <a:r>
              <a:rPr lang="en-GB" altLang="en-US" dirty="0" smtClean="0">
                <a:latin typeface="Arial" panose="020B0604020202020204" pitchFamily="34" charset="0"/>
                <a:cs typeface="Arial" panose="020B0604020202020204" pitchFamily="34" charset="0"/>
              </a:rPr>
              <a:t>The Act aims to make living in the UK, as a child, as safe as possible by protecting their welfare and rights.</a:t>
            </a:r>
          </a:p>
          <a:p>
            <a:pPr eaLnBrk="1" hangingPunct="1">
              <a:spcBef>
                <a:spcPct val="0"/>
              </a:spcBef>
              <a:buFont typeface="Wingdings 2" pitchFamily="18" charset="2"/>
              <a:buChar char=""/>
            </a:pPr>
            <a:r>
              <a:rPr lang="en-GB" altLang="en-US" dirty="0" smtClean="0">
                <a:latin typeface="Arial" panose="020B0604020202020204" pitchFamily="34" charset="0"/>
                <a:cs typeface="Arial" panose="020B0604020202020204" pitchFamily="34" charset="0"/>
              </a:rPr>
              <a:t>The act allows the state to intervene in a family should the welfare of a child be called into question.</a:t>
            </a:r>
          </a:p>
        </p:txBody>
      </p:sp>
    </p:spTree>
    <p:extLst>
      <p:ext uri="{BB962C8B-B14F-4D97-AF65-F5344CB8AC3E}">
        <p14:creationId xmlns:p14="http://schemas.microsoft.com/office/powerpoint/2010/main" val="3694988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1075"/>
            <a:ext cx="8229600" cy="1143000"/>
          </a:xfrm>
        </p:spPr>
        <p:txBody>
          <a:bodyPr>
            <a:normAutofit fontScale="90000"/>
          </a:bodyPr>
          <a:lstStyle/>
          <a:p>
            <a:pPr eaLnBrk="1" fontAlgn="auto" hangingPunct="1">
              <a:spcAft>
                <a:spcPts val="0"/>
              </a:spcAft>
              <a:defRPr/>
            </a:pPr>
            <a:r>
              <a:rPr lang="en-GB" b="1" dirty="0" smtClean="0"/>
              <a:t>Child Maintenance Service (2012)</a:t>
            </a:r>
            <a:r>
              <a:rPr lang="en-US" dirty="0" smtClean="0"/>
              <a:t/>
            </a:r>
            <a:br>
              <a:rPr lang="en-US" dirty="0" smtClean="0"/>
            </a:br>
            <a:endParaRPr lang="en-US" dirty="0"/>
          </a:p>
        </p:txBody>
      </p:sp>
      <p:sp>
        <p:nvSpPr>
          <p:cNvPr id="8195" name="Content Placeholder 3"/>
          <p:cNvSpPr>
            <a:spLocks noGrp="1"/>
          </p:cNvSpPr>
          <p:nvPr>
            <p:ph sz="half" idx="1"/>
          </p:nvPr>
        </p:nvSpPr>
        <p:spPr>
          <a:xfrm>
            <a:off x="468313" y="1757319"/>
            <a:ext cx="3657600" cy="4589462"/>
          </a:xfrm>
        </p:spPr>
        <p:txBody>
          <a:bodyPr>
            <a:normAutofit lnSpcReduction="10000"/>
          </a:bodyPr>
          <a:lstStyle/>
          <a:p>
            <a:pPr eaLnBrk="1" hangingPunct="1"/>
            <a:r>
              <a:rPr lang="en-GB" altLang="en-US" dirty="0" smtClean="0">
                <a:latin typeface="Arial" panose="020B0604020202020204" pitchFamily="34" charset="0"/>
                <a:cs typeface="Arial" panose="020B0604020202020204" pitchFamily="34" charset="0"/>
              </a:rPr>
              <a:t>Requires absent parents to pay maintenance for children they do not live with. </a:t>
            </a:r>
          </a:p>
          <a:p>
            <a:pPr eaLnBrk="1" hangingPunct="1"/>
            <a:r>
              <a:rPr lang="en-GB" altLang="en-US" dirty="0" smtClean="0">
                <a:latin typeface="Arial" panose="020B0604020202020204" pitchFamily="34" charset="0"/>
                <a:cs typeface="Arial" panose="020B0604020202020204" pitchFamily="34" charset="0"/>
              </a:rPr>
              <a:t>This service is used when parents cannot agree on a ‘family-based arrangement’</a:t>
            </a:r>
          </a:p>
          <a:p>
            <a:pPr eaLnBrk="1" hangingPunct="1"/>
            <a:r>
              <a:rPr lang="en-GB" altLang="en-US" dirty="0" smtClean="0">
                <a:latin typeface="Arial" panose="020B0604020202020204" pitchFamily="34" charset="0"/>
                <a:cs typeface="Arial" panose="020B0604020202020204" pitchFamily="34" charset="0"/>
              </a:rPr>
              <a:t>This maintenance is calculated using a set formula.</a:t>
            </a:r>
            <a:endParaRPr lang="en-US" altLang="en-US" dirty="0" smtClean="0">
              <a:latin typeface="Arial" panose="020B0604020202020204" pitchFamily="34" charset="0"/>
              <a:cs typeface="Arial" panose="020B0604020202020204" pitchFamily="34" charset="0"/>
            </a:endParaRPr>
          </a:p>
        </p:txBody>
      </p:sp>
      <p:pic>
        <p:nvPicPr>
          <p:cNvPr id="8196" name="Picture 6" descr="C:\Program Files\Microsoft Office\Media\CntCD1\ClipArt2\j0215893.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9808" y="2409825"/>
            <a:ext cx="3373437"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19460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Civil Partnership Act (2004)</a:t>
            </a:r>
            <a:endParaRPr lang="en-GB" dirty="0"/>
          </a:p>
        </p:txBody>
      </p:sp>
      <p:sp>
        <p:nvSpPr>
          <p:cNvPr id="3" name="Content Placeholder 2"/>
          <p:cNvSpPr>
            <a:spLocks noGrp="1"/>
          </p:cNvSpPr>
          <p:nvPr>
            <p:ph sz="quarter" idx="1"/>
          </p:nvPr>
        </p:nvSpPr>
        <p:spPr/>
        <p:txBody>
          <a:bodyPr/>
          <a:lstStyle/>
          <a:p>
            <a:r>
              <a:rPr lang="en-GB" dirty="0" smtClean="0">
                <a:latin typeface="Arial" panose="020B0604020202020204" pitchFamily="34" charset="0"/>
                <a:cs typeface="Arial" panose="020B0604020202020204" pitchFamily="34" charset="0"/>
              </a:rPr>
              <a:t>Gave legal recognition to the relationships of same-sex couples who enter a civil partnership, involving similar arrangements to a legal marriage.</a:t>
            </a:r>
          </a:p>
          <a:p>
            <a:pPr marL="0" indent="0">
              <a:buNone/>
            </a:pPr>
            <a:endParaRPr lang="en-GB" dirty="0" smtClean="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smtClean="0">
                <a:latin typeface="Arial" panose="020B0604020202020204" pitchFamily="34" charset="0"/>
                <a:cs typeface="Arial" panose="020B0604020202020204" pitchFamily="34" charset="0"/>
              </a:rPr>
              <a:t>Allows same-sex couples to marry on the same basis as opposite- sex couples.</a:t>
            </a:r>
            <a:endParaRPr lang="en-GB"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p:txBody>
      </p:sp>
      <p:sp>
        <p:nvSpPr>
          <p:cNvPr id="4" name="Title 1"/>
          <p:cNvSpPr txBox="1">
            <a:spLocks/>
          </p:cNvSpPr>
          <p:nvPr/>
        </p:nvSpPr>
        <p:spPr>
          <a:xfrm>
            <a:off x="914399" y="2782688"/>
            <a:ext cx="8229601" cy="1143000"/>
          </a:xfrm>
          <a:prstGeom prst="rect">
            <a:avLst/>
          </a:prstGeom>
        </p:spPr>
        <p:txBody>
          <a:bodyPr bIns="91440" anchor="b" anchorCtr="0">
            <a:normAutofit fontScale="92500"/>
          </a:bodyPr>
          <a:lstStyle>
            <a:lvl1pPr algn="l" rtl="0" eaLnBrk="1" latinLnBrk="0" hangingPunct="1">
              <a:spcBef>
                <a:spcPct val="0"/>
              </a:spcBef>
              <a:buNone/>
              <a:defRPr kumimoji="0" sz="4000" kern="1200">
                <a:solidFill>
                  <a:schemeClr val="tx2"/>
                </a:solidFill>
                <a:latin typeface="+mj-lt"/>
                <a:ea typeface="+mj-ea"/>
                <a:cs typeface="+mj-cs"/>
              </a:defRPr>
            </a:lvl1pPr>
          </a:lstStyle>
          <a:p>
            <a:pPr defTabSz="914400"/>
            <a:r>
              <a:rPr lang="en-GB" b="1" dirty="0" smtClean="0"/>
              <a:t>Marriage (Same Sex Couples) Act 2013</a:t>
            </a:r>
            <a:endParaRPr lang="en-GB" b="1" dirty="0"/>
          </a:p>
        </p:txBody>
      </p:sp>
    </p:spTree>
    <p:extLst>
      <p:ext uri="{BB962C8B-B14F-4D97-AF65-F5344CB8AC3E}">
        <p14:creationId xmlns:p14="http://schemas.microsoft.com/office/powerpoint/2010/main" val="1273630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Activity p.4</a:t>
            </a:r>
            <a:endParaRPr lang="en-GB" dirty="0"/>
          </a:p>
        </p:txBody>
      </p:sp>
      <p:sp>
        <p:nvSpPr>
          <p:cNvPr id="3" name="Content Placeholder 2"/>
          <p:cNvSpPr>
            <a:spLocks noGrp="1"/>
          </p:cNvSpPr>
          <p:nvPr>
            <p:ph sz="quarter" idx="1"/>
          </p:nvPr>
        </p:nvSpPr>
        <p:spPr/>
        <p:txBody>
          <a:bodyPr/>
          <a:lstStyle/>
          <a:p>
            <a:r>
              <a:rPr lang="en-GB" dirty="0" smtClean="0">
                <a:latin typeface="Arial" panose="020B0604020202020204" pitchFamily="34" charset="0"/>
                <a:cs typeface="Arial" panose="020B0604020202020204" pitchFamily="34" charset="0"/>
              </a:rPr>
              <a:t>Draw a picture of the dominant stereotypical family in the UK.</a:t>
            </a:r>
          </a:p>
          <a:p>
            <a:r>
              <a:rPr lang="en-GB" dirty="0" smtClean="0">
                <a:latin typeface="Arial" panose="020B0604020202020204" pitchFamily="34" charset="0"/>
                <a:cs typeface="Arial" panose="020B0604020202020204" pitchFamily="34" charset="0"/>
              </a:rPr>
              <a:t>What problems can you see with this stereotypical image of the family?</a:t>
            </a:r>
          </a:p>
          <a:p>
            <a:r>
              <a:rPr lang="en-GB" dirty="0" smtClean="0">
                <a:latin typeface="Arial" panose="020B0604020202020204" pitchFamily="34" charset="0"/>
                <a:cs typeface="Arial" panose="020B0604020202020204" pitchFamily="34" charset="0"/>
              </a:rPr>
              <a:t>Who would agree with this image?</a:t>
            </a:r>
          </a:p>
          <a:p>
            <a:r>
              <a:rPr lang="en-GB" dirty="0" smtClean="0">
                <a:latin typeface="Arial" panose="020B0604020202020204" pitchFamily="34" charset="0"/>
                <a:cs typeface="Arial" panose="020B0604020202020204" pitchFamily="34" charset="0"/>
              </a:rPr>
              <a:t>Who would be opposed to or challenge this image?</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11409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GB"/>
          </a:p>
        </p:txBody>
      </p:sp>
      <p:sp>
        <p:nvSpPr>
          <p:cNvPr id="3" name="Title 2"/>
          <p:cNvSpPr>
            <a:spLocks noGrp="1"/>
          </p:cNvSpPr>
          <p:nvPr>
            <p:ph type="ctrTitle"/>
          </p:nvPr>
        </p:nvSpPr>
        <p:spPr/>
        <p:txBody>
          <a:bodyPr/>
          <a:lstStyle/>
          <a:p>
            <a:r>
              <a:rPr lang="en-GB" dirty="0" smtClean="0"/>
              <a:t>IDEOLOGICAL</a:t>
            </a:r>
            <a:endParaRPr lang="en-GB" dirty="0"/>
          </a:p>
        </p:txBody>
      </p:sp>
    </p:spTree>
    <p:extLst>
      <p:ext uri="{BB962C8B-B14F-4D97-AF65-F5344CB8AC3E}">
        <p14:creationId xmlns:p14="http://schemas.microsoft.com/office/powerpoint/2010/main" val="24940834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23850" y="188913"/>
            <a:ext cx="7772400" cy="1143000"/>
          </a:xfrm>
        </p:spPr>
        <p:txBody>
          <a:bodyPr>
            <a:normAutofit fontScale="90000"/>
          </a:bodyPr>
          <a:lstStyle/>
          <a:p>
            <a:pPr marL="54864" algn="ctr" eaLnBrk="1" fontAlgn="auto" hangingPunct="1">
              <a:spcAft>
                <a:spcPts val="0"/>
              </a:spcAft>
              <a:defRPr/>
            </a:pPr>
            <a:r>
              <a:rPr lang="en-GB" dirty="0" smtClean="0">
                <a:solidFill>
                  <a:schemeClr val="tx2">
                    <a:tint val="100000"/>
                    <a:shade val="90000"/>
                    <a:satMod val="250000"/>
                    <a:alpha val="100000"/>
                  </a:schemeClr>
                </a:solidFill>
              </a:rPr>
              <a:t>Ideological Factors – Materialism / Individualism</a:t>
            </a:r>
          </a:p>
        </p:txBody>
      </p:sp>
      <p:pic>
        <p:nvPicPr>
          <p:cNvPr id="10243" name="Picture 11" descr="DesertIsland"/>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381000" y="2133600"/>
            <a:ext cx="3614738" cy="2965450"/>
          </a:xfrm>
          <a:noFill/>
        </p:spPr>
      </p:pic>
      <p:sp>
        <p:nvSpPr>
          <p:cNvPr id="10244" name="Rectangle 4"/>
          <p:cNvSpPr>
            <a:spLocks noGrp="1" noChangeArrowheads="1"/>
          </p:cNvSpPr>
          <p:nvPr>
            <p:ph type="body" sz="half" idx="2"/>
          </p:nvPr>
        </p:nvSpPr>
        <p:spPr>
          <a:xfrm>
            <a:off x="4211638" y="1773238"/>
            <a:ext cx="4065587" cy="4683125"/>
          </a:xfrm>
        </p:spPr>
        <p:txBody>
          <a:bodyPr/>
          <a:lstStyle/>
          <a:p>
            <a:pPr eaLnBrk="1" hangingPunct="1">
              <a:lnSpc>
                <a:spcPct val="90000"/>
              </a:lnSpc>
              <a:buFont typeface="Wingdings" pitchFamily="2" charset="2"/>
              <a:buNone/>
            </a:pPr>
            <a:r>
              <a:rPr lang="en-GB" altLang="en-US" sz="2400" dirty="0" smtClean="0"/>
              <a:t>	Many social commentators point to the following changes in values:</a:t>
            </a:r>
          </a:p>
          <a:p>
            <a:pPr eaLnBrk="1" hangingPunct="1">
              <a:lnSpc>
                <a:spcPct val="90000"/>
              </a:lnSpc>
            </a:pPr>
            <a:r>
              <a:rPr lang="en-GB" altLang="en-US" sz="2400" dirty="0" smtClean="0"/>
              <a:t>Increased individualism and an emphasis on personal fulfilment (Beck and Beck)</a:t>
            </a:r>
          </a:p>
          <a:p>
            <a:pPr eaLnBrk="1" hangingPunct="1">
              <a:lnSpc>
                <a:spcPct val="90000"/>
              </a:lnSpc>
            </a:pPr>
            <a:r>
              <a:rPr lang="en-GB" altLang="en-US" sz="2400" dirty="0" smtClean="0"/>
              <a:t>Increased materialism and a pursuit of wealth</a:t>
            </a:r>
          </a:p>
          <a:p>
            <a:pPr eaLnBrk="1" hangingPunct="1">
              <a:lnSpc>
                <a:spcPct val="90000"/>
              </a:lnSpc>
            </a:pPr>
            <a:r>
              <a:rPr lang="en-GB" altLang="en-US" sz="2400" dirty="0" smtClean="0"/>
              <a:t>A greater emphasis on careerism</a:t>
            </a:r>
          </a:p>
          <a:p>
            <a:pPr eaLnBrk="1" hangingPunct="1">
              <a:lnSpc>
                <a:spcPct val="90000"/>
              </a:lnSpc>
            </a:pPr>
            <a:endParaRPr lang="en-GB" altLang="en-US" sz="2400" dirty="0" smtClean="0"/>
          </a:p>
          <a:p>
            <a:pPr eaLnBrk="1" hangingPunct="1">
              <a:lnSpc>
                <a:spcPct val="90000"/>
              </a:lnSpc>
              <a:buFont typeface="Wingdings" pitchFamily="2" charset="2"/>
              <a:buNone/>
            </a:pPr>
            <a:r>
              <a:rPr lang="en-GB" altLang="en-US" sz="2400" dirty="0" smtClean="0"/>
              <a:t> </a:t>
            </a:r>
          </a:p>
        </p:txBody>
      </p:sp>
    </p:spTree>
    <p:extLst>
      <p:ext uri="{BB962C8B-B14F-4D97-AF65-F5344CB8AC3E}">
        <p14:creationId xmlns:p14="http://schemas.microsoft.com/office/powerpoint/2010/main" val="31379119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pPr marL="54864" algn="ctr" eaLnBrk="1" fontAlgn="auto" hangingPunct="1">
              <a:spcAft>
                <a:spcPts val="0"/>
              </a:spcAft>
              <a:defRPr/>
            </a:pPr>
            <a:r>
              <a:rPr lang="en-GB" smtClean="0">
                <a:solidFill>
                  <a:schemeClr val="tx2">
                    <a:tint val="100000"/>
                    <a:shade val="90000"/>
                    <a:satMod val="250000"/>
                    <a:alpha val="100000"/>
                  </a:schemeClr>
                </a:solidFill>
              </a:rPr>
              <a:t>Ideological Factors – Cohabitation as the Norm</a:t>
            </a:r>
          </a:p>
        </p:txBody>
      </p:sp>
      <p:pic>
        <p:nvPicPr>
          <p:cNvPr id="11267" name="Picture 8" descr="Cohabitation"/>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971550" y="1884363"/>
            <a:ext cx="3375025" cy="3400425"/>
          </a:xfrm>
          <a:noFill/>
        </p:spPr>
      </p:pic>
      <p:sp>
        <p:nvSpPr>
          <p:cNvPr id="11268" name="Rectangle 4"/>
          <p:cNvSpPr>
            <a:spLocks noGrp="1" noChangeArrowheads="1"/>
          </p:cNvSpPr>
          <p:nvPr>
            <p:ph type="body" sz="half" idx="2"/>
          </p:nvPr>
        </p:nvSpPr>
        <p:spPr>
          <a:xfrm>
            <a:off x="4356100" y="1946275"/>
            <a:ext cx="3810000" cy="4114800"/>
          </a:xfrm>
        </p:spPr>
        <p:txBody>
          <a:bodyPr>
            <a:normAutofit fontScale="92500" lnSpcReduction="10000"/>
          </a:bodyPr>
          <a:lstStyle/>
          <a:p>
            <a:pPr eaLnBrk="1" hangingPunct="1">
              <a:lnSpc>
                <a:spcPct val="90000"/>
              </a:lnSpc>
            </a:pPr>
            <a:r>
              <a:rPr lang="en-GB" altLang="en-US" sz="2800" dirty="0" smtClean="0">
                <a:latin typeface="Arial" panose="020B0604020202020204" pitchFamily="34" charset="0"/>
                <a:cs typeface="Arial" panose="020B0604020202020204" pitchFamily="34" charset="0"/>
              </a:rPr>
              <a:t>The idea of living together without being married is no longer widely regarded as </a:t>
            </a:r>
            <a:r>
              <a:rPr lang="ja-JP" altLang="en-GB" sz="2800" dirty="0" smtClean="0">
                <a:latin typeface="Arial" panose="020B0604020202020204" pitchFamily="34" charset="0"/>
                <a:cs typeface="Arial" panose="020B0604020202020204" pitchFamily="34" charset="0"/>
              </a:rPr>
              <a:t>‘</a:t>
            </a:r>
            <a:r>
              <a:rPr lang="en-GB" altLang="ja-JP" sz="2800" i="1" dirty="0" smtClean="0">
                <a:latin typeface="Arial" panose="020B0604020202020204" pitchFamily="34" charset="0"/>
                <a:cs typeface="Arial" panose="020B0604020202020204" pitchFamily="34" charset="0"/>
              </a:rPr>
              <a:t>living in sin</a:t>
            </a:r>
            <a:r>
              <a:rPr lang="ja-JP" altLang="en-GB" sz="2800" i="1" dirty="0" smtClean="0">
                <a:latin typeface="Arial" panose="020B0604020202020204" pitchFamily="34" charset="0"/>
                <a:cs typeface="Arial" panose="020B0604020202020204" pitchFamily="34" charset="0"/>
              </a:rPr>
              <a:t>’</a:t>
            </a:r>
            <a:r>
              <a:rPr lang="en-GB" altLang="ja-JP" sz="2800" dirty="0" smtClean="0">
                <a:latin typeface="Arial" panose="020B0604020202020204" pitchFamily="34" charset="0"/>
                <a:cs typeface="Arial" panose="020B0604020202020204" pitchFamily="34" charset="0"/>
              </a:rPr>
              <a:t> but as the norm</a:t>
            </a:r>
          </a:p>
          <a:p>
            <a:pPr eaLnBrk="1" hangingPunct="1">
              <a:lnSpc>
                <a:spcPct val="90000"/>
              </a:lnSpc>
            </a:pPr>
            <a:r>
              <a:rPr lang="en-GB" altLang="en-US" sz="2800" dirty="0" smtClean="0">
                <a:latin typeface="Arial" panose="020B0604020202020204" pitchFamily="34" charset="0"/>
                <a:cs typeface="Arial" panose="020B0604020202020204" pitchFamily="34" charset="0"/>
              </a:rPr>
              <a:t>In the 1950</a:t>
            </a:r>
            <a:r>
              <a:rPr lang="ja-JP" altLang="en-GB" sz="2800" dirty="0" smtClean="0">
                <a:latin typeface="Arial" panose="020B0604020202020204" pitchFamily="34" charset="0"/>
                <a:cs typeface="Arial" panose="020B0604020202020204" pitchFamily="34" charset="0"/>
              </a:rPr>
              <a:t>’</a:t>
            </a:r>
            <a:r>
              <a:rPr lang="en-GB" altLang="ja-JP" sz="2800" dirty="0" smtClean="0">
                <a:latin typeface="Arial" panose="020B0604020202020204" pitchFamily="34" charset="0"/>
                <a:cs typeface="Arial" panose="020B0604020202020204" pitchFamily="34" charset="0"/>
              </a:rPr>
              <a:t>s only 2% of marriage partners had cohabited prior to marriage today it is estimated to be over 80%</a:t>
            </a:r>
            <a:endParaRPr lang="en-GB" altLang="en-US" sz="2800" dirty="0" smtClean="0">
              <a:latin typeface="Arial" panose="020B0604020202020204" pitchFamily="34" charset="0"/>
              <a:cs typeface="Arial" panose="020B0604020202020204" pitchFamily="34" charset="0"/>
            </a:endParaRPr>
          </a:p>
        </p:txBody>
      </p:sp>
      <p:sp>
        <p:nvSpPr>
          <p:cNvPr id="11269" name="AutoShape 6" descr="cohabitation-main"/>
          <p:cNvSpPr>
            <a:spLocks noChangeAspect="1" noChangeArrowheads="1"/>
          </p:cNvSpPr>
          <p:nvPr/>
        </p:nvSpPr>
        <p:spPr bwMode="auto">
          <a:xfrm>
            <a:off x="4424363" y="3281363"/>
            <a:ext cx="296862"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Font typeface="Arial" charset="0"/>
              <a:buChar char="•"/>
              <a:defRPr sz="2200">
                <a:solidFill>
                  <a:schemeClr val="tx1"/>
                </a:solidFill>
                <a:latin typeface="Calibri" pitchFamily="34" charset="0"/>
              </a:defRPr>
            </a:lvl1pPr>
            <a:lvl2pPr marL="742950" indent="-285750" eaLnBrk="0" hangingPunct="0">
              <a:spcBef>
                <a:spcPct val="20000"/>
              </a:spcBef>
              <a:buClr>
                <a:schemeClr val="accent2"/>
              </a:buClr>
              <a:buFont typeface="Arial" charset="0"/>
              <a:buChar char="•"/>
              <a:defRPr sz="2000">
                <a:solidFill>
                  <a:schemeClr val="tx1"/>
                </a:solidFill>
                <a:latin typeface="Calibri" pitchFamily="34" charset="0"/>
              </a:defRPr>
            </a:lvl2pPr>
            <a:lvl3pPr marL="1143000" indent="-228600" eaLnBrk="0" hangingPunct="0">
              <a:spcBef>
                <a:spcPct val="20000"/>
              </a:spcBef>
              <a:buClr>
                <a:srgbClr val="D2CB6C"/>
              </a:buClr>
              <a:buFont typeface="Arial" charset="0"/>
              <a:buChar char="•"/>
              <a:defRPr>
                <a:solidFill>
                  <a:schemeClr val="tx1"/>
                </a:solidFill>
                <a:latin typeface="Calibri" pitchFamily="34" charset="0"/>
              </a:defRPr>
            </a:lvl3pPr>
            <a:lvl4pPr marL="1600200" indent="-228600" eaLnBrk="0" hangingPunct="0">
              <a:spcBef>
                <a:spcPct val="20000"/>
              </a:spcBef>
              <a:buClr>
                <a:srgbClr val="95A39D"/>
              </a:buClr>
              <a:buFont typeface="Arial" charset="0"/>
              <a:buChar char="•"/>
              <a:defRPr sz="1600">
                <a:solidFill>
                  <a:schemeClr val="tx1"/>
                </a:solidFill>
                <a:latin typeface="Calibri" pitchFamily="34" charset="0"/>
              </a:defRPr>
            </a:lvl4pPr>
            <a:lvl5pPr marL="2057400" indent="-228600" eaLnBrk="0" hangingPunct="0">
              <a:spcBef>
                <a:spcPct val="20000"/>
              </a:spcBef>
              <a:buClr>
                <a:srgbClr val="C89F5D"/>
              </a:buClr>
              <a:buFont typeface="Arial"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9pPr>
          </a:lstStyle>
          <a:p>
            <a:pPr eaLnBrk="1" hangingPunct="1">
              <a:spcBef>
                <a:spcPct val="0"/>
              </a:spcBef>
              <a:buClrTx/>
              <a:buFontTx/>
              <a:buNone/>
            </a:pPr>
            <a:endParaRPr lang="en-US" altLang="en-US" sz="2400">
              <a:latin typeface="Times New Roman" pitchFamily="18" charset="0"/>
            </a:endParaRPr>
          </a:p>
        </p:txBody>
      </p:sp>
    </p:spTree>
    <p:extLst>
      <p:ext uri="{BB962C8B-B14F-4D97-AF65-F5344CB8AC3E}">
        <p14:creationId xmlns:p14="http://schemas.microsoft.com/office/powerpoint/2010/main" val="23127480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pPr marL="54864" eaLnBrk="1" fontAlgn="auto" hangingPunct="1">
              <a:spcAft>
                <a:spcPts val="0"/>
              </a:spcAft>
              <a:defRPr/>
            </a:pPr>
            <a:r>
              <a:rPr lang="en-GB" dirty="0" smtClean="0">
                <a:solidFill>
                  <a:schemeClr val="tx2">
                    <a:tint val="100000"/>
                    <a:shade val="90000"/>
                    <a:satMod val="250000"/>
                    <a:alpha val="100000"/>
                  </a:schemeClr>
                </a:solidFill>
              </a:rPr>
              <a:t>Ideological Factors – Changing Norms of Love, Marriage and Divorce</a:t>
            </a:r>
          </a:p>
        </p:txBody>
      </p:sp>
      <p:sp>
        <p:nvSpPr>
          <p:cNvPr id="12291" name="Rectangle 4"/>
          <p:cNvSpPr>
            <a:spLocks noGrp="1" noChangeArrowheads="1"/>
          </p:cNvSpPr>
          <p:nvPr>
            <p:ph type="body" sz="half" idx="2"/>
          </p:nvPr>
        </p:nvSpPr>
        <p:spPr>
          <a:xfrm>
            <a:off x="4140200" y="1803400"/>
            <a:ext cx="4217988" cy="4911725"/>
          </a:xfrm>
        </p:spPr>
        <p:txBody>
          <a:bodyPr>
            <a:normAutofit fontScale="92500"/>
          </a:bodyPr>
          <a:lstStyle/>
          <a:p>
            <a:pPr eaLnBrk="1" hangingPunct="1">
              <a:lnSpc>
                <a:spcPct val="90000"/>
              </a:lnSpc>
            </a:pPr>
            <a:r>
              <a:rPr lang="en-GB" altLang="en-US" sz="2400" dirty="0" smtClean="0">
                <a:latin typeface="Arial" panose="020B0604020202020204" pitchFamily="34" charset="0"/>
                <a:cs typeface="Arial" panose="020B0604020202020204" pitchFamily="34" charset="0"/>
              </a:rPr>
              <a:t>The primary reason given for modern marriage is </a:t>
            </a:r>
            <a:r>
              <a:rPr lang="ja-JP" altLang="en-GB" sz="2400" dirty="0" smtClean="0">
                <a:latin typeface="Arial" panose="020B0604020202020204" pitchFamily="34" charset="0"/>
                <a:cs typeface="Arial" panose="020B0604020202020204" pitchFamily="34" charset="0"/>
              </a:rPr>
              <a:t>‘</a:t>
            </a:r>
            <a:r>
              <a:rPr lang="en-GB" altLang="ja-JP" sz="2400" dirty="0" smtClean="0">
                <a:latin typeface="Arial" panose="020B0604020202020204" pitchFamily="34" charset="0"/>
                <a:cs typeface="Arial" panose="020B0604020202020204" pitchFamily="34" charset="0"/>
              </a:rPr>
              <a:t>love</a:t>
            </a:r>
            <a:r>
              <a:rPr lang="ja-JP" altLang="en-GB" sz="2400" dirty="0" smtClean="0">
                <a:latin typeface="Arial" panose="020B0604020202020204" pitchFamily="34" charset="0"/>
                <a:cs typeface="Arial" panose="020B0604020202020204" pitchFamily="34" charset="0"/>
              </a:rPr>
              <a:t>’</a:t>
            </a:r>
            <a:r>
              <a:rPr lang="en-GB" altLang="ja-JP" sz="2400" dirty="0" smtClean="0">
                <a:latin typeface="Arial" panose="020B0604020202020204" pitchFamily="34" charset="0"/>
                <a:cs typeface="Arial" panose="020B0604020202020204" pitchFamily="34" charset="0"/>
              </a:rPr>
              <a:t>. Giddens  argues people seek confluent love (fulfilment).</a:t>
            </a:r>
          </a:p>
          <a:p>
            <a:pPr eaLnBrk="1" hangingPunct="1">
              <a:lnSpc>
                <a:spcPct val="90000"/>
              </a:lnSpc>
            </a:pPr>
            <a:r>
              <a:rPr lang="en-GB" altLang="en-US" sz="2400" dirty="0" smtClean="0">
                <a:latin typeface="Arial" panose="020B0604020202020204" pitchFamily="34" charset="0"/>
                <a:cs typeface="Arial" panose="020B0604020202020204" pitchFamily="34" charset="0"/>
              </a:rPr>
              <a:t>The idea of </a:t>
            </a:r>
            <a:r>
              <a:rPr lang="ja-JP" altLang="en-GB" sz="2400" dirty="0" smtClean="0">
                <a:latin typeface="Arial" panose="020B0604020202020204" pitchFamily="34" charset="0"/>
                <a:cs typeface="Arial" panose="020B0604020202020204" pitchFamily="34" charset="0"/>
              </a:rPr>
              <a:t>‘</a:t>
            </a:r>
            <a:r>
              <a:rPr lang="en-GB" altLang="ja-JP" sz="2400" dirty="0" smtClean="0">
                <a:latin typeface="Arial" panose="020B0604020202020204" pitchFamily="34" charset="0"/>
                <a:cs typeface="Arial" panose="020B0604020202020204" pitchFamily="34" charset="0"/>
              </a:rPr>
              <a:t>permanence</a:t>
            </a:r>
            <a:r>
              <a:rPr lang="ja-JP" altLang="en-GB" sz="2400" dirty="0" smtClean="0">
                <a:latin typeface="Arial" panose="020B0604020202020204" pitchFamily="34" charset="0"/>
                <a:cs typeface="Arial" panose="020B0604020202020204" pitchFamily="34" charset="0"/>
              </a:rPr>
              <a:t>’</a:t>
            </a:r>
            <a:r>
              <a:rPr lang="en-GB" altLang="ja-JP" sz="2400" dirty="0" smtClean="0">
                <a:latin typeface="Arial" panose="020B0604020202020204" pitchFamily="34" charset="0"/>
                <a:cs typeface="Arial" panose="020B0604020202020204" pitchFamily="34" charset="0"/>
              </a:rPr>
              <a:t> is not regarded as a central idea</a:t>
            </a:r>
          </a:p>
          <a:p>
            <a:pPr eaLnBrk="1" hangingPunct="1">
              <a:lnSpc>
                <a:spcPct val="90000"/>
              </a:lnSpc>
            </a:pPr>
            <a:r>
              <a:rPr lang="en-GB" altLang="en-US" sz="2400" dirty="0" smtClean="0">
                <a:latin typeface="Arial" panose="020B0604020202020204" pitchFamily="34" charset="0"/>
                <a:cs typeface="Arial" panose="020B0604020202020204" pitchFamily="34" charset="0"/>
              </a:rPr>
              <a:t>There is less social stigma attached to divorce</a:t>
            </a:r>
          </a:p>
          <a:p>
            <a:pPr eaLnBrk="1" hangingPunct="1">
              <a:lnSpc>
                <a:spcPct val="80000"/>
              </a:lnSpc>
            </a:pPr>
            <a:r>
              <a:rPr lang="en-GB" altLang="en-US" sz="2400" dirty="0" smtClean="0">
                <a:latin typeface="Arial" panose="020B0604020202020204" pitchFamily="34" charset="0"/>
                <a:cs typeface="Arial" panose="020B0604020202020204" pitchFamily="34" charset="0"/>
              </a:rPr>
              <a:t>Some Functionalists such as Talcott Parsons have argued that the increase in the divorce rate may actually be due to the increased importance placed upon marriage.</a:t>
            </a:r>
          </a:p>
        </p:txBody>
      </p:sp>
      <p:pic>
        <p:nvPicPr>
          <p:cNvPr id="12292" name="Picture 7" descr="http://www.babble.com/CS/blogs/famecrawler/2009/05/_peter_andre_jordan_wed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1928813"/>
            <a:ext cx="3781425" cy="340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9" descr="http://images.mirror.co.uk/upl/m4/oct2009/1/1/jordan-and-alex-reid-sifr-pic-rex-70331079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13" y="3630613"/>
            <a:ext cx="2451100"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1775" y="4437063"/>
            <a:ext cx="1484313"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13098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Changing attitudes towards single parent families</a:t>
            </a:r>
            <a:endParaRPr lang="en-GB" dirty="0"/>
          </a:p>
        </p:txBody>
      </p:sp>
      <p:sp>
        <p:nvSpPr>
          <p:cNvPr id="3" name="Content Placeholder 2"/>
          <p:cNvSpPr>
            <a:spLocks noGrp="1"/>
          </p:cNvSpPr>
          <p:nvPr>
            <p:ph sz="quarter" idx="1"/>
          </p:nvPr>
        </p:nvSpPr>
        <p:spPr>
          <a:xfrm>
            <a:off x="3889420" y="1447800"/>
            <a:ext cx="4797380" cy="5068910"/>
          </a:xfrm>
        </p:spPr>
        <p:txBody>
          <a:bodyPr>
            <a:normAutofit fontScale="92500" lnSpcReduction="10000"/>
          </a:bodyPr>
          <a:lstStyle/>
          <a:p>
            <a:r>
              <a:rPr lang="en-GB" dirty="0" smtClean="0">
                <a:latin typeface="Arial" panose="020B0604020202020204" pitchFamily="34" charset="0"/>
                <a:cs typeface="Arial" panose="020B0604020202020204" pitchFamily="34" charset="0"/>
              </a:rPr>
              <a:t>There is less social stigma toward lone parenthood. </a:t>
            </a:r>
          </a:p>
          <a:p>
            <a:r>
              <a:rPr lang="en-GB" dirty="0" smtClean="0">
                <a:latin typeface="Arial" panose="020B0604020202020204" pitchFamily="34" charset="0"/>
                <a:cs typeface="Arial" panose="020B0604020202020204" pitchFamily="34" charset="0"/>
              </a:rPr>
              <a:t>Historically women who were unmarried that became pregnant would be socially shunned and depending on their age may have had to give the baby up for adoption.</a:t>
            </a:r>
          </a:p>
          <a:p>
            <a:r>
              <a:rPr lang="en-GB" dirty="0" smtClean="0">
                <a:latin typeface="Arial" panose="020B0604020202020204" pitchFamily="34" charset="0"/>
                <a:cs typeface="Arial" panose="020B0604020202020204" pitchFamily="34" charset="0"/>
              </a:rPr>
              <a:t>Becoming pregnant without being married often led to many ‘shot gun’ weddings to avoid the social stigma. This did not always mean the couple were happy together. </a:t>
            </a:r>
            <a:endParaRPr lang="en-GB" dirty="0">
              <a:latin typeface="Arial" panose="020B0604020202020204" pitchFamily="34" charset="0"/>
              <a:cs typeface="Arial" panose="020B0604020202020204" pitchFamily="34" charset="0"/>
            </a:endParaRPr>
          </a:p>
        </p:txBody>
      </p:sp>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212" y="2298678"/>
            <a:ext cx="3448208" cy="2595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74150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38163" y="620713"/>
            <a:ext cx="7772400" cy="1143000"/>
          </a:xfrm>
        </p:spPr>
        <p:txBody>
          <a:bodyPr>
            <a:normAutofit/>
          </a:bodyPr>
          <a:lstStyle/>
          <a:p>
            <a:pPr marL="54864" algn="ctr" eaLnBrk="1" fontAlgn="auto" hangingPunct="1">
              <a:spcAft>
                <a:spcPts val="0"/>
              </a:spcAft>
              <a:defRPr/>
            </a:pPr>
            <a:r>
              <a:rPr lang="en-GB" dirty="0" smtClean="0">
                <a:solidFill>
                  <a:schemeClr val="tx2">
                    <a:tint val="100000"/>
                    <a:shade val="90000"/>
                    <a:satMod val="250000"/>
                    <a:alpha val="100000"/>
                  </a:schemeClr>
                </a:solidFill>
              </a:rPr>
              <a:t>Ideological Factors - Secularisation</a:t>
            </a:r>
          </a:p>
        </p:txBody>
      </p:sp>
      <p:pic>
        <p:nvPicPr>
          <p:cNvPr id="13315" name="Picture 8" descr="old church"/>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381000" y="1828800"/>
            <a:ext cx="3349625" cy="2176463"/>
          </a:xfrm>
          <a:noFill/>
        </p:spPr>
      </p:pic>
      <p:sp>
        <p:nvSpPr>
          <p:cNvPr id="13316" name="Rectangle 4"/>
          <p:cNvSpPr>
            <a:spLocks noGrp="1" noChangeArrowheads="1"/>
          </p:cNvSpPr>
          <p:nvPr>
            <p:ph type="body" sz="half" idx="2"/>
          </p:nvPr>
        </p:nvSpPr>
        <p:spPr>
          <a:xfrm>
            <a:off x="4284663" y="1916113"/>
            <a:ext cx="4217987" cy="4606925"/>
          </a:xfrm>
        </p:spPr>
        <p:txBody>
          <a:bodyPr>
            <a:normAutofit lnSpcReduction="10000"/>
          </a:bodyPr>
          <a:lstStyle/>
          <a:p>
            <a:pPr eaLnBrk="1" hangingPunct="1">
              <a:lnSpc>
                <a:spcPct val="90000"/>
              </a:lnSpc>
            </a:pPr>
            <a:r>
              <a:rPr lang="en-GB" altLang="en-US" sz="2800" dirty="0" smtClean="0">
                <a:latin typeface="Arial" panose="020B0604020202020204" pitchFamily="34" charset="0"/>
                <a:cs typeface="Arial" panose="020B0604020202020204" pitchFamily="34" charset="0"/>
              </a:rPr>
              <a:t>The decline in religious values, has led to:</a:t>
            </a:r>
          </a:p>
          <a:p>
            <a:pPr eaLnBrk="1" hangingPunct="1">
              <a:lnSpc>
                <a:spcPct val="90000"/>
              </a:lnSpc>
            </a:pPr>
            <a:r>
              <a:rPr lang="en-GB" altLang="en-US" sz="2800" dirty="0" smtClean="0">
                <a:latin typeface="Arial" panose="020B0604020202020204" pitchFamily="34" charset="0"/>
                <a:cs typeface="Arial" panose="020B0604020202020204" pitchFamily="34" charset="0"/>
              </a:rPr>
              <a:t>The influence of religious ideas about </a:t>
            </a:r>
            <a:r>
              <a:rPr lang="ja-JP" altLang="en-GB" sz="2800" dirty="0" smtClean="0">
                <a:latin typeface="Arial" panose="020B0604020202020204" pitchFamily="34" charset="0"/>
                <a:cs typeface="Arial" panose="020B0604020202020204" pitchFamily="34" charset="0"/>
              </a:rPr>
              <a:t>‘</a:t>
            </a:r>
            <a:r>
              <a:rPr lang="en-GB" altLang="ja-JP" sz="2800" i="1" dirty="0" err="1" smtClean="0">
                <a:latin typeface="Arial" panose="020B0604020202020204" pitchFamily="34" charset="0"/>
                <a:cs typeface="Arial" panose="020B0604020202020204" pitchFamily="34" charset="0"/>
              </a:rPr>
              <a:t>til</a:t>
            </a:r>
            <a:r>
              <a:rPr lang="en-GB" altLang="ja-JP" sz="2800" i="1" dirty="0" smtClean="0">
                <a:latin typeface="Arial" panose="020B0604020202020204" pitchFamily="34" charset="0"/>
                <a:cs typeface="Arial" panose="020B0604020202020204" pitchFamily="34" charset="0"/>
              </a:rPr>
              <a:t> death us do part</a:t>
            </a:r>
            <a:r>
              <a:rPr lang="ja-JP" altLang="en-GB" sz="2800" i="1" dirty="0" smtClean="0">
                <a:latin typeface="Arial" panose="020B0604020202020204" pitchFamily="34" charset="0"/>
                <a:cs typeface="Arial" panose="020B0604020202020204" pitchFamily="34" charset="0"/>
              </a:rPr>
              <a:t>’</a:t>
            </a:r>
            <a:r>
              <a:rPr lang="en-GB" altLang="ja-JP" sz="2800" i="1" dirty="0" smtClean="0">
                <a:latin typeface="Arial" panose="020B0604020202020204" pitchFamily="34" charset="0"/>
                <a:cs typeface="Arial" panose="020B0604020202020204" pitchFamily="34" charset="0"/>
              </a:rPr>
              <a:t> </a:t>
            </a:r>
            <a:r>
              <a:rPr lang="en-GB" altLang="ja-JP" sz="2800" dirty="0" smtClean="0">
                <a:latin typeface="Arial" panose="020B0604020202020204" pitchFamily="34" charset="0"/>
                <a:cs typeface="Arial" panose="020B0604020202020204" pitchFamily="34" charset="0"/>
              </a:rPr>
              <a:t>weakened.</a:t>
            </a:r>
          </a:p>
          <a:p>
            <a:pPr eaLnBrk="1" hangingPunct="1">
              <a:lnSpc>
                <a:spcPct val="90000"/>
              </a:lnSpc>
            </a:pPr>
            <a:r>
              <a:rPr lang="en-GB" altLang="en-US" sz="2800" dirty="0" smtClean="0">
                <a:latin typeface="Arial" panose="020B0604020202020204" pitchFamily="34" charset="0"/>
                <a:cs typeface="Arial" panose="020B0604020202020204" pitchFamily="34" charset="0"/>
              </a:rPr>
              <a:t>Fewer weddings in churches</a:t>
            </a:r>
          </a:p>
          <a:p>
            <a:pPr eaLnBrk="1" hangingPunct="1">
              <a:lnSpc>
                <a:spcPct val="90000"/>
              </a:lnSpc>
            </a:pPr>
            <a:r>
              <a:rPr lang="en-GB" altLang="en-US" sz="2800" dirty="0" smtClean="0">
                <a:latin typeface="Arial" panose="020B0604020202020204" pitchFamily="34" charset="0"/>
                <a:cs typeface="Arial" panose="020B0604020202020204" pitchFamily="34" charset="0"/>
              </a:rPr>
              <a:t>Living together and not being married no longer viewed as ‘living in sin’</a:t>
            </a:r>
          </a:p>
          <a:p>
            <a:pPr eaLnBrk="1" hangingPunct="1">
              <a:lnSpc>
                <a:spcPct val="90000"/>
              </a:lnSpc>
              <a:buFont typeface="Wingdings" pitchFamily="2" charset="2"/>
              <a:buNone/>
            </a:pPr>
            <a:endParaRPr lang="en-GB" altLang="en-US" sz="2800" dirty="0" smtClean="0">
              <a:latin typeface="Arial" panose="020B0604020202020204" pitchFamily="34" charset="0"/>
              <a:cs typeface="Arial" panose="020B0604020202020204" pitchFamily="34" charset="0"/>
            </a:endParaRPr>
          </a:p>
        </p:txBody>
      </p:sp>
      <p:sp>
        <p:nvSpPr>
          <p:cNvPr id="13317" name="AutoShape 6" descr="cohabitation-main"/>
          <p:cNvSpPr>
            <a:spLocks noChangeAspect="1" noChangeArrowheads="1"/>
          </p:cNvSpPr>
          <p:nvPr/>
        </p:nvSpPr>
        <p:spPr bwMode="auto">
          <a:xfrm>
            <a:off x="4424363" y="3281363"/>
            <a:ext cx="296862"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Font typeface="Arial" charset="0"/>
              <a:buChar char="•"/>
              <a:defRPr sz="2200">
                <a:solidFill>
                  <a:schemeClr val="tx1"/>
                </a:solidFill>
                <a:latin typeface="Calibri" pitchFamily="34" charset="0"/>
              </a:defRPr>
            </a:lvl1pPr>
            <a:lvl2pPr marL="742950" indent="-285750" eaLnBrk="0" hangingPunct="0">
              <a:spcBef>
                <a:spcPct val="20000"/>
              </a:spcBef>
              <a:buClr>
                <a:schemeClr val="accent2"/>
              </a:buClr>
              <a:buFont typeface="Arial" charset="0"/>
              <a:buChar char="•"/>
              <a:defRPr sz="2000">
                <a:solidFill>
                  <a:schemeClr val="tx1"/>
                </a:solidFill>
                <a:latin typeface="Calibri" pitchFamily="34" charset="0"/>
              </a:defRPr>
            </a:lvl2pPr>
            <a:lvl3pPr marL="1143000" indent="-228600" eaLnBrk="0" hangingPunct="0">
              <a:spcBef>
                <a:spcPct val="20000"/>
              </a:spcBef>
              <a:buClr>
                <a:srgbClr val="D2CB6C"/>
              </a:buClr>
              <a:buFont typeface="Arial" charset="0"/>
              <a:buChar char="•"/>
              <a:defRPr>
                <a:solidFill>
                  <a:schemeClr val="tx1"/>
                </a:solidFill>
                <a:latin typeface="Calibri" pitchFamily="34" charset="0"/>
              </a:defRPr>
            </a:lvl3pPr>
            <a:lvl4pPr marL="1600200" indent="-228600" eaLnBrk="0" hangingPunct="0">
              <a:spcBef>
                <a:spcPct val="20000"/>
              </a:spcBef>
              <a:buClr>
                <a:srgbClr val="95A39D"/>
              </a:buClr>
              <a:buFont typeface="Arial" charset="0"/>
              <a:buChar char="•"/>
              <a:defRPr sz="1600">
                <a:solidFill>
                  <a:schemeClr val="tx1"/>
                </a:solidFill>
                <a:latin typeface="Calibri" pitchFamily="34" charset="0"/>
              </a:defRPr>
            </a:lvl4pPr>
            <a:lvl5pPr marL="2057400" indent="-228600" eaLnBrk="0" hangingPunct="0">
              <a:spcBef>
                <a:spcPct val="20000"/>
              </a:spcBef>
              <a:buClr>
                <a:srgbClr val="C89F5D"/>
              </a:buClr>
              <a:buFont typeface="Arial"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9pPr>
          </a:lstStyle>
          <a:p>
            <a:pPr eaLnBrk="1" hangingPunct="1">
              <a:spcBef>
                <a:spcPct val="0"/>
              </a:spcBef>
              <a:buClrTx/>
              <a:buFontTx/>
              <a:buNone/>
            </a:pPr>
            <a:endParaRPr lang="en-US" altLang="en-US" sz="2400">
              <a:latin typeface="Times New Roman" pitchFamily="18" charset="0"/>
            </a:endParaRPr>
          </a:p>
        </p:txBody>
      </p:sp>
      <p:pic>
        <p:nvPicPr>
          <p:cNvPr id="13318" name="Picture 9" descr="Charles Camill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4437063"/>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2792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68313" y="549275"/>
            <a:ext cx="7772400" cy="1143000"/>
          </a:xfrm>
        </p:spPr>
        <p:txBody>
          <a:bodyPr>
            <a:normAutofit fontScale="90000"/>
          </a:bodyPr>
          <a:lstStyle/>
          <a:p>
            <a:pPr marL="54864" algn="ctr" eaLnBrk="1" fontAlgn="auto" hangingPunct="1">
              <a:spcAft>
                <a:spcPts val="0"/>
              </a:spcAft>
              <a:defRPr/>
            </a:pPr>
            <a:r>
              <a:rPr lang="en-GB" dirty="0" smtClean="0">
                <a:solidFill>
                  <a:schemeClr val="tx2">
                    <a:tint val="100000"/>
                    <a:shade val="90000"/>
                    <a:satMod val="250000"/>
                    <a:alpha val="100000"/>
                  </a:schemeClr>
                </a:solidFill>
              </a:rPr>
              <a:t>Ideological Factors – The influence of the Feminist Movement</a:t>
            </a:r>
          </a:p>
        </p:txBody>
      </p:sp>
      <p:pic>
        <p:nvPicPr>
          <p:cNvPr id="14339" name="Picture 6" descr="Feminsit"/>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611188" y="2708275"/>
            <a:ext cx="3294062" cy="3532188"/>
          </a:xfrm>
          <a:noFill/>
        </p:spPr>
      </p:pic>
      <p:sp>
        <p:nvSpPr>
          <p:cNvPr id="14340" name="Rectangle 4"/>
          <p:cNvSpPr>
            <a:spLocks noGrp="1" noChangeArrowheads="1"/>
          </p:cNvSpPr>
          <p:nvPr>
            <p:ph type="body" sz="half" idx="2"/>
          </p:nvPr>
        </p:nvSpPr>
        <p:spPr>
          <a:xfrm>
            <a:off x="3995737" y="1844675"/>
            <a:ext cx="4723259" cy="3851275"/>
          </a:xfrm>
        </p:spPr>
        <p:txBody>
          <a:bodyPr>
            <a:normAutofit lnSpcReduction="10000"/>
          </a:bodyPr>
          <a:lstStyle/>
          <a:p>
            <a:pPr eaLnBrk="1" hangingPunct="1"/>
            <a:r>
              <a:rPr lang="en-GB" altLang="en-US" sz="2800" dirty="0" smtClean="0">
                <a:latin typeface="Arial" panose="020B0604020202020204" pitchFamily="34" charset="0"/>
                <a:cs typeface="Arial" panose="020B0604020202020204" pitchFamily="34" charset="0"/>
              </a:rPr>
              <a:t>The feminist movement has done much to empower women to be able to assertively make their own life choices.</a:t>
            </a:r>
          </a:p>
          <a:p>
            <a:pPr eaLnBrk="1" hangingPunct="1"/>
            <a:r>
              <a:rPr lang="en-GB" altLang="en-US" sz="2800" dirty="0" smtClean="0">
                <a:latin typeface="Arial" panose="020B0604020202020204" pitchFamily="34" charset="0"/>
                <a:cs typeface="Arial" panose="020B0604020202020204" pitchFamily="34" charset="0"/>
              </a:rPr>
              <a:t>Second </a:t>
            </a:r>
            <a:r>
              <a:rPr lang="en-GB" altLang="en-US" sz="2800" dirty="0" smtClean="0">
                <a:latin typeface="Arial" panose="020B0604020202020204" pitchFamily="34" charset="0"/>
                <a:cs typeface="Arial" panose="020B0604020202020204" pitchFamily="34" charset="0"/>
              </a:rPr>
              <a:t>wave feminism of the 1970s has had an important impact on many legal changes.</a:t>
            </a:r>
          </a:p>
        </p:txBody>
      </p:sp>
    </p:spTree>
    <p:extLst>
      <p:ext uri="{BB962C8B-B14F-4D97-AF65-F5344CB8AC3E}">
        <p14:creationId xmlns:p14="http://schemas.microsoft.com/office/powerpoint/2010/main" val="36300236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Changing aspirations of women</a:t>
            </a:r>
            <a:endParaRPr lang="en-GB" dirty="0"/>
          </a:p>
        </p:txBody>
      </p:sp>
      <p:sp>
        <p:nvSpPr>
          <p:cNvPr id="3" name="Content Placeholder 2"/>
          <p:cNvSpPr>
            <a:spLocks noGrp="1"/>
          </p:cNvSpPr>
          <p:nvPr>
            <p:ph sz="quarter" idx="1"/>
          </p:nvPr>
        </p:nvSpPr>
        <p:spPr>
          <a:xfrm>
            <a:off x="450761" y="1447800"/>
            <a:ext cx="8236039" cy="4572000"/>
          </a:xfrm>
        </p:spPr>
        <p:txBody>
          <a:bodyPr/>
          <a:lstStyle/>
          <a:p>
            <a:r>
              <a:rPr lang="en-GB" altLang="en-US" sz="2400" dirty="0">
                <a:latin typeface="Arial" panose="020B0604020202020204" pitchFamily="34" charset="0"/>
                <a:cs typeface="Arial" panose="020B0604020202020204" pitchFamily="34" charset="0"/>
              </a:rPr>
              <a:t>Sue Sharpe demonstrated women’s aspirations have changed between the 1970s and 1990s, with more focus on careers rather than marriage.</a:t>
            </a:r>
          </a:p>
          <a:p>
            <a:endParaRPr lang="en-GB" dirty="0"/>
          </a:p>
        </p:txBody>
      </p:sp>
      <p:pic>
        <p:nvPicPr>
          <p:cNvPr id="5" name="Picture 4"/>
          <p:cNvPicPr>
            <a:picLocks noChangeAspect="1"/>
          </p:cNvPicPr>
          <p:nvPr/>
        </p:nvPicPr>
        <p:blipFill>
          <a:blip r:embed="rId2"/>
          <a:stretch>
            <a:fillRect/>
          </a:stretch>
        </p:blipFill>
        <p:spPr>
          <a:xfrm>
            <a:off x="83694" y="3296992"/>
            <a:ext cx="8970172" cy="2877355"/>
          </a:xfrm>
          <a:prstGeom prst="rect">
            <a:avLst/>
          </a:prstGeom>
        </p:spPr>
      </p:pic>
    </p:spTree>
    <p:extLst>
      <p:ext uri="{BB962C8B-B14F-4D97-AF65-F5344CB8AC3E}">
        <p14:creationId xmlns:p14="http://schemas.microsoft.com/office/powerpoint/2010/main" val="42322635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Changing life course of the family</a:t>
            </a:r>
            <a:endParaRPr lang="en-GB" dirty="0"/>
          </a:p>
        </p:txBody>
      </p:sp>
      <p:sp>
        <p:nvSpPr>
          <p:cNvPr id="3" name="Content Placeholder 2"/>
          <p:cNvSpPr>
            <a:spLocks noGrp="1"/>
          </p:cNvSpPr>
          <p:nvPr>
            <p:ph sz="quarter" idx="1"/>
          </p:nvPr>
        </p:nvSpPr>
        <p:spPr>
          <a:xfrm>
            <a:off x="643944" y="1447799"/>
            <a:ext cx="8042855" cy="3149959"/>
          </a:xfrm>
        </p:spPr>
        <p:txBody>
          <a:bodyPr>
            <a:normAutofit lnSpcReduction="10000"/>
          </a:bodyPr>
          <a:lstStyle/>
          <a:p>
            <a:r>
              <a:rPr lang="en-GB" dirty="0" smtClean="0">
                <a:latin typeface="Arial" panose="020B0604020202020204" pitchFamily="34" charset="0"/>
                <a:cs typeface="Arial" panose="020B0604020202020204" pitchFamily="34" charset="0"/>
              </a:rPr>
              <a:t>A wide range of choices and options means there is far more uncertainty when it comes to making decisions about an individual’s life course. </a:t>
            </a:r>
          </a:p>
          <a:p>
            <a:r>
              <a:rPr lang="en-GB" dirty="0" smtClean="0">
                <a:latin typeface="Arial" panose="020B0604020202020204" pitchFamily="34" charset="0"/>
                <a:cs typeface="Arial" panose="020B0604020202020204" pitchFamily="34" charset="0"/>
              </a:rPr>
              <a:t>Allan and Crow argue our lives are now characterised by choice, which makes families far more diverse. </a:t>
            </a:r>
          </a:p>
          <a:p>
            <a:r>
              <a:rPr lang="en-GB" dirty="0" smtClean="0">
                <a:latin typeface="Arial" panose="020B0604020202020204" pitchFamily="34" charset="0"/>
                <a:cs typeface="Arial" panose="020B0604020202020204" pitchFamily="34" charset="0"/>
              </a:rPr>
              <a:t>The life course no longer occurs in one set pattern, but can vary massively between people.</a:t>
            </a:r>
            <a:endParaRPr lang="en-GB" dirty="0">
              <a:latin typeface="Arial" panose="020B0604020202020204" pitchFamily="34" charset="0"/>
              <a:cs typeface="Arial" panose="020B0604020202020204" pitchFamily="34" charset="0"/>
            </a:endParaRPr>
          </a:p>
        </p:txBody>
      </p:sp>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4382" y="4597758"/>
            <a:ext cx="4690058" cy="2069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71943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GB"/>
          </a:p>
        </p:txBody>
      </p:sp>
      <p:sp>
        <p:nvSpPr>
          <p:cNvPr id="3" name="Title 2"/>
          <p:cNvSpPr>
            <a:spLocks noGrp="1"/>
          </p:cNvSpPr>
          <p:nvPr>
            <p:ph type="ctrTitle"/>
          </p:nvPr>
        </p:nvSpPr>
        <p:spPr/>
        <p:txBody>
          <a:bodyPr/>
          <a:lstStyle/>
          <a:p>
            <a:r>
              <a:rPr lang="en-GB" dirty="0" smtClean="0"/>
              <a:t>SOCIAL</a:t>
            </a:r>
            <a:endParaRPr lang="en-GB" dirty="0"/>
          </a:p>
        </p:txBody>
      </p:sp>
    </p:spTree>
    <p:extLst>
      <p:ext uri="{BB962C8B-B14F-4D97-AF65-F5344CB8AC3E}">
        <p14:creationId xmlns:p14="http://schemas.microsoft.com/office/powerpoint/2010/main" val="1547929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692424"/>
          </a:xfrm>
        </p:spPr>
        <p:txBody>
          <a:bodyPr>
            <a:normAutofit/>
          </a:bodyPr>
          <a:lstStyle/>
          <a:p>
            <a:r>
              <a:rPr lang="en-GB" dirty="0" smtClean="0">
                <a:latin typeface="Arial" panose="020B0604020202020204" pitchFamily="34" charset="0"/>
                <a:cs typeface="Arial" panose="020B0604020202020204" pitchFamily="34" charset="0"/>
              </a:rPr>
              <a:t>Key Question: </a:t>
            </a:r>
            <a:r>
              <a:rPr lang="en-GB" sz="4400" b="1" dirty="0" smtClean="0">
                <a:latin typeface="Arial" panose="020B0604020202020204" pitchFamily="34" charset="0"/>
                <a:cs typeface="Arial" panose="020B0604020202020204" pitchFamily="34" charset="0"/>
              </a:rPr>
              <a:t>Is the nuclear family still dominant</a:t>
            </a:r>
            <a:r>
              <a:rPr lang="en-GB" sz="4400" b="1" dirty="0">
                <a:latin typeface="Arial" panose="020B0604020202020204" pitchFamily="34" charset="0"/>
                <a:cs typeface="Arial" panose="020B0604020202020204" pitchFamily="34" charset="0"/>
              </a:rPr>
              <a:t>?</a:t>
            </a:r>
            <a:endParaRPr lang="en-US" b="1" dirty="0">
              <a:latin typeface="Arial" panose="020B0604020202020204" pitchFamily="34" charset="0"/>
              <a:cs typeface="Arial" panose="020B0604020202020204" pitchFamily="34" charset="0"/>
            </a:endParaRPr>
          </a:p>
        </p:txBody>
      </p:sp>
      <p:sp>
        <p:nvSpPr>
          <p:cNvPr id="2" name="Content Placeholder 1"/>
          <p:cNvSpPr>
            <a:spLocks noGrp="1"/>
          </p:cNvSpPr>
          <p:nvPr>
            <p:ph sz="quarter" idx="1"/>
          </p:nvPr>
        </p:nvSpPr>
        <p:spPr>
          <a:xfrm>
            <a:off x="457200" y="1944710"/>
            <a:ext cx="8229600" cy="3935266"/>
          </a:xfrm>
        </p:spPr>
        <p:txBody>
          <a:bodyPr>
            <a:normAutofit/>
          </a:bodyPr>
          <a:lstStyle/>
          <a:p>
            <a:r>
              <a:rPr lang="en-GB" sz="2800" dirty="0" smtClean="0">
                <a:latin typeface="Arial" panose="020B0604020202020204" pitchFamily="34" charset="0"/>
                <a:cs typeface="Arial" panose="020B0604020202020204" pitchFamily="34" charset="0"/>
              </a:rPr>
              <a:t>This is the key issue when discussing diversity. </a:t>
            </a:r>
          </a:p>
          <a:p>
            <a:r>
              <a:rPr lang="en-GB" sz="2800" dirty="0" smtClean="0">
                <a:latin typeface="Arial" panose="020B0604020202020204" pitchFamily="34" charset="0"/>
                <a:cs typeface="Arial" panose="020B0604020202020204" pitchFamily="34" charset="0"/>
              </a:rPr>
              <a:t>Is the nuclear family dominant or are British families a bit more complicated than this?</a:t>
            </a:r>
            <a:endParaRPr lang="en-US" sz="2800" dirty="0">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rotWithShape="1">
          <a:blip r:embed="rId3" cstate="print"/>
          <a:srcRect l="3282" t="4015" r="3693" b="2760"/>
          <a:stretch/>
        </p:blipFill>
        <p:spPr bwMode="auto">
          <a:xfrm>
            <a:off x="218940" y="4292006"/>
            <a:ext cx="2919891" cy="2392130"/>
          </a:xfrm>
          <a:prstGeom prst="rect">
            <a:avLst/>
          </a:prstGeom>
          <a:noFill/>
          <a:ln w="9525">
            <a:noFill/>
            <a:miter lim="800000"/>
            <a:headEnd/>
            <a:tailEnd/>
          </a:ln>
        </p:spPr>
      </p:pic>
      <p:pic>
        <p:nvPicPr>
          <p:cNvPr id="1028" name="Picture 4" descr="http://upload.wikimedia.org/wikipedia/en/thumb/1/14/Myfamily2009titlecard.jpg/250px-Myfamily2009titlecard.jpg">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777" t="5897" r="7013" b="12406"/>
          <a:stretch/>
        </p:blipFill>
        <p:spPr bwMode="auto">
          <a:xfrm>
            <a:off x="4114800" y="4001165"/>
            <a:ext cx="4572000" cy="2537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38952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dirty="0" smtClean="0"/>
              <a:t>Social factors- Finance</a:t>
            </a:r>
            <a:endParaRPr lang="en-GB" dirty="0"/>
          </a:p>
        </p:txBody>
      </p:sp>
      <p:sp>
        <p:nvSpPr>
          <p:cNvPr id="3" name="Content Placeholder 2"/>
          <p:cNvSpPr>
            <a:spLocks noGrp="1"/>
          </p:cNvSpPr>
          <p:nvPr>
            <p:ph idx="1"/>
          </p:nvPr>
        </p:nvSpPr>
        <p:spPr/>
        <p:txBody>
          <a:bodyPr/>
          <a:lstStyle/>
          <a:p>
            <a:pPr eaLnBrk="1" hangingPunct="1"/>
            <a:r>
              <a:rPr lang="en-GB" altLang="en-US" dirty="0" smtClean="0">
                <a:latin typeface="Arial" panose="020B0604020202020204" pitchFamily="34" charset="0"/>
                <a:cs typeface="Arial" panose="020B0604020202020204" pitchFamily="34" charset="0"/>
              </a:rPr>
              <a:t>Economic issues- costs of weddings (</a:t>
            </a:r>
            <a:r>
              <a:rPr lang="en-GB" altLang="en-US" dirty="0" err="1" smtClean="0">
                <a:latin typeface="Arial" panose="020B0604020202020204" pitchFamily="34" charset="0"/>
                <a:cs typeface="Arial" panose="020B0604020202020204" pitchFamily="34" charset="0"/>
              </a:rPr>
              <a:t>av</a:t>
            </a:r>
            <a:r>
              <a:rPr lang="en-GB" altLang="en-US" dirty="0" smtClean="0">
                <a:latin typeface="Arial" panose="020B0604020202020204" pitchFamily="34" charset="0"/>
                <a:cs typeface="Arial" panose="020B0604020202020204" pitchFamily="34" charset="0"/>
              </a:rPr>
              <a:t> £20,000), problems with getting mortgages.</a:t>
            </a:r>
          </a:p>
          <a:p>
            <a:pPr eaLnBrk="1" hangingPunct="1"/>
            <a:r>
              <a:rPr lang="en-GB" altLang="en-US" dirty="0" smtClean="0">
                <a:latin typeface="Arial" panose="020B0604020202020204" pitchFamily="34" charset="0"/>
                <a:cs typeface="Arial" panose="020B0604020202020204" pitchFamily="34" charset="0"/>
              </a:rPr>
              <a:t>Cost of childcare- A survey in 2004 by the </a:t>
            </a:r>
            <a:r>
              <a:rPr lang="en-GB" altLang="en-US" dirty="0" err="1" smtClean="0">
                <a:latin typeface="Arial" panose="020B0604020202020204" pitchFamily="34" charset="0"/>
                <a:cs typeface="Arial" panose="020B0604020202020204" pitchFamily="34" charset="0"/>
              </a:rPr>
              <a:t>Daycare</a:t>
            </a:r>
            <a:r>
              <a:rPr lang="en-GB" altLang="en-US" dirty="0" smtClean="0">
                <a:latin typeface="Arial" panose="020B0604020202020204" pitchFamily="34" charset="0"/>
                <a:cs typeface="Arial" panose="020B0604020202020204" pitchFamily="34" charset="0"/>
              </a:rPr>
              <a:t> Trust found that childcare costs were nearly a quarter of an average household income.</a:t>
            </a:r>
          </a:p>
          <a:p>
            <a:pPr eaLnBrk="1" hangingPunct="1"/>
            <a:r>
              <a:rPr lang="en-GB" altLang="en-US" dirty="0" smtClean="0">
                <a:latin typeface="Arial" panose="020B0604020202020204" pitchFamily="34" charset="0"/>
                <a:cs typeface="Arial" panose="020B0604020202020204" pitchFamily="34" charset="0"/>
              </a:rPr>
              <a:t>Bills going up due to cost of living rising</a:t>
            </a:r>
          </a:p>
          <a:p>
            <a:pPr eaLnBrk="1" hangingPunct="1"/>
            <a:endParaRPr lang="en-GB" alt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67462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dirty="0" smtClean="0"/>
              <a:t>Social factors- demographics</a:t>
            </a:r>
            <a:endParaRPr lang="en-GB" dirty="0"/>
          </a:p>
        </p:txBody>
      </p:sp>
      <p:sp>
        <p:nvSpPr>
          <p:cNvPr id="3" name="Content Placeholder 2"/>
          <p:cNvSpPr>
            <a:spLocks noGrp="1"/>
          </p:cNvSpPr>
          <p:nvPr>
            <p:ph idx="1"/>
          </p:nvPr>
        </p:nvSpPr>
        <p:spPr/>
        <p:txBody>
          <a:bodyPr>
            <a:normAutofit/>
          </a:bodyPr>
          <a:lstStyle/>
          <a:p>
            <a:pPr eaLnBrk="1" hangingPunct="1"/>
            <a:r>
              <a:rPr lang="en-GB" altLang="en-US" sz="2800" dirty="0" smtClean="0">
                <a:latin typeface="Arial" panose="020B0604020202020204" pitchFamily="34" charset="0"/>
                <a:cs typeface="Arial" panose="020B0604020202020204" pitchFamily="34" charset="0"/>
              </a:rPr>
              <a:t>Demographics are the statistical data about a population e.g. age, life expectancy, income, level of education, number of families etc.</a:t>
            </a:r>
          </a:p>
          <a:p>
            <a:pPr eaLnBrk="1" hangingPunct="1"/>
            <a:r>
              <a:rPr lang="en-GB" altLang="en-US" sz="2800" dirty="0" smtClean="0">
                <a:latin typeface="Arial" panose="020B0604020202020204" pitchFamily="34" charset="0"/>
                <a:cs typeface="Arial" panose="020B0604020202020204" pitchFamily="34" charset="0"/>
              </a:rPr>
              <a:t>Some examples of demographics linked to the family- there has been a decline in the size of the average family from 3.1 people in 1961 to 2.4 in 2006. </a:t>
            </a:r>
          </a:p>
          <a:p>
            <a:pPr eaLnBrk="1" hangingPunct="1"/>
            <a:r>
              <a:rPr lang="en-GB" altLang="en-US" sz="2800" dirty="0" smtClean="0">
                <a:latin typeface="Arial" panose="020B0604020202020204" pitchFamily="34" charset="0"/>
                <a:cs typeface="Arial" panose="020B0604020202020204" pitchFamily="34" charset="0"/>
              </a:rPr>
              <a:t>Why is it important for the government to take account of demographic change in relation to the family? P.15</a:t>
            </a:r>
          </a:p>
        </p:txBody>
      </p:sp>
    </p:spTree>
    <p:extLst>
      <p:ext uri="{BB962C8B-B14F-4D97-AF65-F5344CB8AC3E}">
        <p14:creationId xmlns:p14="http://schemas.microsoft.com/office/powerpoint/2010/main" val="32097220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terms</a:t>
            </a:r>
            <a:endParaRPr lang="en-GB" dirty="0"/>
          </a:p>
        </p:txBody>
      </p:sp>
      <p:sp>
        <p:nvSpPr>
          <p:cNvPr id="3" name="Content Placeholder 2"/>
          <p:cNvSpPr>
            <a:spLocks noGrp="1"/>
          </p:cNvSpPr>
          <p:nvPr>
            <p:ph sz="quarter" idx="1"/>
          </p:nvPr>
        </p:nvSpPr>
        <p:spPr/>
        <p:txBody>
          <a:bodyPr/>
          <a:lstStyle/>
          <a:p>
            <a:r>
              <a:rPr lang="en-GB" dirty="0" smtClean="0">
                <a:latin typeface="Arial" panose="020B0604020202020204" pitchFamily="34" charset="0"/>
                <a:cs typeface="Arial" panose="020B0604020202020204" pitchFamily="34" charset="0"/>
              </a:rPr>
              <a:t>LIFE EXPECTANCY</a:t>
            </a:r>
          </a:p>
          <a:p>
            <a:r>
              <a:rPr lang="en-GB" dirty="0" smtClean="0">
                <a:latin typeface="Arial" panose="020B0604020202020204" pitchFamily="34" charset="0"/>
                <a:cs typeface="Arial" panose="020B0604020202020204" pitchFamily="34" charset="0"/>
              </a:rPr>
              <a:t>BIRTH RATE</a:t>
            </a:r>
          </a:p>
          <a:p>
            <a:r>
              <a:rPr lang="en-GB" dirty="0" smtClean="0">
                <a:latin typeface="Arial" panose="020B0604020202020204" pitchFamily="34" charset="0"/>
                <a:cs typeface="Arial" panose="020B0604020202020204" pitchFamily="34" charset="0"/>
              </a:rPr>
              <a:t>DEATH RATE</a:t>
            </a:r>
          </a:p>
          <a:p>
            <a:r>
              <a:rPr lang="en-GB" dirty="0" smtClean="0">
                <a:latin typeface="Arial" panose="020B0604020202020204" pitchFamily="34" charset="0"/>
                <a:cs typeface="Arial" panose="020B0604020202020204" pitchFamily="34" charset="0"/>
              </a:rPr>
              <a:t>AGEING POPULATION</a:t>
            </a:r>
          </a:p>
          <a:p>
            <a:r>
              <a:rPr lang="en-GB" dirty="0" smtClean="0">
                <a:latin typeface="Arial" panose="020B0604020202020204" pitchFamily="34" charset="0"/>
                <a:cs typeface="Arial" panose="020B0604020202020204" pitchFamily="34" charset="0"/>
              </a:rPr>
              <a:t>IMMIGRATION AND MIGRATION</a:t>
            </a:r>
          </a:p>
          <a:p>
            <a:r>
              <a:rPr lang="en-GB" dirty="0" smtClean="0">
                <a:latin typeface="Arial" panose="020B0604020202020204" pitchFamily="34" charset="0"/>
                <a:cs typeface="Arial" panose="020B0604020202020204" pitchFamily="34" charset="0"/>
              </a:rPr>
              <a:t>DEPENDENCY RATIO</a:t>
            </a:r>
          </a:p>
          <a:p>
            <a:r>
              <a:rPr lang="en-GB" dirty="0" smtClean="0">
                <a:latin typeface="Arial" panose="020B0604020202020204" pitchFamily="34" charset="0"/>
                <a:cs typeface="Arial" panose="020B0604020202020204" pitchFamily="34" charset="0"/>
              </a:rPr>
              <a:t>ASSIMILATION</a:t>
            </a:r>
          </a:p>
          <a:p>
            <a:r>
              <a:rPr lang="en-GB" dirty="0" smtClean="0">
                <a:latin typeface="Arial" panose="020B0604020202020204" pitchFamily="34" charset="0"/>
                <a:cs typeface="Arial" panose="020B0604020202020204" pitchFamily="34" charset="0"/>
              </a:rPr>
              <a:t>MULTICULTURALISM</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16601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GB"/>
          </a:p>
        </p:txBody>
      </p:sp>
      <p:sp>
        <p:nvSpPr>
          <p:cNvPr id="3" name="Title 2"/>
          <p:cNvSpPr>
            <a:spLocks noGrp="1"/>
          </p:cNvSpPr>
          <p:nvPr>
            <p:ph type="ctrTitle"/>
          </p:nvPr>
        </p:nvSpPr>
        <p:spPr/>
        <p:txBody>
          <a:bodyPr/>
          <a:lstStyle/>
          <a:p>
            <a:r>
              <a:rPr lang="en-GB" dirty="0" smtClean="0"/>
              <a:t>TECHNOLOGICAL</a:t>
            </a:r>
            <a:endParaRPr lang="en-GB" dirty="0"/>
          </a:p>
        </p:txBody>
      </p:sp>
    </p:spTree>
    <p:extLst>
      <p:ext uri="{BB962C8B-B14F-4D97-AF65-F5344CB8AC3E}">
        <p14:creationId xmlns:p14="http://schemas.microsoft.com/office/powerpoint/2010/main" val="38781119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3116688" y="2640169"/>
            <a:ext cx="2884867" cy="166137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t>INFLUENCE OF TECHNOLOGY</a:t>
            </a:r>
            <a:endParaRPr lang="en-GB" sz="2000" b="1" dirty="0"/>
          </a:p>
        </p:txBody>
      </p:sp>
      <p:sp>
        <p:nvSpPr>
          <p:cNvPr id="3" name="Title 2"/>
          <p:cNvSpPr>
            <a:spLocks noGrp="1"/>
          </p:cNvSpPr>
          <p:nvPr>
            <p:ph type="title"/>
          </p:nvPr>
        </p:nvSpPr>
        <p:spPr/>
        <p:txBody>
          <a:bodyPr>
            <a:normAutofit fontScale="90000"/>
          </a:bodyPr>
          <a:lstStyle/>
          <a:p>
            <a:r>
              <a:rPr lang="en-GB" dirty="0" smtClean="0"/>
              <a:t>How have changes in technology impacted upon </a:t>
            </a:r>
            <a:r>
              <a:rPr lang="en-GB" smtClean="0"/>
              <a:t>the </a:t>
            </a:r>
            <a:r>
              <a:rPr lang="en-GB" smtClean="0"/>
              <a:t>family?</a:t>
            </a:r>
            <a:endParaRPr lang="en-GB" dirty="0"/>
          </a:p>
        </p:txBody>
      </p:sp>
    </p:spTree>
    <p:extLst>
      <p:ext uri="{BB962C8B-B14F-4D97-AF65-F5344CB8AC3E}">
        <p14:creationId xmlns:p14="http://schemas.microsoft.com/office/powerpoint/2010/main" val="1779322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solidFill>
            <a:srgbClr val="00FFFF"/>
          </a:solidFill>
        </p:spPr>
        <p:txBody>
          <a:bodyPr/>
          <a:lstStyle/>
          <a:p>
            <a:pPr eaLnBrk="1" hangingPunct="1"/>
            <a:r>
              <a:rPr lang="en-GB" altLang="en-US" sz="4000" smtClean="0"/>
              <a:t>Functionalism and Family Diversity </a:t>
            </a:r>
          </a:p>
        </p:txBody>
      </p:sp>
      <p:sp>
        <p:nvSpPr>
          <p:cNvPr id="5123" name="Rectangle 3"/>
          <p:cNvSpPr>
            <a:spLocks noGrp="1" noChangeArrowheads="1"/>
          </p:cNvSpPr>
          <p:nvPr>
            <p:ph type="body" idx="1"/>
          </p:nvPr>
        </p:nvSpPr>
        <p:spPr>
          <a:xfrm>
            <a:off x="398261" y="1461641"/>
            <a:ext cx="7772400" cy="4572000"/>
          </a:xfrm>
        </p:spPr>
        <p:txBody>
          <a:bodyPr/>
          <a:lstStyle/>
          <a:p>
            <a:pPr eaLnBrk="1" hangingPunct="1">
              <a:buFontTx/>
              <a:buNone/>
            </a:pPr>
            <a:r>
              <a:rPr lang="en-GB" altLang="en-US" dirty="0" smtClean="0">
                <a:latin typeface="Arial" panose="020B0604020202020204" pitchFamily="34" charset="0"/>
                <a:cs typeface="Arial" panose="020B0604020202020204" pitchFamily="34" charset="0"/>
              </a:rPr>
              <a:t>Modernist perspective		Modern society is fixed and predictable. One type of family is the best. </a:t>
            </a:r>
          </a:p>
          <a:p>
            <a:pPr eaLnBrk="1" hangingPunct="1">
              <a:buFontTx/>
              <a:buNone/>
            </a:pPr>
            <a:endParaRPr lang="en-GB" altLang="en-US" dirty="0" smtClean="0">
              <a:latin typeface="Arial" panose="020B0604020202020204" pitchFamily="34" charset="0"/>
              <a:cs typeface="Arial" panose="020B0604020202020204" pitchFamily="34" charset="0"/>
            </a:endParaRPr>
          </a:p>
          <a:p>
            <a:pPr eaLnBrk="1" hangingPunct="1">
              <a:buFontTx/>
              <a:buNone/>
            </a:pPr>
            <a:r>
              <a:rPr lang="en-GB" altLang="en-US" dirty="0" smtClean="0">
                <a:latin typeface="Arial" panose="020B0604020202020204" pitchFamily="34" charset="0"/>
                <a:cs typeface="Arial" panose="020B0604020202020204" pitchFamily="34" charset="0"/>
              </a:rPr>
              <a:t>Parsons 		the functional fit is the nuclear family as provides 2 main functions </a:t>
            </a:r>
          </a:p>
        </p:txBody>
      </p:sp>
      <p:sp>
        <p:nvSpPr>
          <p:cNvPr id="5124" name="Line 4"/>
          <p:cNvSpPr>
            <a:spLocks noChangeShapeType="1"/>
          </p:cNvSpPr>
          <p:nvPr/>
        </p:nvSpPr>
        <p:spPr bwMode="auto">
          <a:xfrm>
            <a:off x="3960611" y="1658535"/>
            <a:ext cx="647700" cy="0"/>
          </a:xfrm>
          <a:prstGeom prst="line">
            <a:avLst/>
          </a:prstGeom>
          <a:noFill/>
          <a:ln w="8890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25" name="Line 5"/>
          <p:cNvSpPr>
            <a:spLocks noChangeShapeType="1"/>
          </p:cNvSpPr>
          <p:nvPr/>
        </p:nvSpPr>
        <p:spPr bwMode="auto">
          <a:xfrm>
            <a:off x="1873541" y="4029869"/>
            <a:ext cx="0" cy="576263"/>
          </a:xfrm>
          <a:prstGeom prst="line">
            <a:avLst/>
          </a:prstGeom>
          <a:noFill/>
          <a:ln w="8890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26" name="Line 6"/>
          <p:cNvSpPr>
            <a:spLocks noChangeShapeType="1"/>
          </p:cNvSpPr>
          <p:nvPr/>
        </p:nvSpPr>
        <p:spPr bwMode="auto">
          <a:xfrm>
            <a:off x="5023476" y="3813969"/>
            <a:ext cx="0" cy="576262"/>
          </a:xfrm>
          <a:prstGeom prst="line">
            <a:avLst/>
          </a:prstGeom>
          <a:noFill/>
          <a:ln w="8890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27" name="Line 7"/>
          <p:cNvSpPr>
            <a:spLocks noChangeShapeType="1"/>
          </p:cNvSpPr>
          <p:nvPr/>
        </p:nvSpPr>
        <p:spPr bwMode="auto">
          <a:xfrm flipV="1">
            <a:off x="2066724" y="3401164"/>
            <a:ext cx="865187" cy="1587"/>
          </a:xfrm>
          <a:prstGeom prst="line">
            <a:avLst/>
          </a:prstGeom>
          <a:noFill/>
          <a:ln w="8890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28" name="Text Box 8"/>
          <p:cNvSpPr txBox="1">
            <a:spLocks noChangeArrowheads="1"/>
          </p:cNvSpPr>
          <p:nvPr/>
        </p:nvSpPr>
        <p:spPr bwMode="auto">
          <a:xfrm>
            <a:off x="794041" y="4606132"/>
            <a:ext cx="30956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ctr" eaLnBrk="1" hangingPunct="1">
              <a:spcBef>
                <a:spcPct val="50000"/>
              </a:spcBef>
            </a:pPr>
            <a:r>
              <a:rPr lang="en-GB" altLang="en-US"/>
              <a:t>Primary socialisation</a:t>
            </a:r>
          </a:p>
        </p:txBody>
      </p:sp>
      <p:sp>
        <p:nvSpPr>
          <p:cNvPr id="5129" name="Text Box 9"/>
          <p:cNvSpPr txBox="1">
            <a:spLocks noChangeArrowheads="1"/>
          </p:cNvSpPr>
          <p:nvPr/>
        </p:nvSpPr>
        <p:spPr bwMode="auto">
          <a:xfrm>
            <a:off x="3728076" y="4606131"/>
            <a:ext cx="30956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ctr" eaLnBrk="1" hangingPunct="1">
              <a:spcBef>
                <a:spcPct val="50000"/>
              </a:spcBef>
            </a:pPr>
            <a:r>
              <a:rPr lang="en-GB" altLang="en-US"/>
              <a:t>Adult stabilisation </a:t>
            </a:r>
          </a:p>
        </p:txBody>
      </p:sp>
      <p:pic>
        <p:nvPicPr>
          <p:cNvPr id="5130" name="Picture 11" descr="rhan238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4300" y="3686968"/>
            <a:ext cx="2384425"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13" descr="youre-the-bes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1787" y="1658535"/>
            <a:ext cx="11430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0361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solidFill>
            <a:srgbClr val="FF00FF"/>
          </a:solidFill>
        </p:spPr>
        <p:txBody>
          <a:bodyPr/>
          <a:lstStyle/>
          <a:p>
            <a:pPr eaLnBrk="1" hangingPunct="1"/>
            <a:r>
              <a:rPr lang="en-GB" altLang="en-US" dirty="0" smtClean="0">
                <a:solidFill>
                  <a:schemeClr val="bg1"/>
                </a:solidFill>
              </a:rPr>
              <a:t>Functionalism </a:t>
            </a:r>
          </a:p>
        </p:txBody>
      </p:sp>
      <p:sp>
        <p:nvSpPr>
          <p:cNvPr id="6147" name="Rectangle 3"/>
          <p:cNvSpPr>
            <a:spLocks noGrp="1" noChangeArrowheads="1"/>
          </p:cNvSpPr>
          <p:nvPr>
            <p:ph type="body" idx="1"/>
          </p:nvPr>
        </p:nvSpPr>
        <p:spPr/>
        <p:txBody>
          <a:bodyPr/>
          <a:lstStyle/>
          <a:p>
            <a:pPr eaLnBrk="1" hangingPunct="1">
              <a:buFontTx/>
              <a:buNone/>
            </a:pPr>
            <a:r>
              <a:rPr lang="en-GB" altLang="en-US" dirty="0" smtClean="0">
                <a:latin typeface="Arial" panose="020B0604020202020204" pitchFamily="34" charset="0"/>
                <a:cs typeface="Arial" panose="020B0604020202020204" pitchFamily="34" charset="0"/>
              </a:rPr>
              <a:t>Parsons believes we can generalise about the family type we will find in society – Nuclear with a clear division of labour. </a:t>
            </a:r>
          </a:p>
          <a:p>
            <a:pPr eaLnBrk="1" hangingPunct="1">
              <a:buFontTx/>
              <a:buNone/>
            </a:pPr>
            <a:endParaRPr lang="en-GB" altLang="en-US" dirty="0" smtClean="0">
              <a:latin typeface="Arial" panose="020B0604020202020204" pitchFamily="34" charset="0"/>
              <a:cs typeface="Arial" panose="020B0604020202020204" pitchFamily="34" charset="0"/>
            </a:endParaRPr>
          </a:p>
          <a:p>
            <a:pPr eaLnBrk="1" hangingPunct="1">
              <a:buFontTx/>
              <a:buNone/>
            </a:pPr>
            <a:r>
              <a:rPr lang="en-GB" altLang="en-US" dirty="0" smtClean="0">
                <a:latin typeface="Arial" panose="020B0604020202020204" pitchFamily="34" charset="0"/>
                <a:cs typeface="Arial" panose="020B0604020202020204" pitchFamily="34" charset="0"/>
              </a:rPr>
              <a:t>Other types could be seen as deviant or unproductive as they are less able to perform the functions required of the family. </a:t>
            </a:r>
          </a:p>
        </p:txBody>
      </p:sp>
      <p:pic>
        <p:nvPicPr>
          <p:cNvPr id="6148" name="Picture 5" descr="nuclear_fami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9441" y="4609430"/>
            <a:ext cx="1777149" cy="1693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7279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27633"/>
            <a:ext cx="8390586" cy="655271"/>
          </a:xfrm>
        </p:spPr>
        <p:txBody>
          <a:bodyPr>
            <a:noAutofit/>
          </a:bodyPr>
          <a:lstStyle/>
          <a:p>
            <a:r>
              <a:rPr lang="en-GB" sz="3600" b="1" dirty="0" smtClean="0">
                <a:latin typeface="Arial" panose="020B0604020202020204" pitchFamily="34" charset="0"/>
                <a:cs typeface="Arial" panose="020B0604020202020204" pitchFamily="34" charset="0"/>
              </a:rPr>
              <a:t>Traditional ideas of the nuclear family</a:t>
            </a:r>
            <a:endParaRPr lang="en-US" sz="3600" b="1" dirty="0">
              <a:latin typeface="Arial" panose="020B0604020202020204" pitchFamily="34" charset="0"/>
              <a:cs typeface="Arial" panose="020B0604020202020204" pitchFamily="34" charset="0"/>
            </a:endParaRPr>
          </a:p>
        </p:txBody>
      </p:sp>
      <p:sp>
        <p:nvSpPr>
          <p:cNvPr id="2" name="Content Placeholder 1"/>
          <p:cNvSpPr>
            <a:spLocks noGrp="1"/>
          </p:cNvSpPr>
          <p:nvPr>
            <p:ph sz="quarter" idx="1"/>
          </p:nvPr>
        </p:nvSpPr>
        <p:spPr>
          <a:xfrm>
            <a:off x="457200" y="986843"/>
            <a:ext cx="5428445" cy="5465472"/>
          </a:xfrm>
        </p:spPr>
        <p:txBody>
          <a:bodyPr>
            <a:normAutofit fontScale="92500" lnSpcReduction="20000"/>
          </a:bodyPr>
          <a:lstStyle/>
          <a:p>
            <a:r>
              <a:rPr lang="en-GB" dirty="0" smtClean="0">
                <a:latin typeface="Arial" panose="020B0604020202020204" pitchFamily="34" charset="0"/>
                <a:cs typeface="Arial" panose="020B0604020202020204" pitchFamily="34" charset="0"/>
              </a:rPr>
              <a:t>The nuclear family is presented as ‘normal’- </a:t>
            </a:r>
            <a:r>
              <a:rPr lang="en-GB" b="1" dirty="0" smtClean="0">
                <a:latin typeface="Arial" panose="020B0604020202020204" pitchFamily="34" charset="0"/>
                <a:cs typeface="Arial" panose="020B0604020202020204" pitchFamily="34" charset="0"/>
              </a:rPr>
              <a:t>Edmund</a:t>
            </a:r>
            <a:r>
              <a:rPr lang="en-GB" dirty="0" smtClean="0">
                <a:latin typeface="Arial" panose="020B0604020202020204" pitchFamily="34" charset="0"/>
                <a:cs typeface="Arial" panose="020B0604020202020204" pitchFamily="34" charset="0"/>
              </a:rPr>
              <a:t> </a:t>
            </a:r>
            <a:r>
              <a:rPr lang="en-GB" b="1" dirty="0" smtClean="0">
                <a:latin typeface="Arial" panose="020B0604020202020204" pitchFamily="34" charset="0"/>
                <a:cs typeface="Arial" panose="020B0604020202020204" pitchFamily="34" charset="0"/>
              </a:rPr>
              <a:t>Leach</a:t>
            </a:r>
            <a:r>
              <a:rPr lang="en-GB" dirty="0" smtClean="0">
                <a:latin typeface="Arial" panose="020B0604020202020204" pitchFamily="34" charset="0"/>
                <a:cs typeface="Arial" panose="020B0604020202020204" pitchFamily="34" charset="0"/>
              </a:rPr>
              <a:t> regarded the nuclear family as the ‘</a:t>
            </a:r>
            <a:r>
              <a:rPr lang="en-GB" b="1" i="1" dirty="0" smtClean="0">
                <a:latin typeface="Arial" panose="020B0604020202020204" pitchFamily="34" charset="0"/>
                <a:cs typeface="Arial" panose="020B0604020202020204" pitchFamily="34" charset="0"/>
              </a:rPr>
              <a:t>cereal packet</a:t>
            </a:r>
            <a:r>
              <a:rPr lang="en-GB" dirty="0" smtClean="0">
                <a:latin typeface="Arial" panose="020B0604020202020204" pitchFamily="34" charset="0"/>
                <a:cs typeface="Arial" panose="020B0604020202020204" pitchFamily="34" charset="0"/>
              </a:rPr>
              <a:t>’ image of an ideal family in the 1960s of a heterosexual couple and two children who were close in age.</a:t>
            </a:r>
          </a:p>
          <a:p>
            <a:r>
              <a:rPr lang="en-GB" dirty="0" smtClean="0">
                <a:latin typeface="Arial" panose="020B0604020202020204" pitchFamily="34" charset="0"/>
                <a:cs typeface="Arial" panose="020B0604020202020204" pitchFamily="34" charset="0"/>
              </a:rPr>
              <a:t>Leach regarded the modern nuclear family as broadly dysfunctional when compared to more extended family networks – as an emotional hothouse it becomes “the source of all our discontents”</a:t>
            </a:r>
          </a:p>
          <a:p>
            <a:r>
              <a:rPr lang="en-GB" dirty="0" smtClean="0">
                <a:latin typeface="Arial" panose="020B0604020202020204" pitchFamily="34" charset="0"/>
                <a:cs typeface="Arial" panose="020B0604020202020204" pitchFamily="34" charset="0"/>
              </a:rPr>
              <a:t>Like other functionalists though, he assumes this family structure is dominant in our society</a:t>
            </a:r>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4099" name="Picture 3"/>
          <p:cNvPicPr>
            <a:picLocks noChangeAspect="1" noChangeArrowheads="1"/>
          </p:cNvPicPr>
          <p:nvPr/>
        </p:nvPicPr>
        <p:blipFill>
          <a:blip r:embed="rId3" cstate="print"/>
          <a:srcRect/>
          <a:stretch>
            <a:fillRect/>
          </a:stretch>
        </p:blipFill>
        <p:spPr bwMode="auto">
          <a:xfrm>
            <a:off x="5991535" y="2529096"/>
            <a:ext cx="3062312" cy="1997828"/>
          </a:xfrm>
          <a:prstGeom prst="rect">
            <a:avLst/>
          </a:prstGeom>
          <a:noFill/>
          <a:ln w="9525">
            <a:noFill/>
            <a:miter lim="800000"/>
            <a:headEnd/>
            <a:tailEnd/>
          </a:ln>
        </p:spPr>
      </p:pic>
    </p:spTree>
    <p:extLst>
      <p:ext uri="{BB962C8B-B14F-4D97-AF65-F5344CB8AC3E}">
        <p14:creationId xmlns:p14="http://schemas.microsoft.com/office/powerpoint/2010/main" val="32081695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solidFill>
            <a:srgbClr val="FFFF99"/>
          </a:solidFill>
        </p:spPr>
        <p:txBody>
          <a:bodyPr/>
          <a:lstStyle/>
          <a:p>
            <a:pPr eaLnBrk="1" hangingPunct="1"/>
            <a:r>
              <a:rPr lang="en-GB" altLang="en-US" smtClean="0"/>
              <a:t>The Neo-conventional Family </a:t>
            </a:r>
          </a:p>
        </p:txBody>
      </p:sp>
      <p:sp>
        <p:nvSpPr>
          <p:cNvPr id="7171" name="Rectangle 3"/>
          <p:cNvSpPr>
            <a:spLocks noGrp="1" noChangeArrowheads="1"/>
          </p:cNvSpPr>
          <p:nvPr>
            <p:ph type="body" idx="4294967295"/>
          </p:nvPr>
        </p:nvSpPr>
        <p:spPr>
          <a:xfrm>
            <a:off x="179388" y="1628775"/>
            <a:ext cx="8229600" cy="4525963"/>
          </a:xfrm>
        </p:spPr>
        <p:txBody>
          <a:bodyPr/>
          <a:lstStyle/>
          <a:p>
            <a:pPr eaLnBrk="1" hangingPunct="1"/>
            <a:r>
              <a:rPr lang="en-GB" altLang="en-US" dirty="0" smtClean="0">
                <a:latin typeface="Arial" panose="020B0604020202020204" pitchFamily="34" charset="0"/>
                <a:cs typeface="Arial" panose="020B0604020202020204" pitchFamily="34" charset="0"/>
              </a:rPr>
              <a:t>Chester (1985) accepts recent diversity, but does not see this as significant or negative. </a:t>
            </a:r>
          </a:p>
          <a:p>
            <a:pPr eaLnBrk="1" hangingPunct="1"/>
            <a:endParaRPr lang="en-GB" altLang="en-US" dirty="0" smtClean="0">
              <a:latin typeface="Arial" panose="020B0604020202020204" pitchFamily="34" charset="0"/>
              <a:cs typeface="Arial" panose="020B0604020202020204" pitchFamily="34" charset="0"/>
            </a:endParaRPr>
          </a:p>
          <a:p>
            <a:pPr eaLnBrk="1" hangingPunct="1"/>
            <a:r>
              <a:rPr lang="en-GB" altLang="en-US" dirty="0" smtClean="0">
                <a:latin typeface="Arial" panose="020B0604020202020204" pitchFamily="34" charset="0"/>
                <a:cs typeface="Arial" panose="020B0604020202020204" pitchFamily="34" charset="0"/>
              </a:rPr>
              <a:t>1 important change is move from: </a:t>
            </a:r>
          </a:p>
          <a:p>
            <a:pPr eaLnBrk="1" hangingPunct="1"/>
            <a:endParaRPr lang="en-GB" altLang="en-US" dirty="0" smtClean="0">
              <a:latin typeface="Arial" panose="020B0604020202020204" pitchFamily="34" charset="0"/>
              <a:cs typeface="Arial" panose="020B0604020202020204" pitchFamily="34" charset="0"/>
            </a:endParaRPr>
          </a:p>
          <a:p>
            <a:pPr eaLnBrk="1" hangingPunct="1">
              <a:buFontTx/>
              <a:buNone/>
            </a:pPr>
            <a:r>
              <a:rPr lang="en-GB" altLang="en-US" dirty="0" smtClean="0">
                <a:latin typeface="Arial" panose="020B0604020202020204" pitchFamily="34" charset="0"/>
                <a:cs typeface="Arial" panose="020B0604020202020204" pitchFamily="34" charset="0"/>
              </a:rPr>
              <a:t>Traditional 			Neo-conventional </a:t>
            </a:r>
          </a:p>
          <a:p>
            <a:pPr eaLnBrk="1" hangingPunct="1">
              <a:buFontTx/>
              <a:buNone/>
            </a:pPr>
            <a:r>
              <a:rPr lang="en-GB" altLang="en-US" dirty="0" smtClean="0">
                <a:latin typeface="Arial" panose="020B0604020202020204" pitchFamily="34" charset="0"/>
                <a:cs typeface="Arial" panose="020B0604020202020204" pitchFamily="34" charset="0"/>
              </a:rPr>
              <a:t>Nuclear family 			Family</a:t>
            </a:r>
          </a:p>
        </p:txBody>
      </p:sp>
      <p:sp>
        <p:nvSpPr>
          <p:cNvPr id="7172" name="Line 4"/>
          <p:cNvSpPr>
            <a:spLocks noChangeShapeType="1"/>
          </p:cNvSpPr>
          <p:nvPr/>
        </p:nvSpPr>
        <p:spPr bwMode="auto">
          <a:xfrm>
            <a:off x="2134628" y="4314580"/>
            <a:ext cx="1511300" cy="0"/>
          </a:xfrm>
          <a:prstGeom prst="line">
            <a:avLst/>
          </a:prstGeom>
          <a:noFill/>
          <a:ln w="11430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7173" name="Picture 9" descr="familiesarediffer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7869" y="2381586"/>
            <a:ext cx="1943100"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41612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solidFill>
            <a:srgbClr val="FFFF66"/>
          </a:solidFill>
        </p:spPr>
        <p:txBody>
          <a:bodyPr/>
          <a:lstStyle/>
          <a:p>
            <a:pPr eaLnBrk="1" hangingPunct="1"/>
            <a:r>
              <a:rPr lang="en-GB" altLang="en-US" smtClean="0"/>
              <a:t>The Neo-conventional Family</a:t>
            </a:r>
          </a:p>
        </p:txBody>
      </p:sp>
      <p:sp>
        <p:nvSpPr>
          <p:cNvPr id="8195" name="Rectangle 3"/>
          <p:cNvSpPr>
            <a:spLocks noGrp="1" noChangeArrowheads="1"/>
          </p:cNvSpPr>
          <p:nvPr>
            <p:ph type="body" idx="1"/>
          </p:nvPr>
        </p:nvSpPr>
        <p:spPr/>
        <p:txBody>
          <a:bodyPr/>
          <a:lstStyle/>
          <a:p>
            <a:pPr eaLnBrk="1" hangingPunct="1"/>
            <a:r>
              <a:rPr lang="en-GB" altLang="en-US" dirty="0" smtClean="0">
                <a:latin typeface="Arial" panose="020B0604020202020204" pitchFamily="34" charset="0"/>
                <a:cs typeface="Arial" panose="020B0604020202020204" pitchFamily="34" charset="0"/>
              </a:rPr>
              <a:t>Dual earner family (symmetrical family) </a:t>
            </a:r>
          </a:p>
          <a:p>
            <a:pPr eaLnBrk="1" hangingPunct="1"/>
            <a:r>
              <a:rPr lang="en-GB" altLang="en-US" dirty="0" smtClean="0">
                <a:latin typeface="Arial" panose="020B0604020202020204" pitchFamily="34" charset="0"/>
                <a:cs typeface="Arial" panose="020B0604020202020204" pitchFamily="34" charset="0"/>
              </a:rPr>
              <a:t>Nuclear family remains an ideal. </a:t>
            </a:r>
          </a:p>
          <a:p>
            <a:pPr eaLnBrk="1" hangingPunct="1"/>
            <a:r>
              <a:rPr lang="en-GB" altLang="en-US" dirty="0" smtClean="0">
                <a:latin typeface="Arial" panose="020B0604020202020204" pitchFamily="34" charset="0"/>
                <a:cs typeface="Arial" panose="020B0604020202020204" pitchFamily="34" charset="0"/>
              </a:rPr>
              <a:t>Most people will be part of a nuclear family at some point. </a:t>
            </a:r>
          </a:p>
        </p:txBody>
      </p:sp>
      <p:sp>
        <p:nvSpPr>
          <p:cNvPr id="8196" name="Text Box 4"/>
          <p:cNvSpPr txBox="1">
            <a:spLocks noChangeArrowheads="1"/>
          </p:cNvSpPr>
          <p:nvPr/>
        </p:nvSpPr>
        <p:spPr bwMode="auto">
          <a:xfrm>
            <a:off x="755650" y="4005263"/>
            <a:ext cx="7777163" cy="2430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spcBef>
                <a:spcPct val="50000"/>
              </a:spcBef>
            </a:pPr>
            <a:r>
              <a:rPr lang="en-GB" altLang="en-US"/>
              <a:t>Most people still: </a:t>
            </a:r>
          </a:p>
          <a:p>
            <a:pPr eaLnBrk="1" hangingPunct="1">
              <a:spcBef>
                <a:spcPct val="50000"/>
              </a:spcBef>
            </a:pPr>
            <a:r>
              <a:rPr lang="en-GB" altLang="en-US"/>
              <a:t>	marry</a:t>
            </a:r>
          </a:p>
          <a:p>
            <a:pPr eaLnBrk="1" hangingPunct="1">
              <a:spcBef>
                <a:spcPct val="50000"/>
              </a:spcBef>
            </a:pPr>
            <a:r>
              <a:rPr lang="en-GB" altLang="en-US"/>
              <a:t>	have children </a:t>
            </a:r>
          </a:p>
          <a:p>
            <a:pPr eaLnBrk="1" hangingPunct="1">
              <a:spcBef>
                <a:spcPct val="50000"/>
              </a:spcBef>
            </a:pPr>
            <a:r>
              <a:rPr lang="en-GB" altLang="en-US"/>
              <a:t>	stay together till death</a:t>
            </a:r>
          </a:p>
          <a:p>
            <a:pPr eaLnBrk="1" hangingPunct="1">
              <a:spcBef>
                <a:spcPct val="50000"/>
              </a:spcBef>
            </a:pPr>
            <a:r>
              <a:rPr lang="en-GB" altLang="en-US"/>
              <a:t>	jointly register births</a:t>
            </a:r>
          </a:p>
          <a:p>
            <a:pPr eaLnBrk="1" hangingPunct="1">
              <a:spcBef>
                <a:spcPct val="50000"/>
              </a:spcBef>
            </a:pPr>
            <a:r>
              <a:rPr lang="en-GB" altLang="en-US"/>
              <a:t>	live in a household with a married couple. </a:t>
            </a:r>
          </a:p>
        </p:txBody>
      </p:sp>
      <p:sp>
        <p:nvSpPr>
          <p:cNvPr id="8197" name="WordArt 5"/>
          <p:cNvSpPr>
            <a:spLocks noChangeArrowheads="1" noChangeShapeType="1" noTextEdit="1"/>
          </p:cNvSpPr>
          <p:nvPr/>
        </p:nvSpPr>
        <p:spPr bwMode="auto">
          <a:xfrm rot="1857826">
            <a:off x="4716463" y="4652963"/>
            <a:ext cx="3827462" cy="647700"/>
          </a:xfrm>
          <a:prstGeom prst="rect">
            <a:avLst/>
          </a:prstGeom>
        </p:spPr>
        <p:txBody>
          <a:bodyPr wrap="none" fromWordArt="1">
            <a:prstTxWarp prst="textPlain">
              <a:avLst>
                <a:gd name="adj" fmla="val 50000"/>
              </a:avLst>
            </a:prstTxWarp>
          </a:bodyPr>
          <a:lstStyle/>
          <a:p>
            <a:pPr algn="ctr"/>
            <a:r>
              <a:rPr lang="en-GB"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a:rPr>
              <a:t>The New Right Exagerrate </a:t>
            </a:r>
          </a:p>
        </p:txBody>
      </p:sp>
    </p:spTree>
    <p:extLst>
      <p:ext uri="{BB962C8B-B14F-4D97-AF65-F5344CB8AC3E}">
        <p14:creationId xmlns:p14="http://schemas.microsoft.com/office/powerpoint/2010/main" val="25188920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394</TotalTime>
  <Words>1883</Words>
  <Application>Microsoft Office PowerPoint</Application>
  <PresentationFormat>On-screen Show (4:3)</PresentationFormat>
  <Paragraphs>208</Paragraphs>
  <Slides>44</Slides>
  <Notes>23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MS PGothic</vt:lpstr>
      <vt:lpstr>Arial</vt:lpstr>
      <vt:lpstr>Arial Black</vt:lpstr>
      <vt:lpstr>Calibri</vt:lpstr>
      <vt:lpstr>Comic Sans MS</vt:lpstr>
      <vt:lpstr>Franklin Gothic Book</vt:lpstr>
      <vt:lpstr>HG創英ﾌﾟﾚｾﾞﾝｽEB</vt:lpstr>
      <vt:lpstr>Perpetua</vt:lpstr>
      <vt:lpstr>Times New Roman</vt:lpstr>
      <vt:lpstr>Wingdings</vt:lpstr>
      <vt:lpstr>Wingdings 2</vt:lpstr>
      <vt:lpstr>Equity</vt:lpstr>
      <vt:lpstr>Family Diversity</vt:lpstr>
      <vt:lpstr>What do we mean by the term diversity? p.3</vt:lpstr>
      <vt:lpstr>Activity p.4</vt:lpstr>
      <vt:lpstr>Key Question: Is the nuclear family still dominant?</vt:lpstr>
      <vt:lpstr>Functionalism and Family Diversity </vt:lpstr>
      <vt:lpstr>Functionalism </vt:lpstr>
      <vt:lpstr>Traditional ideas of the nuclear family</vt:lpstr>
      <vt:lpstr>The Neo-conventional Family </vt:lpstr>
      <vt:lpstr>The Neo-conventional Family</vt:lpstr>
      <vt:lpstr>The New Right</vt:lpstr>
      <vt:lpstr>New Right &amp; Conservatives</vt:lpstr>
      <vt:lpstr>Key Study: Rapoport and Rapoport</vt:lpstr>
      <vt:lpstr>PowerPoint Presentation</vt:lpstr>
      <vt:lpstr>PowerPoint Presentation</vt:lpstr>
      <vt:lpstr>Eversley and Bonnerjea (1982) – Diversity and Location</vt:lpstr>
      <vt:lpstr>Eversley and Bonnerjea (1982) – Diversity and Location</vt:lpstr>
      <vt:lpstr>Extended families</vt:lpstr>
      <vt:lpstr>Peter Willmott (1988)</vt:lpstr>
      <vt:lpstr>Conclusion</vt:lpstr>
      <vt:lpstr>Explanations for changes in the family</vt:lpstr>
      <vt:lpstr>LIST</vt:lpstr>
      <vt:lpstr>LEGAL</vt:lpstr>
      <vt:lpstr>Legal Factors – Expansion of the Welfare State System</vt:lpstr>
      <vt:lpstr>Legal Factors – Divorce Reform Act (1969/71)</vt:lpstr>
      <vt:lpstr>Legal Factors – The Matrimonial Family Proceedings Act  (1984)</vt:lpstr>
      <vt:lpstr>Legal Factors – Equality Act 2010</vt:lpstr>
      <vt:lpstr>Children Act 2004</vt:lpstr>
      <vt:lpstr>Child Maintenance Service (2012) </vt:lpstr>
      <vt:lpstr>Civil Partnership Act (2004)</vt:lpstr>
      <vt:lpstr>IDEOLOGICAL</vt:lpstr>
      <vt:lpstr>Ideological Factors – Materialism / Individualism</vt:lpstr>
      <vt:lpstr>Ideological Factors – Cohabitation as the Norm</vt:lpstr>
      <vt:lpstr>Ideological Factors – Changing Norms of Love, Marriage and Divorce</vt:lpstr>
      <vt:lpstr>Changing attitudes towards single parent families</vt:lpstr>
      <vt:lpstr>Ideological Factors - Secularisation</vt:lpstr>
      <vt:lpstr>Ideological Factors – The influence of the Feminist Movement</vt:lpstr>
      <vt:lpstr>Changing aspirations of women</vt:lpstr>
      <vt:lpstr>Changing life course of the family</vt:lpstr>
      <vt:lpstr>SOCIAL</vt:lpstr>
      <vt:lpstr>Social factors- Finance</vt:lpstr>
      <vt:lpstr>Social factors- demographics</vt:lpstr>
      <vt:lpstr>Key terms</vt:lpstr>
      <vt:lpstr>TECHNOLOGICAL</vt:lpstr>
      <vt:lpstr>How have changes in technology impacted upon the family?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Dominance of the nuclear family?</dc:title>
  <dc:creator>Hannah Roberts</dc:creator>
  <cp:lastModifiedBy>Hannah Roberts</cp:lastModifiedBy>
  <cp:revision>25</cp:revision>
  <dcterms:created xsi:type="dcterms:W3CDTF">2012-03-08T09:31:11Z</dcterms:created>
  <dcterms:modified xsi:type="dcterms:W3CDTF">2017-08-31T11:57:21Z</dcterms:modified>
</cp:coreProperties>
</file>