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61"/>
  </p:notesMasterIdLst>
  <p:handoutMasterIdLst>
    <p:handoutMasterId r:id="rId62"/>
  </p:handoutMasterIdLst>
  <p:sldIdLst>
    <p:sldId id="312" r:id="rId2"/>
    <p:sldId id="257" r:id="rId3"/>
    <p:sldId id="308" r:id="rId4"/>
    <p:sldId id="296" r:id="rId5"/>
    <p:sldId id="297" r:id="rId6"/>
    <p:sldId id="258" r:id="rId7"/>
    <p:sldId id="309" r:id="rId8"/>
    <p:sldId id="256" r:id="rId9"/>
    <p:sldId id="289" r:id="rId10"/>
    <p:sldId id="290" r:id="rId11"/>
    <p:sldId id="259" r:id="rId12"/>
    <p:sldId id="291" r:id="rId13"/>
    <p:sldId id="292" r:id="rId14"/>
    <p:sldId id="293" r:id="rId15"/>
    <p:sldId id="311" r:id="rId16"/>
    <p:sldId id="315" r:id="rId17"/>
    <p:sldId id="316" r:id="rId18"/>
    <p:sldId id="317" r:id="rId19"/>
    <p:sldId id="318" r:id="rId20"/>
    <p:sldId id="260" r:id="rId21"/>
    <p:sldId id="319" r:id="rId22"/>
    <p:sldId id="261" r:id="rId23"/>
    <p:sldId id="262" r:id="rId24"/>
    <p:sldId id="263" r:id="rId25"/>
    <p:sldId id="268" r:id="rId26"/>
    <p:sldId id="322" r:id="rId27"/>
    <p:sldId id="323" r:id="rId28"/>
    <p:sldId id="324" r:id="rId29"/>
    <p:sldId id="325" r:id="rId30"/>
    <p:sldId id="326" r:id="rId31"/>
    <p:sldId id="264" r:id="rId32"/>
    <p:sldId id="314" r:id="rId33"/>
    <p:sldId id="265" r:id="rId34"/>
    <p:sldId id="313" r:id="rId35"/>
    <p:sldId id="266" r:id="rId36"/>
    <p:sldId id="269" r:id="rId37"/>
    <p:sldId id="270" r:id="rId38"/>
    <p:sldId id="304" r:id="rId39"/>
    <p:sldId id="276" r:id="rId40"/>
    <p:sldId id="271" r:id="rId41"/>
    <p:sldId id="272" r:id="rId42"/>
    <p:sldId id="273" r:id="rId43"/>
    <p:sldId id="274" r:id="rId44"/>
    <p:sldId id="275" r:id="rId45"/>
    <p:sldId id="298" r:id="rId46"/>
    <p:sldId id="303" r:id="rId47"/>
    <p:sldId id="277" r:id="rId48"/>
    <p:sldId id="278" r:id="rId49"/>
    <p:sldId id="279" r:id="rId50"/>
    <p:sldId id="299" r:id="rId51"/>
    <p:sldId id="280" r:id="rId52"/>
    <p:sldId id="281" r:id="rId53"/>
    <p:sldId id="300" r:id="rId54"/>
    <p:sldId id="302" r:id="rId55"/>
    <p:sldId id="282" r:id="rId56"/>
    <p:sldId id="283" r:id="rId57"/>
    <p:sldId id="305" r:id="rId58"/>
    <p:sldId id="306" r:id="rId59"/>
    <p:sldId id="307" r:id="rId60"/>
  </p:sldIdLst>
  <p:sldSz cx="9144000" cy="6858000" type="screen4x3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38" autoAdjust="0"/>
    <p:restoredTop sz="86447" autoAdjust="0"/>
  </p:normalViewPr>
  <p:slideViewPr>
    <p:cSldViewPr snapToGrid="0" snapToObjects="1">
      <p:cViewPr varScale="1">
        <p:scale>
          <a:sx n="80" d="100"/>
          <a:sy n="80" d="100"/>
        </p:scale>
        <p:origin x="8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2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A3A10-8D9B-4E7A-89F4-312CCB723ABB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2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D2055-9B33-434C-B8D9-3995BCA14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477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9A91F-AB2D-4E0C-AF7D-B8EDB8195BA1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2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AA68E-3552-4B20-9377-77342C21D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904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A4E6-E674-49C5-BD02-2D7F11212D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80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A4E6-E674-49C5-BD02-2D7F11212DB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39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A4E6-E674-49C5-BD02-2D7F11212DB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01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F group – next section.</a:t>
            </a:r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818D711-9E0C-409E-9742-4221899CB8B4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89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2309088-70F0-4540-9595-EA05FB12364A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890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44D206D-AEB9-4E8E-A753-31C3CBAECA08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386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203D8A6-BAA3-4730-B137-7D063698B0B6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265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05ED1BC-20BB-4CE4-8B74-A117449D6682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19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F7DD689-EEDE-453F-A2FA-CB9CDE6F68B5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608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B5AD781-2ED5-4218-BEF9-C61B5FBCBEAC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95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550C3E6-4C42-4AF2-83A9-B639D306F8CA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908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A4E6-E674-49C5-BD02-2D7F11212D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56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67655EF-B92B-4E9F-BDE7-7FBA5A384B84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004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6A18406-AB7C-4345-AD3B-C9C005BECF29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20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F466088-E76A-4FC0-9992-A119E66162E0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53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B580296-3CFA-4787-971A-016FE0658B28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51</a:t>
            </a:fld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341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F0423C1-FFAF-4C7D-9371-1B70DC3053AC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52</a:t>
            </a:fld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2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A4E6-E674-49C5-BD02-2D7F11212D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45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A4E6-E674-49C5-BD02-2D7F11212DB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49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A4E6-E674-49C5-BD02-2D7F11212DB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04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A4E6-E674-49C5-BD02-2D7F11212DB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84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A4E6-E674-49C5-BD02-2D7F11212DB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37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E2 Group fin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AA68E-3552-4B20-9377-77342C21DD2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919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A4E6-E674-49C5-BD02-2D7F11212DB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0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2EF5-A54B-B94C-90D0-DF7CA4B8869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6C949FC-ADB5-7B44-9B27-A8D4DA642D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2EF5-A54B-B94C-90D0-DF7CA4B8869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49FC-ADB5-7B44-9B27-A8D4DA642D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2EF5-A54B-B94C-90D0-DF7CA4B8869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49FC-ADB5-7B44-9B27-A8D4DA642D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FC6BA-9C99-4E48-B3A4-62AA974D7B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770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57B5B-BB75-4E11-914E-9BEFFE99A5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319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2EF5-A54B-B94C-90D0-DF7CA4B8869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49FC-ADB5-7B44-9B27-A8D4DA642D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2EF5-A54B-B94C-90D0-DF7CA4B8869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C949FC-ADB5-7B44-9B27-A8D4DA642D6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2EF5-A54B-B94C-90D0-DF7CA4B8869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49FC-ADB5-7B44-9B27-A8D4DA642D6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2EF5-A54B-B94C-90D0-DF7CA4B8869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49FC-ADB5-7B44-9B27-A8D4DA642D6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2EF5-A54B-B94C-90D0-DF7CA4B8869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49FC-ADB5-7B44-9B27-A8D4DA642D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2EF5-A54B-B94C-90D0-DF7CA4B8869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49FC-ADB5-7B44-9B27-A8D4DA642D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2EF5-A54B-B94C-90D0-DF7CA4B8869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49FC-ADB5-7B44-9B27-A8D4DA642D6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2EF5-A54B-B94C-90D0-DF7CA4B8869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C949FC-ADB5-7B44-9B27-A8D4DA642D6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C42EF5-A54B-B94C-90D0-DF7CA4B8869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6C949FC-ADB5-7B44-9B27-A8D4DA642D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NEao02xkXK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9/H1N1_United_Kingdom_Map_-_Region_2.sv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://images.google.co.uk/imgres?imgurl=http://townofstmarys.com/uploadedImages/town_hall/town_services/Financial_Services/marriage_-_hands.jpg&amp;imgrefurl=http://www.townofstmarys.com/townhall/financial_services.aspx?id=165&amp;h=565&amp;w=848&amp;sz=587&amp;hl=en&amp;start=9&amp;usg=__BqaBPRQ2pWqn1xA7J97R6Hs5qLs=&amp;tbnid=I6NrM7sJAofwHM:&amp;tbnh=97&amp;tbnw=145&amp;prev=/images?q=marriage&amp;gbv=2&amp;hl=en" TargetMode="External"/><Relationship Id="rId7" Type="http://schemas.openxmlformats.org/officeDocument/2006/relationships/hyperlink" Target="http://images.google.co.uk/imgres?imgurl=http://leejagers.files.wordpress.com/2006/07/cohabitation-hands.jpg&amp;imgrefurl=http://leejagers.wordpress.com/2006/07/16/cohabitation-a-lousy-preparation-for-marriage/&amp;h=269&amp;w=267&amp;sz=14&amp;hl=en&amp;start=1&amp;usg=___YX-3LlLOWSrQ6VuLPy4W0gJEbs=&amp;tbnid=2GU1SVLgmLEmfM:&amp;tbnh=113&amp;tbnw=112&amp;prev=/images?q=cohabitation&amp;gbv=2&amp;hl=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hyperlink" Target="http://images.google.co.uk/imgres?imgurl=http://www.babble.com/CS/blogs/strollerderby/divorce2.jpg&amp;imgrefurl=http://www.babble.com/CS/blogs/strollerderby/archive/2008/02/11/divorce-not-bad-for-kids.aspx&amp;h=371&amp;w=300&amp;sz=43&amp;hl=en&amp;start=1&amp;usg=__i2BYqFswrmI0YbFwCJuQ3rdYFhc=&amp;tbnid=TiNZzDucJ0EKMM:&amp;tbnh=122&amp;tbnw=99&amp;prev=/images?q=divorce&amp;gbv=2&amp;hl=en" TargetMode="External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.uk/url?sa=i&amp;rct=j&amp;q=&amp;esrc=s&amp;frm=1&amp;source=images&amp;cd=&amp;cad=rja&amp;uact=8&amp;ved=0CAcQjRw&amp;url=http://en.wikipedia.org/wiki/My_Family&amp;ei=k7cKVYWWDoHvUP-lg_gD&amp;bvm=bv.88528373,d.d24&amp;psig=AFQjCNHldMtqgpmfFD4RJrAZxZcnz5-vYQ&amp;ust=142685210442538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www.profile-comments.com/images/your-the-best/images/youre-the-best.gif&amp;imgrefurl=http://www.profile-comments.com/images/your-the-best/&amp;usg=__Z3STRTJW_8SvhAViASjEIZYktjI=&amp;h=363&amp;w=361&amp;sz=53&amp;hl=en&amp;start=1&amp;um=1&amp;itbs=1&amp;tbnid=HLgLnId4-_RqqM:&amp;tbnh=121&amp;tbnw=120&amp;prev=/images?q%3Dyour%2Bthe%2Bbest%26um%3D1%26hl%3Den%26tbs%3Disch: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Answer the following 10 mark question and spend about 10-15 minutes answering the question</a:t>
            </a:r>
          </a:p>
          <a:p>
            <a:pPr lvl="1"/>
            <a:r>
              <a:rPr lang="en-GB" b="1" dirty="0" smtClean="0"/>
              <a:t>Outline and explain two changes in society which demonstrate that society has become increasingly child-centred </a:t>
            </a:r>
          </a:p>
          <a:p>
            <a:r>
              <a:rPr lang="en-GB" dirty="0" smtClean="0"/>
              <a:t>Make </a:t>
            </a:r>
            <a:r>
              <a:rPr lang="en-GB" dirty="0"/>
              <a:t>sure you include a brief intro and two clear </a:t>
            </a:r>
            <a:r>
              <a:rPr lang="en-GB" dirty="0" smtClean="0"/>
              <a:t>paragraphs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165216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chemeClr val="bg1"/>
                </a:solidFill>
              </a:rPr>
              <a:t>Functionalism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Parsons believes we can generalise about the family type we will find in society (i.e. nuclear family with clear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division of labour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Other types = deviant or unproductive as they are less able to perform the functions required of the family. </a:t>
            </a:r>
          </a:p>
        </p:txBody>
      </p:sp>
      <p:pic>
        <p:nvPicPr>
          <p:cNvPr id="6148" name="Picture 5" descr="nuclear_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441" y="4609430"/>
            <a:ext cx="1777149" cy="169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27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7633"/>
            <a:ext cx="8390586" cy="87054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Traditional ideas of the nuclear family (p.5)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198179"/>
            <a:ext cx="5428445" cy="525413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nuclear family is presented as ‘normal’-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Edmund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Leach (1967)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regarded the nuclear family as the ‘</a:t>
            </a:r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cereal packet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’ family often shown in advertisements, with clear gender roles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for Leach, the modern nuclear family is broadly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dysfunctional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when compared to more extended family networks in pre-industrial times – a source of conflict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Like other functionalists though, he assumes this family structure is dominant in our society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1535" y="2529096"/>
            <a:ext cx="3062312" cy="199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816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GB" altLang="en-US" smtClean="0"/>
              <a:t>The Neo-conventional Family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28775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Robert Chester (1985)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accepts recent diversity, but does not see this as significant or negative. </a:t>
            </a:r>
          </a:p>
          <a:p>
            <a:pPr eaLnBrk="1" hangingPunct="1"/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 important change is move from: </a:t>
            </a:r>
          </a:p>
          <a:p>
            <a:pPr eaLnBrk="1" hangingPunct="1"/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Traditional 			Neo-conventional </a:t>
            </a:r>
          </a:p>
          <a:p>
            <a:pPr eaLnBrk="1" hangingPunct="1">
              <a:buFontTx/>
              <a:buNone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Nuclear family 			Family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134628" y="4314580"/>
            <a:ext cx="1511300" cy="0"/>
          </a:xfrm>
          <a:prstGeom prst="line">
            <a:avLst/>
          </a:prstGeom>
          <a:noFill/>
          <a:ln w="1143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173" name="Picture 9" descr="familiesarediffe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69" y="2381586"/>
            <a:ext cx="19431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16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GB" altLang="en-US" smtClean="0"/>
              <a:t>The Neo-conventional Family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Dual earner family (symmetrical family) </a:t>
            </a:r>
          </a:p>
          <a:p>
            <a:pPr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Nuclear family remains an ideal. </a:t>
            </a:r>
          </a:p>
          <a:p>
            <a:pPr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Most people will be part of a nuclear family at some point.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55650" y="4005263"/>
            <a:ext cx="7777163" cy="24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/>
              <a:t>Most people still: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dirty="0"/>
              <a:t>	marry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dirty="0"/>
              <a:t>	have children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dirty="0"/>
              <a:t>	stay together till death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dirty="0"/>
              <a:t>	jointly register births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dirty="0"/>
              <a:t>	live in a household with a married couple. </a:t>
            </a: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 rot="1857826">
            <a:off x="4716463" y="4652963"/>
            <a:ext cx="38274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The New Right </a:t>
            </a:r>
            <a:r>
              <a:rPr lang="en-GB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Exagerrate</a:t>
            </a:r>
            <a:r>
              <a:rPr lang="en-GB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88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CC">
              <a:alpha val="89803"/>
            </a:srgbClr>
          </a:solidFill>
        </p:spPr>
        <p:txBody>
          <a:bodyPr/>
          <a:lstStyle/>
          <a:p>
            <a:pPr eaLnBrk="1" hangingPunct="1"/>
            <a:r>
              <a:rPr lang="en-GB" altLang="en-US" dirty="0" smtClean="0"/>
              <a:t>The New Right (p.7)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76" y="1699641"/>
            <a:ext cx="7772400" cy="4307021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Conservative and anti-feminist approach.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nuclear family is ‘natural’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Decline in nuclear family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cause of many social problems.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Benson’s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(2006) study shows that cohabitating couples (20%) are more likely to separate after having a child than married couples (6%). 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Amato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(2006) children in nuclear family are less likely to experience poverty, education failure crime and health problems.</a:t>
            </a:r>
          </a:p>
          <a:p>
            <a:pPr>
              <a:lnSpc>
                <a:spcPct val="80000"/>
              </a:lnSpc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www.youtube.com/watch?v=NEao02xkXKk</a:t>
            </a: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5" descr="woman-clea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0"/>
            <a:ext cx="155575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0060-0807-1115-4746_Businessman_Going_to_Work_clipart_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037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84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Homework for 26.11.2015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Complete the booklet up to p.8 (including p.8)</a:t>
            </a:r>
          </a:p>
          <a:p>
            <a:r>
              <a:rPr lang="en-GB" sz="3600" dirty="0" smtClean="0"/>
              <a:t>Childhood booklet will be collected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919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Recap: Robert Chester talks about what family type?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a.) neo-conventional family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b.) symmetrical family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c.) extended family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d.) beanpole family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6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Recap: What does Edmund Leach mean by the cereal packet family?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stereotype of the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ideal family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found in the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media and advertising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It is generally seen as involving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first-time married parents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their own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natural children, living together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with the father as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breadwinner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 mother concerned with the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children and the home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2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Recap: What do we mean by family diversity?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existence of 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family types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alongside the traditionally dominant nuclear family, differences along the lines of 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class, ethnicity, religion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etc. as well as differences in terms of conjugal roles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7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outline and explain elements of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family diversity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outline, explain and give examples of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diversity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examine studies on the presence/absence of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extended families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explore and give reasons for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ethnic differences in family patterns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6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6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Family Diversity</a:t>
            </a:r>
            <a:endParaRPr lang="en-US" sz="6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Program Files\Microsoft Office\Media\CntCD1\Photo1\j020203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571744"/>
            <a:ext cx="2438400" cy="3657600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ntCD1\Photo1\j02849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643314"/>
            <a:ext cx="3657600" cy="2432304"/>
          </a:xfrm>
          <a:prstGeom prst="rect">
            <a:avLst/>
          </a:prstGeom>
          <a:noFill/>
        </p:spPr>
      </p:pic>
      <p:pic>
        <p:nvPicPr>
          <p:cNvPr id="1028" name="Picture 4" descr="C:\Program Files\Microsoft Office\Media\CntCD1\Photo1\j02898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214422"/>
            <a:ext cx="2420112" cy="3657600"/>
          </a:xfrm>
          <a:prstGeom prst="rect">
            <a:avLst/>
          </a:prstGeom>
          <a:noFill/>
        </p:spPr>
      </p:pic>
      <p:pic>
        <p:nvPicPr>
          <p:cNvPr id="1029" name="Picture 5" descr="C:\Program Files\Microsoft Office\Media\CntCD1\Photo1\j03089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1214422"/>
            <a:ext cx="3657600" cy="2426208"/>
          </a:xfrm>
          <a:prstGeom prst="rect">
            <a:avLst/>
          </a:prstGeom>
          <a:noFill/>
        </p:spPr>
      </p:pic>
      <p:pic>
        <p:nvPicPr>
          <p:cNvPr id="1030" name="Picture 6" descr="C:\Program Files\Microsoft Office\Media\CntCD1\ClipArt5\j0285634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4572008"/>
            <a:ext cx="1553566" cy="18196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35628" y="1794731"/>
            <a:ext cx="141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54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Study: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Rapoport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Rapoport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(1982)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Postmodernists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Although families might look like nuclear families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from the outside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they may be very differently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set up on the inside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here are many other types of family, which traditional theorists (e.g. Parsons) tend to ignore.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Family Diversity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45070" y="1545020"/>
            <a:ext cx="5054819" cy="38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2124" y="41707"/>
            <a:ext cx="8229600" cy="6143668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GB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Rapoport</a:t>
            </a:r>
            <a:r>
              <a:rPr lang="en-GB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Rapoport</a:t>
            </a:r>
            <a:r>
              <a:rPr lang="en-GB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(1984) identified five elements of family diversity: </a:t>
            </a:r>
          </a:p>
          <a:p>
            <a:pPr lvl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2930" lvl="0" indent="-514350">
              <a:buAutoNum type="arabicPeriod"/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Organisational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different structures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how roles are divided in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household.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2930" lvl="0" indent="-514350">
              <a:buAutoNum type="arabicPeriod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Cultural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the nature of the family and relationships can vary considerably between different ethnic and cultural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2930" lvl="0" indent="-514350">
              <a:buAutoNum type="arabicPeriod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Class/Economic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differences may be based on class, such as sharing of domestic roles and decisions, employing a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nanny. Differences in socializing children.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7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769398"/>
            <a:ext cx="8229600" cy="4572000"/>
          </a:xfrm>
        </p:spPr>
        <p:txBody>
          <a:bodyPr>
            <a:noAutofit/>
          </a:bodyPr>
          <a:lstStyle/>
          <a:p>
            <a:pPr marL="582930" lvl="0" indent="-514350">
              <a:buFont typeface="+mj-lt"/>
              <a:buAutoNum type="arabicPeriod" startAt="4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Life Course: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The nature of the family can change over the life-course of an individual. For example, living in a nuclear family is more likely for those in their thirties than those in their sixties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2930" lvl="0" indent="-514350">
              <a:buFont typeface="+mj-lt"/>
              <a:buAutoNum type="arabicPeriod" startAt="4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Cohort: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individuals born at the same time may have similar experiences because of wider social and historical events, such as economic depression, war, expansion of education</a:t>
            </a:r>
          </a:p>
          <a:p>
            <a:pPr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5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4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Eversley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Bonnerjea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(1982) – Diversity and Location (p.8-9)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41301" y="2082139"/>
            <a:ext cx="6935273" cy="4357297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David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Eversley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and Lucy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Bonnerjea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add in the additional factor of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diversity</a:t>
            </a:r>
            <a:b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Local influences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produce different life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therefore diversity.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areas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Britain which offer different types of family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organization-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affluent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rural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coastal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inner cities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old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File:H1N1 United Kingdom Map - Region 2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4" y="2082139"/>
            <a:ext cx="1676088" cy="274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34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9094" y="1350058"/>
            <a:ext cx="8448540" cy="4494725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50000"/>
              </a:lnSpc>
              <a:spcBef>
                <a:spcPts val="0"/>
              </a:spcBef>
              <a:buClr>
                <a:srgbClr val="72A376"/>
              </a:buClr>
              <a:buSzPct val="70000"/>
              <a:buFont typeface="+mj-lt"/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coastal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regions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attract elderly couples ‘geriatric wards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’,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e.g.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Clr>
                <a:srgbClr val="72A376"/>
              </a:buClr>
              <a:buSzPct val="70000"/>
              <a:buFont typeface="+mj-lt"/>
              <a:buAutoNum type="arabicPeriod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Inner city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areas have greater concentrations of lone parents and ethnic minority families in the poorer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areas,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e.g.,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Clr>
                <a:srgbClr val="72A376"/>
              </a:buClr>
              <a:buSzPct val="70000"/>
              <a:buFont typeface="+mj-lt"/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Traditional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rural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areas have more reliance on extended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e.g.,</a:t>
            </a:r>
            <a:b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Clr>
                <a:srgbClr val="72A376"/>
              </a:buClr>
              <a:buSzPct val="70000"/>
              <a:buFont typeface="+mj-lt"/>
              <a:buAutoNum type="arabicPeriod"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Affluent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Suburbs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tend to attract young families ‘family builders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’,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e.g.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Clr>
                <a:srgbClr val="72A376"/>
              </a:buClr>
              <a:buSzPct val="70000"/>
              <a:buFont typeface="+mj-lt"/>
              <a:buAutoNum type="arabicPeriod"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Old industrial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areas may have the kind of extended family networks identified by Young and Willmott in their original study,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e.g.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45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Eversley</a:t>
            </a:r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Bonnerjea</a:t>
            </a:r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(1982) – Diversity and Location (p.8-9)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14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Coastal Regions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335" y="1970690"/>
            <a:ext cx="3810330" cy="333432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dirty="0"/>
              <a:t>Many coastal regions attract elderly couples ‘geriatric wards’, e.g.</a:t>
            </a:r>
          </a:p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4919695" y="3938588"/>
            <a:ext cx="3495609" cy="218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Inner Cities</a:t>
            </a:r>
            <a:endParaRPr lang="en-GB" dirty="0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1057960" y="1946275"/>
            <a:ext cx="3810000" cy="41148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Inner city areas have greater concentrations of lone parents and ethnic minority families in the poorer areas, e.g.,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325" y="1946275"/>
            <a:ext cx="2638206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Rural areas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65329" y="3968750"/>
            <a:ext cx="2705100" cy="168592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dirty="0"/>
              <a:t>Traditional rural areas have more reliance on extended family</a:t>
            </a:r>
            <a:r>
              <a:rPr lang="en-GB" dirty="0" smtClean="0"/>
              <a:t>, e.g.,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65725"/>
            <a:ext cx="3210910" cy="398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1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Affluent Suburbs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75547"/>
            <a:ext cx="4038600" cy="311130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dirty="0"/>
              <a:t>Affluent Suburbs tend to attract young families ‘family builders’, e.g., </a:t>
            </a:r>
          </a:p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5434012" y="4103688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6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Outline </a:t>
            </a:r>
            <a:r>
              <a:rPr lang="en-GB" sz="3200" dirty="0" smtClean="0"/>
              <a:t>the meaning of the term diversity, especially via the family</a:t>
            </a:r>
          </a:p>
          <a:p>
            <a:r>
              <a:rPr lang="en-GB" sz="3200" b="1" dirty="0" smtClean="0"/>
              <a:t>Outline</a:t>
            </a:r>
            <a:r>
              <a:rPr lang="en-GB" sz="3200" dirty="0" smtClean="0"/>
              <a:t> and </a:t>
            </a:r>
            <a:r>
              <a:rPr lang="en-GB" sz="3200" b="1" dirty="0" smtClean="0"/>
              <a:t>evaluate </a:t>
            </a:r>
            <a:r>
              <a:rPr lang="en-GB" sz="3200" dirty="0" smtClean="0"/>
              <a:t>the dominant stereotypical family in the UK</a:t>
            </a:r>
          </a:p>
          <a:p>
            <a:r>
              <a:rPr lang="en-GB" sz="3200" b="1" dirty="0" smtClean="0"/>
              <a:t>Evaluate</a:t>
            </a:r>
            <a:r>
              <a:rPr lang="en-GB" sz="3200" dirty="0" smtClean="0"/>
              <a:t> statistics on the  dominance of the nuclear family</a:t>
            </a:r>
          </a:p>
          <a:p>
            <a:r>
              <a:rPr lang="en-GB" sz="3200" b="1" dirty="0" smtClean="0"/>
              <a:t>Revisit</a:t>
            </a:r>
            <a:r>
              <a:rPr lang="en-GB" sz="3200" dirty="0" smtClean="0"/>
              <a:t> and </a:t>
            </a:r>
            <a:r>
              <a:rPr lang="en-GB" sz="3200" b="1" dirty="0" smtClean="0"/>
              <a:t>explain </a:t>
            </a:r>
            <a:r>
              <a:rPr lang="en-GB" sz="3200" dirty="0" smtClean="0"/>
              <a:t>the Functionalist and New Right view of the family</a:t>
            </a:r>
          </a:p>
        </p:txBody>
      </p:sp>
    </p:spTree>
    <p:extLst>
      <p:ext uri="{BB962C8B-B14F-4D97-AF65-F5344CB8AC3E}">
        <p14:creationId xmlns:p14="http://schemas.microsoft.com/office/powerpoint/2010/main" val="349275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Old Industrial Areas</a:t>
            </a:r>
            <a:endParaRPr lang="en-GB" dirty="0"/>
          </a:p>
        </p:txBody>
      </p:sp>
      <p:pic>
        <p:nvPicPr>
          <p:cNvPr id="5" name="Online Image Placeholder 4"/>
          <p:cNvPicPr>
            <a:picLocks noGrp="1" noChangeAspect="1"/>
          </p:cNvPicPr>
          <p:nvPr>
            <p:ph type="clipArt" sz="half" idx="1"/>
          </p:nvPr>
        </p:nvPicPr>
        <p:blipFill>
          <a:blip r:embed="rId3"/>
          <a:stretch>
            <a:fillRect/>
          </a:stretch>
        </p:blipFill>
        <p:spPr>
          <a:xfrm>
            <a:off x="1142999" y="2222938"/>
            <a:ext cx="3665483" cy="289795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Old industrial areas may have the kind of extended family networks identified by </a:t>
            </a:r>
            <a:r>
              <a:rPr lang="en-GB" b="1" dirty="0"/>
              <a:t>Young and Willmott </a:t>
            </a:r>
            <a:r>
              <a:rPr lang="en-GB" dirty="0"/>
              <a:t>in their original study, e.g.,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1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Extended families (add to bottom of page 9 or separate sheet)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56823" y="1447799"/>
            <a:ext cx="8029977" cy="5056031"/>
          </a:xfrm>
        </p:spPr>
        <p:txBody>
          <a:bodyPr>
            <a:normAutofit fontScale="85000" lnSpcReduction="20000"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Although families may look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nuclear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they may in fact be part of a more complex extended structure. 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unctionalist sociologist </a:t>
            </a:r>
            <a:r>
              <a:rPr lang="en-GB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Sussman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1965) rejects the thesis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of family units being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isolated (e.g. made by Parsons)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id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assistance (e.g. financial) flows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from parents to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children = extended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family networks occur widely in industrial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societies.</a:t>
            </a: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findings of 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Willmott and Young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support this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1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Extended families continued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Chamberlain (1999)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– Caribbean families are geographically dispersed, but continue providing support. They constitute ‘multiple nuclear families’</a:t>
            </a: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HOWEVER: Charles (2008)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–the classic three-generation family is all but extinct except in the Bangladeshi community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63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875"/>
            <a:ext cx="7024744" cy="1143000"/>
          </a:xfrm>
        </p:spPr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Peter Willmott (1988) (p.9)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0231" y="1030966"/>
            <a:ext cx="8017099" cy="450695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Conducted a study of families in a North London suburb and identified FOUR main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types of extended families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Extended family of residence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where members of the family live in the same household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Local extended family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where 2 or 3 nuclear families live separately, but in close proximity and see each other often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Dispersed extended family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nuclear families who see each other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reasonably frequently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but live further apart and do not see each other as regularly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Attenuated extended family: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similar to the dispersed extended family but the contact is even less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frequent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7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Activity (15 minutes, then feed back)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p.10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and pages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220-221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(on ethnic differences) in your textbook and answer the questions on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p.10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in your booklet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questions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Why do many Asian families live in larger households?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How do Mirza (1997) and Reynolds (2010) explain the presence of lone parent households among Black families?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46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7883" y="1447800"/>
            <a:ext cx="8049294" cy="5223456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Diversity is 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just about the structure- the extent to which the family looks like the nuclear family- it is also about the interpersonal level. For example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differences in male/female roles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ideas about socialising children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role of religious ideas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etc. </a:t>
            </a:r>
          </a:p>
          <a:p>
            <a:pPr marL="320040" lvl="1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matters in interpreting this is the emphasis placed on different features.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955925" y="745499"/>
            <a:ext cx="5256213" cy="30241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bg1"/>
                </a:solidFill>
              </a:rPr>
              <a:t>Explanations for changes in the family</a:t>
            </a:r>
          </a:p>
        </p:txBody>
      </p:sp>
      <p:pic>
        <p:nvPicPr>
          <p:cNvPr id="2051" name="Picture 8" descr="marriage_-_hand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33838"/>
            <a:ext cx="29527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0" descr="divorce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0438"/>
            <a:ext cx="2344738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2" descr="cohabitation-hand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206851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5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LIST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/>
            <a:r>
              <a:rPr lang="en-GB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egal (changes in law and government policy)</a:t>
            </a:r>
            <a:endParaRPr lang="en-GB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/>
            <a:r>
              <a:rPr lang="en-GB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deological (changes in ideas about what is right or desirable)</a:t>
            </a:r>
            <a:endParaRPr lang="en-GB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/>
            <a:r>
              <a:rPr lang="en-GB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ocial (includes sociological theory and studies)</a:t>
            </a:r>
            <a:endParaRPr lang="en-GB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/>
            <a:r>
              <a:rPr lang="en-GB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echnological </a:t>
            </a:r>
          </a:p>
        </p:txBody>
      </p:sp>
    </p:spTree>
    <p:extLst>
      <p:ext uri="{BB962C8B-B14F-4D97-AF65-F5344CB8AC3E}">
        <p14:creationId xmlns:p14="http://schemas.microsoft.com/office/powerpoint/2010/main" val="41771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8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7772400" cy="1143000"/>
          </a:xfrm>
        </p:spPr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Legal Factors – Expansion of the Welfare State System</a:t>
            </a:r>
          </a:p>
        </p:txBody>
      </p:sp>
      <p:pic>
        <p:nvPicPr>
          <p:cNvPr id="9219" name="Picture 7" descr="WELFARE%20STAT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0" b="6647"/>
          <a:stretch>
            <a:fillRect/>
          </a:stretch>
        </p:blipFill>
        <p:spPr>
          <a:xfrm>
            <a:off x="395288" y="2349500"/>
            <a:ext cx="3395662" cy="2919413"/>
          </a:xfrm>
          <a:noFill/>
        </p:spPr>
      </p:pic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916113"/>
            <a:ext cx="4141787" cy="4683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800" smtClean="0"/>
              <a:t>Since the 2</a:t>
            </a:r>
            <a:r>
              <a:rPr lang="en-GB" altLang="en-US" sz="2800" baseline="30000" smtClean="0"/>
              <a:t>nd</a:t>
            </a:r>
            <a:r>
              <a:rPr lang="en-GB" altLang="en-US" sz="2800" smtClean="0"/>
              <a:t> world war there has been a rapid expansion of the welfare state system – this has included improved healthcare and the development of the </a:t>
            </a:r>
            <a:r>
              <a:rPr lang="ja-JP" altLang="en-GB" sz="2800" smtClean="0"/>
              <a:t>‘</a:t>
            </a:r>
            <a:r>
              <a:rPr lang="en-GB" altLang="ja-JP" sz="2800" smtClean="0"/>
              <a:t>safety net</a:t>
            </a:r>
            <a:r>
              <a:rPr lang="ja-JP" altLang="en-GB" sz="2800" smtClean="0"/>
              <a:t>’</a:t>
            </a:r>
            <a:r>
              <a:rPr lang="en-GB" altLang="ja-JP" sz="2800" smtClean="0"/>
              <a:t>of the benefits system including housing child and income support benefits</a:t>
            </a:r>
            <a:endParaRPr lang="en-GB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968601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 we mean by the term diversity? (1 minute brainstorm on p.3)</a:t>
            </a:r>
            <a:endParaRPr lang="en-GB" dirty="0"/>
          </a:p>
        </p:txBody>
      </p:sp>
      <p:sp>
        <p:nvSpPr>
          <p:cNvPr id="4" name="Cloud 3"/>
          <p:cNvSpPr/>
          <p:nvPr/>
        </p:nvSpPr>
        <p:spPr>
          <a:xfrm>
            <a:off x="3116688" y="2640169"/>
            <a:ext cx="2884867" cy="16613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DIVERSITY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34320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7772400" cy="1143000"/>
          </a:xfrm>
        </p:spPr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Legal Factors – Divorce Reform Act (1969/71)</a:t>
            </a:r>
          </a:p>
        </p:txBody>
      </p:sp>
      <p:pic>
        <p:nvPicPr>
          <p:cNvPr id="4099" name="Picture 11" descr="estatefight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981200"/>
            <a:ext cx="3810000" cy="3810000"/>
          </a:xfrm>
          <a:noFill/>
        </p:spPr>
      </p:pic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00500" y="1700213"/>
            <a:ext cx="4675188" cy="4911725"/>
          </a:xfrm>
        </p:spPr>
        <p:txBody>
          <a:bodyPr/>
          <a:lstStyle/>
          <a:p>
            <a:pPr eaLnBrk="1" hangingPunct="1"/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Before this act there needed to be proof that one partner was the ‘</a:t>
            </a:r>
            <a:r>
              <a:rPr lang="en-GB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guilty party’ and had committed one of 3 ‘matrimonial offences’:</a:t>
            </a:r>
          </a:p>
          <a:p>
            <a:pPr lvl="1" eaLnBrk="1" hangingPunct="1"/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Cruelty</a:t>
            </a:r>
          </a:p>
          <a:p>
            <a:pPr lvl="1" eaLnBrk="1" hangingPunct="1"/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Adultery </a:t>
            </a:r>
          </a:p>
          <a:p>
            <a:pPr lvl="1" eaLnBrk="1" hangingPunct="1"/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Desertion</a:t>
            </a:r>
          </a:p>
          <a:p>
            <a:pPr eaLnBrk="1" hangingPunct="1"/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act removed the need to prove a guilty party and made ‘</a:t>
            </a:r>
            <a:r>
              <a:rPr lang="en-GB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irretrievable breakdown’ the grounds for divorce</a:t>
            </a: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990600"/>
            <a:ext cx="7772400" cy="1143000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Legal Factors – The Matrimonial Family Proceedings Act  (1984)</a:t>
            </a:r>
          </a:p>
        </p:txBody>
      </p:sp>
      <p:pic>
        <p:nvPicPr>
          <p:cNvPr id="5123" name="Picture 7" descr="j0090569%5B1%5D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205038"/>
            <a:ext cx="4419600" cy="3681412"/>
          </a:xfrm>
          <a:noFill/>
        </p:spPr>
      </p:pic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75267" y="2205038"/>
            <a:ext cx="3810000" cy="4114800"/>
          </a:xfrm>
        </p:spPr>
        <p:txBody>
          <a:bodyPr/>
          <a:lstStyle/>
          <a:p>
            <a:pPr eaLnBrk="1" hangingPunct="1"/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This act reduced the length of time that a couple needed to be married before filing for divorce down from 3 years to 1 year</a:t>
            </a:r>
          </a:p>
        </p:txBody>
      </p:sp>
    </p:spTree>
    <p:extLst>
      <p:ext uri="{BB962C8B-B14F-4D97-AF65-F5344CB8AC3E}">
        <p14:creationId xmlns:p14="http://schemas.microsoft.com/office/powerpoint/2010/main" val="16370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8159750" cy="11430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Legal Factors – Equality Act 2010</a:t>
            </a:r>
          </a:p>
        </p:txBody>
      </p:sp>
      <p:pic>
        <p:nvPicPr>
          <p:cNvPr id="6147" name="Picture 1031" descr="law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981200"/>
            <a:ext cx="3595688" cy="2960688"/>
          </a:xfrm>
          <a:noFill/>
        </p:spPr>
      </p:pic>
      <p:sp>
        <p:nvSpPr>
          <p:cNvPr id="14340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700213"/>
            <a:ext cx="4141787" cy="472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Act brought together key anti-discrimination policy to protect people against discrimination in the workplace based on grounds of gender, religion, sexual orientation and age.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Includes the: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GB" sz="24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u="sng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 Discrimination Act 1975 </a:t>
            </a:r>
            <a:r>
              <a:rPr lang="en-GB" sz="24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u="sng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 Pay Act 1970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8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Children Act 2004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7171" name="Picture 2" descr="C:\Documents and Settings\hhr\Local Settings\Temporary Internet Files\Content.IE5\9CVFYUB8\MC900361636[1].wm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276475"/>
            <a:ext cx="2938462" cy="2787650"/>
          </a:xfrm>
          <a:noFill/>
        </p:spPr>
      </p:pic>
      <p:sp>
        <p:nvSpPr>
          <p:cNvPr id="7172" name="Text Placeholder 3"/>
          <p:cNvSpPr>
            <a:spLocks noGrp="1"/>
          </p:cNvSpPr>
          <p:nvPr>
            <p:ph type="body" sz="half" idx="2"/>
          </p:nvPr>
        </p:nvSpPr>
        <p:spPr>
          <a:xfrm>
            <a:off x="4427538" y="1916113"/>
            <a:ext cx="4025900" cy="460851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Act aims to make living in the UK, as a child, as safe as possible by protecting their welfare and rights.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act allows the state to intervene in a family should the welfare of a child be called into question.</a:t>
            </a:r>
          </a:p>
        </p:txBody>
      </p:sp>
    </p:spTree>
    <p:extLst>
      <p:ext uri="{BB962C8B-B14F-4D97-AF65-F5344CB8AC3E}">
        <p14:creationId xmlns:p14="http://schemas.microsoft.com/office/powerpoint/2010/main" val="36949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/>
              <a:t>Child Maintenance Service (2012)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195" name="Content Placeholder 3"/>
          <p:cNvSpPr>
            <a:spLocks noGrp="1"/>
          </p:cNvSpPr>
          <p:nvPr>
            <p:ph sz="half" idx="1"/>
          </p:nvPr>
        </p:nvSpPr>
        <p:spPr>
          <a:xfrm>
            <a:off x="468313" y="1757319"/>
            <a:ext cx="3657600" cy="45894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Requires absent parents to pay maintenance for children they do not live with. </a:t>
            </a:r>
          </a:p>
          <a:p>
            <a:pPr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service is used when parents cannot agree on a ‘family-based arrangement’</a:t>
            </a:r>
          </a:p>
          <a:p>
            <a:pPr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maintenance is calculated using a set formula.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6" descr="C:\Program Files\Microsoft Office\Media\CntCD1\ClipArt2\j0215893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808" y="2409825"/>
            <a:ext cx="3373437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94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Civil Partnership Act (2004)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Gave legal recognition to the relationships of same-sex couples who enter a civil partnership, involving similar arrangements to a legal marriage.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Allows same-sex couples to marry on the same basis as opposite- sex couples.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399" y="2782688"/>
            <a:ext cx="8229601" cy="1143000"/>
          </a:xfrm>
          <a:prstGeom prst="rect">
            <a:avLst/>
          </a:prstGeom>
        </p:spPr>
        <p:txBody>
          <a:bodyPr bIns="91440" anchor="b" anchorCtr="0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GB" b="1" dirty="0" smtClean="0"/>
              <a:t>Marriage (Same Sex Couples) Act 2013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736301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IDEOLOGICAL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0834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772400" cy="1143000"/>
          </a:xfrm>
        </p:spPr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Ideological Factors – Materialism / Individualism</a:t>
            </a:r>
          </a:p>
        </p:txBody>
      </p:sp>
      <p:pic>
        <p:nvPicPr>
          <p:cNvPr id="10243" name="Picture 11" descr="DesertIsland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133600"/>
            <a:ext cx="3614738" cy="29654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773238"/>
            <a:ext cx="4065587" cy="4683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400" dirty="0" smtClean="0"/>
              <a:t>	Many social commentators point to the following changes in values: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Increased individualism and an emphasis on personal fulfilment (Beck and Beck)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Increased materialism and a pursuit of wealth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A greater emphasis on careerism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79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GB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Ideological Factors – Cohabitation as the Norm</a:t>
            </a:r>
          </a:p>
        </p:txBody>
      </p:sp>
      <p:pic>
        <p:nvPicPr>
          <p:cNvPr id="11267" name="Picture 8" descr="Cohabitatio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884363"/>
            <a:ext cx="3375025" cy="3400425"/>
          </a:xfrm>
          <a:noFill/>
        </p:spPr>
      </p:pic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946275"/>
            <a:ext cx="38100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idea of living together without being married is no longer widely regarded as </a:t>
            </a:r>
            <a:r>
              <a:rPr lang="ja-JP" alt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altLang="ja-JP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living in sin</a:t>
            </a:r>
            <a:r>
              <a:rPr lang="ja-JP" alt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GB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but as the norm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1950</a:t>
            </a:r>
            <a:r>
              <a:rPr lang="ja-JP" alt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GB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 only 2% of marriage partners had cohabited prior to marriage today it is estimated to be over 80%</a:t>
            </a:r>
            <a:endParaRPr lang="en-GB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9" name="AutoShape 6" descr="cohabitation-main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Ideological Factors – Changing Norms of Love, Marriage and Divorce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803400"/>
            <a:ext cx="4217988" cy="491172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primary reason given for modern marriage is </a:t>
            </a:r>
            <a:r>
              <a:rPr lang="ja-JP" alt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ja-JP" alt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GB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Giddens  argues people seek confluent love (fulfilment).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idea of </a:t>
            </a:r>
            <a:r>
              <a:rPr lang="ja-JP" alt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permanence</a:t>
            </a:r>
            <a:r>
              <a:rPr lang="ja-JP" alt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GB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 not regarded as a central idea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less social stigma attached to divorce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Some Functionalists such as Talcott Parsons have argued that the increase in the divorce rate may actually be due to the increased importance placed upon marriage.</a:t>
            </a:r>
          </a:p>
        </p:txBody>
      </p:sp>
      <p:pic>
        <p:nvPicPr>
          <p:cNvPr id="12292" name="Picture 7" descr="http://www.babble.com/CS/blogs/famecrawler/2009/05/_peter_andre_jordan_wed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928813"/>
            <a:ext cx="3781425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9" descr="http://images.mirror.co.uk/upl/m4/oct2009/1/1/jordan-and-alex-reid-sifr-pic-rex-7033107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630613"/>
            <a:ext cx="24511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437063"/>
            <a:ext cx="14843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30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Activity p.4 (5 min to complete in booklet)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Draw a picture of the dominant stereotypical family in the UK.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problems can you see with this stereotypical image of the family?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Who would agree with this image?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Who would be opposed to or challenge this image?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Changing attitudes towards single parent families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89420" y="1447800"/>
            <a:ext cx="4797380" cy="506891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less social stigma toward lone parenthood.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Historically women who were unmarried that became pregnant would be socially shunned and depending on their age may have had to give the baby up for adoption.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Becoming pregnant without being married often led to many ‘shot gun’ weddings to avoid the social stigma. This did not always mean the couple were happy together.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12" y="2298678"/>
            <a:ext cx="3448208" cy="259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4150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8163" y="620713"/>
            <a:ext cx="7772400" cy="1143000"/>
          </a:xfrm>
        </p:spPr>
        <p:txBody>
          <a:bodyPr>
            <a:norm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Ideological Factors - Secularisation</a:t>
            </a:r>
          </a:p>
        </p:txBody>
      </p:sp>
      <p:pic>
        <p:nvPicPr>
          <p:cNvPr id="13315" name="Picture 8" descr="old church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828800"/>
            <a:ext cx="3349625" cy="2176463"/>
          </a:xfrm>
          <a:noFill/>
        </p:spPr>
      </p:pic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916113"/>
            <a:ext cx="4217987" cy="46069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decline in religious values, has led to: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influence of religious ideas about </a:t>
            </a:r>
            <a:r>
              <a:rPr lang="ja-JP" alt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altLang="ja-JP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GB" altLang="ja-JP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death us do part</a:t>
            </a:r>
            <a:r>
              <a:rPr lang="ja-JP" alt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GB" altLang="ja-JP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weakened.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Fewer weddings in churches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Living together and not being married no longer viewed as ‘living in sin’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AutoShape 6" descr="cohabitation-main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13318" name="Picture 9" descr="Charles Ca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437063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7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7772400" cy="1143000"/>
          </a:xfrm>
        </p:spPr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Ideological Factors – The influence of the Feminist Movement</a:t>
            </a:r>
          </a:p>
        </p:txBody>
      </p:sp>
      <p:pic>
        <p:nvPicPr>
          <p:cNvPr id="14339" name="Picture 6" descr="Feminsit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708275"/>
            <a:ext cx="3294062" cy="3532188"/>
          </a:xfrm>
          <a:noFill/>
        </p:spPr>
      </p:pic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7" y="1844675"/>
            <a:ext cx="4723259" cy="385127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feminist movement has done much to empower women to be able to assertively make their own life choices.</a:t>
            </a:r>
          </a:p>
          <a:p>
            <a:pPr eaLnBrk="1" hangingPunct="1"/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Sue Sharpe demonstrated women’s aspirations have changed between the 1970s and 1990s, with more focus on careers rather than marriage.</a:t>
            </a:r>
          </a:p>
          <a:p>
            <a:pPr eaLnBrk="1" hangingPunct="1"/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Second wave feminism of the 1970s has had an important impact on many legal changes.</a:t>
            </a:r>
          </a:p>
        </p:txBody>
      </p:sp>
    </p:spTree>
    <p:extLst>
      <p:ext uri="{BB962C8B-B14F-4D97-AF65-F5344CB8AC3E}">
        <p14:creationId xmlns:p14="http://schemas.microsoft.com/office/powerpoint/2010/main" val="36300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Changing life course of the family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3944" y="1447799"/>
            <a:ext cx="8042855" cy="3149959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wide range of choices and options means there is far more uncertainty when it comes to making decisions about an individual’s life course.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Allan and Crow argue our lives are now characterised by choice, which makes families far more diverse.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life course no longer occurs in one set pattern, but can vary massively between people.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382" y="4597758"/>
            <a:ext cx="4690058" cy="206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1943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SOCIAL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9296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Social factors- Finance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issues- costs of weddings (</a:t>
            </a: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£20,000), problems with getting mortgages.</a:t>
            </a:r>
          </a:p>
          <a:p>
            <a:pPr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Cost of childcare- A survey in 2004 by the </a:t>
            </a: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Daycare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Trust found that childcare costs were nearly a quarter of an average household income.</a:t>
            </a:r>
          </a:p>
          <a:p>
            <a:pPr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Bills going up due to cost of living rising</a:t>
            </a:r>
          </a:p>
          <a:p>
            <a:pPr eaLnBrk="1" hangingPunct="1"/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7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Social factors- demographics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Demographics are the statistical data about a population e.g. age, life expectancy, income, level of education, number of families etc.</a:t>
            </a:r>
          </a:p>
          <a:p>
            <a:pPr eaLnBrk="1" hangingPunct="1"/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Some examples of demographics linked to the family- there has been a decline in the size of the average family from 3.1 people in 1961 to 2.4 in 2006. </a:t>
            </a:r>
          </a:p>
          <a:p>
            <a:pPr eaLnBrk="1" hangingPunct="1"/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Why is it important for the government to take account of demographic change in relation to the family? P.15</a:t>
            </a:r>
          </a:p>
        </p:txBody>
      </p:sp>
    </p:spTree>
    <p:extLst>
      <p:ext uri="{BB962C8B-B14F-4D97-AF65-F5344CB8AC3E}">
        <p14:creationId xmlns:p14="http://schemas.microsoft.com/office/powerpoint/2010/main" val="320972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terms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LIFE EXPECTANCY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BIRTH RATE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DEATH RATE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AGEING POPULATION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IMMIGRATION AND MIGRATION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DEPENDENCY RATIO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ASSIMILATION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MULTICULTURALISM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6601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TECHNOLOGICAL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1119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116688" y="2640169"/>
            <a:ext cx="2884867" cy="16613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INFLUENCE OF TECHNOLOGY</a:t>
            </a:r>
            <a:endParaRPr lang="en-GB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have changes in technology impacted upon the family? </a:t>
            </a:r>
            <a:r>
              <a:rPr lang="en-GB" dirty="0"/>
              <a:t>p</a:t>
            </a:r>
            <a:r>
              <a:rPr lang="en-GB" dirty="0" smtClean="0"/>
              <a:t>.22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322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Key Question: </a:t>
            </a:r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the nuclear family still dominant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944710"/>
            <a:ext cx="8229600" cy="3935266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the key issue when discussing diversity. 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the nuclear family dominant or are British families a bit more complicated than this?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282" t="4015" r="3693" b="2760"/>
          <a:stretch/>
        </p:blipFill>
        <p:spPr bwMode="auto">
          <a:xfrm>
            <a:off x="218940" y="4292006"/>
            <a:ext cx="2919891" cy="239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upload.wikimedia.org/wikipedia/en/thumb/1/14/Myfamily2009titlecard.jpg/250px-Myfamily2009titlecard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7" t="5897" r="7013" b="12406"/>
          <a:stretch/>
        </p:blipFill>
        <p:spPr bwMode="auto">
          <a:xfrm>
            <a:off x="4114800" y="4001165"/>
            <a:ext cx="4572000" cy="253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89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 (p.5 in booklet)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4400" dirty="0" smtClean="0"/>
              <a:t>In 2006, 76 % of children were living in a couple-headed household. In contrast, 24 % were living in a lone parent household</a:t>
            </a:r>
          </a:p>
          <a:p>
            <a:endParaRPr lang="en-GB" dirty="0"/>
          </a:p>
          <a:p>
            <a:r>
              <a:rPr lang="en-GB" sz="3200" dirty="0" smtClean="0"/>
              <a:t>What do these statistics NOT tell us?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7362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1912624"/>
            <a:ext cx="3175000" cy="25654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76819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Dominance of the nuclear family?</a:t>
            </a:r>
            <a:endParaRPr lang="en-US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5793" y="4627490"/>
            <a:ext cx="3359860" cy="1938992"/>
          </a:xfrm>
          <a:prstGeom prst="rect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Statistics indicate that  the structure of 2 parents and children is still dominant in contemporary Britain. In 2006 76% of children were living in this structure of family. 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401741" y="1130323"/>
            <a:ext cx="828505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This dominance only relates to the structure, it ignores</a:t>
            </a:r>
            <a:endParaRPr lang="en-GB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1741" y="2107124"/>
            <a:ext cx="2099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Class</a:t>
            </a:r>
            <a:endParaRPr lang="en-GB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2997702"/>
            <a:ext cx="2099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Ethnicity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3827489"/>
            <a:ext cx="2099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Differences in conjugal roles</a:t>
            </a:r>
            <a:endParaRPr lang="en-GB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68474" y="1787517"/>
            <a:ext cx="2099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Sexuality</a:t>
            </a:r>
            <a:endParaRPr lang="en-GB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15854" y="2346437"/>
            <a:ext cx="16849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lifecycle of the family- change over time e.g. divorce</a:t>
            </a:r>
            <a:endParaRPr lang="en-GB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87370" y="4999208"/>
            <a:ext cx="2099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Where the family is living</a:t>
            </a:r>
            <a:endParaRPr lang="en-GB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" y="5122319"/>
            <a:ext cx="2099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Religion</a:t>
            </a:r>
            <a:endParaRPr lang="en-GB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897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FFFF"/>
          </a:solidFill>
        </p:spPr>
        <p:txBody>
          <a:bodyPr/>
          <a:lstStyle/>
          <a:p>
            <a:pPr eaLnBrk="1" hangingPunct="1"/>
            <a:r>
              <a:rPr lang="en-GB" altLang="en-US" sz="4000" smtClean="0"/>
              <a:t>Functionalism and Family Diversity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261" y="1461641"/>
            <a:ext cx="77724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Modernist perspective		Modern society is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fixed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predictable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One type of family is the best. </a:t>
            </a:r>
          </a:p>
          <a:p>
            <a:pPr eaLnBrk="1" hangingPunct="1">
              <a:buFontTx/>
              <a:buNone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Parsons 		the functional fit is the nuclear family as provides 2 main functions 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3960611" y="1658535"/>
            <a:ext cx="647700" cy="0"/>
          </a:xfrm>
          <a:prstGeom prst="line">
            <a:avLst/>
          </a:prstGeom>
          <a:noFill/>
          <a:ln w="889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1873541" y="4029869"/>
            <a:ext cx="0" cy="576263"/>
          </a:xfrm>
          <a:prstGeom prst="line">
            <a:avLst/>
          </a:prstGeom>
          <a:noFill/>
          <a:ln w="889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5033518" y="4029870"/>
            <a:ext cx="0" cy="576262"/>
          </a:xfrm>
          <a:prstGeom prst="line">
            <a:avLst/>
          </a:prstGeom>
          <a:noFill/>
          <a:ln w="889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2066724" y="3401164"/>
            <a:ext cx="865187" cy="1587"/>
          </a:xfrm>
          <a:prstGeom prst="line">
            <a:avLst/>
          </a:prstGeom>
          <a:noFill/>
          <a:ln w="889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94041" y="4606132"/>
            <a:ext cx="3095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Primary socialisation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728076" y="4606131"/>
            <a:ext cx="3095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Adult stabilisation </a:t>
            </a:r>
          </a:p>
        </p:txBody>
      </p:sp>
      <p:pic>
        <p:nvPicPr>
          <p:cNvPr id="5130" name="Picture 11" descr="rhan238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00" y="3686968"/>
            <a:ext cx="238442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3" descr="youre-the-bes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7" y="1658535"/>
            <a:ext cx="1143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3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1766</TotalTime>
  <Words>2347</Words>
  <Application>Microsoft Office PowerPoint</Application>
  <PresentationFormat>On-screen Show (4:3)</PresentationFormat>
  <Paragraphs>265</Paragraphs>
  <Slides>59</Slides>
  <Notes>24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1" baseType="lpstr">
      <vt:lpstr>MS PGothic</vt:lpstr>
      <vt:lpstr>Arial</vt:lpstr>
      <vt:lpstr>Arial Black</vt:lpstr>
      <vt:lpstr>Calibri</vt:lpstr>
      <vt:lpstr>Comic Sans MS</vt:lpstr>
      <vt:lpstr>Franklin Gothic Book</vt:lpstr>
      <vt:lpstr>HG創英ﾌﾟﾚｾﾞﾝｽEB</vt:lpstr>
      <vt:lpstr>Perpetua</vt:lpstr>
      <vt:lpstr>Times New Roman</vt:lpstr>
      <vt:lpstr>Wingdings</vt:lpstr>
      <vt:lpstr>Wingdings 2</vt:lpstr>
      <vt:lpstr>Equity</vt:lpstr>
      <vt:lpstr>Starter</vt:lpstr>
      <vt:lpstr>Family Diversity</vt:lpstr>
      <vt:lpstr>Learning Outcomes</vt:lpstr>
      <vt:lpstr>What do we mean by the term diversity? (1 minute brainstorm on p.3)</vt:lpstr>
      <vt:lpstr>Activity p.4 (5 min to complete in booklet)</vt:lpstr>
      <vt:lpstr>Key Question: Is the nuclear family still dominant?</vt:lpstr>
      <vt:lpstr>Statistic (p.5 in booklet)</vt:lpstr>
      <vt:lpstr>Dominance of the nuclear family?</vt:lpstr>
      <vt:lpstr>Functionalism and Family Diversity </vt:lpstr>
      <vt:lpstr>Functionalism </vt:lpstr>
      <vt:lpstr>Traditional ideas of the nuclear family (p.5)</vt:lpstr>
      <vt:lpstr>The Neo-conventional Family </vt:lpstr>
      <vt:lpstr>The Neo-conventional Family</vt:lpstr>
      <vt:lpstr>The New Right (p.7)</vt:lpstr>
      <vt:lpstr>Homework for 26.11.2015 </vt:lpstr>
      <vt:lpstr> Recap: Robert Chester talks about what family type?</vt:lpstr>
      <vt:lpstr>Recap: What does Edmund Leach mean by the cereal packet family?</vt:lpstr>
      <vt:lpstr>Recap: What do we mean by family diversity?</vt:lpstr>
      <vt:lpstr>Learning outcomes</vt:lpstr>
      <vt:lpstr>Key Study: Rapoport and Rapoport (1982)</vt:lpstr>
      <vt:lpstr>Family Diversity</vt:lpstr>
      <vt:lpstr>PowerPoint Presentation</vt:lpstr>
      <vt:lpstr>PowerPoint Presentation</vt:lpstr>
      <vt:lpstr>Eversley and Bonnerjea (1982) – Diversity and Location (p.8-9)</vt:lpstr>
      <vt:lpstr>Eversley and Bonnerjea (1982) – Diversity and Location (p.8-9)</vt:lpstr>
      <vt:lpstr>Coastal Regions</vt:lpstr>
      <vt:lpstr>Inner Cities</vt:lpstr>
      <vt:lpstr>Rural areas</vt:lpstr>
      <vt:lpstr>Affluent Suburbs</vt:lpstr>
      <vt:lpstr>Old Industrial Areas</vt:lpstr>
      <vt:lpstr>Extended families (add to bottom of page 9 or separate sheet)</vt:lpstr>
      <vt:lpstr>Extended families continued</vt:lpstr>
      <vt:lpstr>Peter Willmott (1988) (p.9)</vt:lpstr>
      <vt:lpstr>Activity (15 minutes, then feed back)</vt:lpstr>
      <vt:lpstr>Conclusion</vt:lpstr>
      <vt:lpstr>Explanations for changes in the family</vt:lpstr>
      <vt:lpstr>LIST</vt:lpstr>
      <vt:lpstr>LEGAL</vt:lpstr>
      <vt:lpstr>Legal Factors – Expansion of the Welfare State System</vt:lpstr>
      <vt:lpstr>Legal Factors – Divorce Reform Act (1969/71)</vt:lpstr>
      <vt:lpstr>Legal Factors – The Matrimonial Family Proceedings Act  (1984)</vt:lpstr>
      <vt:lpstr>Legal Factors – Equality Act 2010</vt:lpstr>
      <vt:lpstr>Children Act 2004</vt:lpstr>
      <vt:lpstr>Child Maintenance Service (2012) </vt:lpstr>
      <vt:lpstr>Civil Partnership Act (2004)</vt:lpstr>
      <vt:lpstr>IDEOLOGICAL</vt:lpstr>
      <vt:lpstr>Ideological Factors – Materialism / Individualism</vt:lpstr>
      <vt:lpstr>Ideological Factors – Cohabitation as the Norm</vt:lpstr>
      <vt:lpstr>Ideological Factors – Changing Norms of Love, Marriage and Divorce</vt:lpstr>
      <vt:lpstr>Changing attitudes towards single parent families</vt:lpstr>
      <vt:lpstr>Ideological Factors - Secularisation</vt:lpstr>
      <vt:lpstr>Ideological Factors – The influence of the Feminist Movement</vt:lpstr>
      <vt:lpstr>Changing life course of the family</vt:lpstr>
      <vt:lpstr>SOCIAL</vt:lpstr>
      <vt:lpstr>Social factors- Finance</vt:lpstr>
      <vt:lpstr>Social factors- demographics</vt:lpstr>
      <vt:lpstr>Key terms</vt:lpstr>
      <vt:lpstr>TECHNOLOGICAL</vt:lpstr>
      <vt:lpstr>How have changes in technology impacted upon the family? p.22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Dominance of the nuclear family?</dc:title>
  <dc:creator>Hannah Roberts</dc:creator>
  <cp:lastModifiedBy>Dave King</cp:lastModifiedBy>
  <cp:revision>57</cp:revision>
  <cp:lastPrinted>2015-11-25T19:55:50Z</cp:lastPrinted>
  <dcterms:created xsi:type="dcterms:W3CDTF">2012-03-08T09:31:11Z</dcterms:created>
  <dcterms:modified xsi:type="dcterms:W3CDTF">2015-12-04T14:59:02Z</dcterms:modified>
</cp:coreProperties>
</file>