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92" d="100"/>
          <a:sy n="92" d="100"/>
        </p:scale>
        <p:origin x="90"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BAC965EB-94BD-4C37-8CCF-880624F65F6F}" type="datetimeFigureOut">
              <a:rPr lang="en-GB" smtClean="0"/>
              <a:t>11/01/2018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2AF0036B-F46C-45AE-B532-C994F000AD7B}" type="slidenum">
              <a:rPr lang="en-GB" smtClean="0"/>
              <a:t>‹#›</a:t>
            </a:fld>
            <a:endParaRPr lang="en-GB" dirty="0"/>
          </a:p>
        </p:txBody>
      </p:sp>
    </p:spTree>
    <p:extLst>
      <p:ext uri="{BB962C8B-B14F-4D97-AF65-F5344CB8AC3E}">
        <p14:creationId xmlns:p14="http://schemas.microsoft.com/office/powerpoint/2010/main" val="30948203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AC965EB-94BD-4C37-8CCF-880624F65F6F}" type="datetimeFigureOut">
              <a:rPr lang="en-GB" smtClean="0"/>
              <a:t>11/01/2018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2AF0036B-F46C-45AE-B532-C994F000AD7B}" type="slidenum">
              <a:rPr lang="en-GB" smtClean="0"/>
              <a:t>‹#›</a:t>
            </a:fld>
            <a:endParaRPr lang="en-GB" dirty="0"/>
          </a:p>
        </p:txBody>
      </p:sp>
    </p:spTree>
    <p:extLst>
      <p:ext uri="{BB962C8B-B14F-4D97-AF65-F5344CB8AC3E}">
        <p14:creationId xmlns:p14="http://schemas.microsoft.com/office/powerpoint/2010/main" val="24688843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AC965EB-94BD-4C37-8CCF-880624F65F6F}" type="datetimeFigureOut">
              <a:rPr lang="en-GB" smtClean="0"/>
              <a:t>11/01/2018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2AF0036B-F46C-45AE-B532-C994F000AD7B}" type="slidenum">
              <a:rPr lang="en-GB" smtClean="0"/>
              <a:t>‹#›</a:t>
            </a:fld>
            <a:endParaRPr lang="en-GB" dirty="0"/>
          </a:p>
        </p:txBody>
      </p:sp>
    </p:spTree>
    <p:extLst>
      <p:ext uri="{BB962C8B-B14F-4D97-AF65-F5344CB8AC3E}">
        <p14:creationId xmlns:p14="http://schemas.microsoft.com/office/powerpoint/2010/main" val="3629395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AC965EB-94BD-4C37-8CCF-880624F65F6F}" type="datetimeFigureOut">
              <a:rPr lang="en-GB" smtClean="0"/>
              <a:t>11/01/2018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2AF0036B-F46C-45AE-B532-C994F000AD7B}" type="slidenum">
              <a:rPr lang="en-GB" smtClean="0"/>
              <a:t>‹#›</a:t>
            </a:fld>
            <a:endParaRPr lang="en-GB" dirty="0"/>
          </a:p>
        </p:txBody>
      </p:sp>
    </p:spTree>
    <p:extLst>
      <p:ext uri="{BB962C8B-B14F-4D97-AF65-F5344CB8AC3E}">
        <p14:creationId xmlns:p14="http://schemas.microsoft.com/office/powerpoint/2010/main" val="38815645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AC965EB-94BD-4C37-8CCF-880624F65F6F}" type="datetimeFigureOut">
              <a:rPr lang="en-GB" smtClean="0"/>
              <a:t>11/01/2018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2AF0036B-F46C-45AE-B532-C994F000AD7B}" type="slidenum">
              <a:rPr lang="en-GB" smtClean="0"/>
              <a:t>‹#›</a:t>
            </a:fld>
            <a:endParaRPr lang="en-GB" dirty="0"/>
          </a:p>
        </p:txBody>
      </p:sp>
    </p:spTree>
    <p:extLst>
      <p:ext uri="{BB962C8B-B14F-4D97-AF65-F5344CB8AC3E}">
        <p14:creationId xmlns:p14="http://schemas.microsoft.com/office/powerpoint/2010/main" val="37650291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BAC965EB-94BD-4C37-8CCF-880624F65F6F}" type="datetimeFigureOut">
              <a:rPr lang="en-GB" smtClean="0"/>
              <a:t>11/01/2018</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2AF0036B-F46C-45AE-B532-C994F000AD7B}" type="slidenum">
              <a:rPr lang="en-GB" smtClean="0"/>
              <a:t>‹#›</a:t>
            </a:fld>
            <a:endParaRPr lang="en-GB" dirty="0"/>
          </a:p>
        </p:txBody>
      </p:sp>
    </p:spTree>
    <p:extLst>
      <p:ext uri="{BB962C8B-B14F-4D97-AF65-F5344CB8AC3E}">
        <p14:creationId xmlns:p14="http://schemas.microsoft.com/office/powerpoint/2010/main" val="21471175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BAC965EB-94BD-4C37-8CCF-880624F65F6F}" type="datetimeFigureOut">
              <a:rPr lang="en-GB" smtClean="0"/>
              <a:t>11/01/2018</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2AF0036B-F46C-45AE-B532-C994F000AD7B}" type="slidenum">
              <a:rPr lang="en-GB" smtClean="0"/>
              <a:t>‹#›</a:t>
            </a:fld>
            <a:endParaRPr lang="en-GB" dirty="0"/>
          </a:p>
        </p:txBody>
      </p:sp>
    </p:spTree>
    <p:extLst>
      <p:ext uri="{BB962C8B-B14F-4D97-AF65-F5344CB8AC3E}">
        <p14:creationId xmlns:p14="http://schemas.microsoft.com/office/powerpoint/2010/main" val="2114490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BAC965EB-94BD-4C37-8CCF-880624F65F6F}" type="datetimeFigureOut">
              <a:rPr lang="en-GB" smtClean="0"/>
              <a:t>11/01/2018</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2AF0036B-F46C-45AE-B532-C994F000AD7B}" type="slidenum">
              <a:rPr lang="en-GB" smtClean="0"/>
              <a:t>‹#›</a:t>
            </a:fld>
            <a:endParaRPr lang="en-GB" dirty="0"/>
          </a:p>
        </p:txBody>
      </p:sp>
    </p:spTree>
    <p:extLst>
      <p:ext uri="{BB962C8B-B14F-4D97-AF65-F5344CB8AC3E}">
        <p14:creationId xmlns:p14="http://schemas.microsoft.com/office/powerpoint/2010/main" val="33775905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C965EB-94BD-4C37-8CCF-880624F65F6F}" type="datetimeFigureOut">
              <a:rPr lang="en-GB" smtClean="0"/>
              <a:t>11/01/2018</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2AF0036B-F46C-45AE-B532-C994F000AD7B}" type="slidenum">
              <a:rPr lang="en-GB" smtClean="0"/>
              <a:t>‹#›</a:t>
            </a:fld>
            <a:endParaRPr lang="en-GB" dirty="0"/>
          </a:p>
        </p:txBody>
      </p:sp>
    </p:spTree>
    <p:extLst>
      <p:ext uri="{BB962C8B-B14F-4D97-AF65-F5344CB8AC3E}">
        <p14:creationId xmlns:p14="http://schemas.microsoft.com/office/powerpoint/2010/main" val="4633987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C965EB-94BD-4C37-8CCF-880624F65F6F}" type="datetimeFigureOut">
              <a:rPr lang="en-GB" smtClean="0"/>
              <a:t>11/01/2018</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2AF0036B-F46C-45AE-B532-C994F000AD7B}" type="slidenum">
              <a:rPr lang="en-GB" smtClean="0"/>
              <a:t>‹#›</a:t>
            </a:fld>
            <a:endParaRPr lang="en-GB" dirty="0"/>
          </a:p>
        </p:txBody>
      </p:sp>
    </p:spTree>
    <p:extLst>
      <p:ext uri="{BB962C8B-B14F-4D97-AF65-F5344CB8AC3E}">
        <p14:creationId xmlns:p14="http://schemas.microsoft.com/office/powerpoint/2010/main" val="21822171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C965EB-94BD-4C37-8CCF-880624F65F6F}" type="datetimeFigureOut">
              <a:rPr lang="en-GB" smtClean="0"/>
              <a:t>11/01/2018</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2AF0036B-F46C-45AE-B532-C994F000AD7B}" type="slidenum">
              <a:rPr lang="en-GB" smtClean="0"/>
              <a:t>‹#›</a:t>
            </a:fld>
            <a:endParaRPr lang="en-GB" dirty="0"/>
          </a:p>
        </p:txBody>
      </p:sp>
    </p:spTree>
    <p:extLst>
      <p:ext uri="{BB962C8B-B14F-4D97-AF65-F5344CB8AC3E}">
        <p14:creationId xmlns:p14="http://schemas.microsoft.com/office/powerpoint/2010/main" val="38455526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C965EB-94BD-4C37-8CCF-880624F65F6F}" type="datetimeFigureOut">
              <a:rPr lang="en-GB" smtClean="0"/>
              <a:t>11/01/2018</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F0036B-F46C-45AE-B532-C994F000AD7B}" type="slidenum">
              <a:rPr lang="en-GB" smtClean="0"/>
              <a:t>‹#›</a:t>
            </a:fld>
            <a:endParaRPr lang="en-GB" dirty="0"/>
          </a:p>
        </p:txBody>
      </p:sp>
    </p:spTree>
    <p:extLst>
      <p:ext uri="{BB962C8B-B14F-4D97-AF65-F5344CB8AC3E}">
        <p14:creationId xmlns:p14="http://schemas.microsoft.com/office/powerpoint/2010/main" val="24975231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20130" y="234778"/>
            <a:ext cx="11343502" cy="461665"/>
          </a:xfrm>
          <a:prstGeom prst="rect">
            <a:avLst/>
          </a:prstGeom>
          <a:noFill/>
        </p:spPr>
        <p:txBody>
          <a:bodyPr wrap="square" rtlCol="0">
            <a:spAutoFit/>
          </a:bodyPr>
          <a:lstStyle/>
          <a:p>
            <a:pPr algn="ctr"/>
            <a:r>
              <a:rPr lang="en-GB" sz="2400" dirty="0" smtClean="0">
                <a:latin typeface="Georgia" panose="02040502050405020303" pitchFamily="18" charset="0"/>
              </a:rPr>
              <a:t>Increase in the rate of divorce</a:t>
            </a:r>
            <a:endParaRPr lang="en-GB" sz="2400" dirty="0">
              <a:latin typeface="Georgia" panose="02040502050405020303" pitchFamily="18" charset="0"/>
            </a:endParaRPr>
          </a:p>
        </p:txBody>
      </p:sp>
      <p:sp>
        <p:nvSpPr>
          <p:cNvPr id="5" name="TextBox 4"/>
          <p:cNvSpPr txBox="1"/>
          <p:nvPr/>
        </p:nvSpPr>
        <p:spPr>
          <a:xfrm>
            <a:off x="166816" y="1194131"/>
            <a:ext cx="11850130" cy="4708981"/>
          </a:xfrm>
          <a:prstGeom prst="rect">
            <a:avLst/>
          </a:prstGeom>
          <a:noFill/>
        </p:spPr>
        <p:txBody>
          <a:bodyPr wrap="square" rtlCol="0">
            <a:spAutoFit/>
          </a:bodyPr>
          <a:lstStyle/>
          <a:p>
            <a:pPr marL="285750" indent="-285750">
              <a:buFont typeface="Arial" panose="020B0604020202020204" pitchFamily="34" charset="0"/>
              <a:buChar char="•"/>
            </a:pPr>
            <a:r>
              <a:rPr lang="en-GB" sz="2000" dirty="0" smtClean="0">
                <a:solidFill>
                  <a:schemeClr val="accent1">
                    <a:lumMod val="75000"/>
                  </a:schemeClr>
                </a:solidFill>
                <a:latin typeface="Georgia" panose="02040502050405020303" pitchFamily="18" charset="0"/>
              </a:rPr>
              <a:t>Before 1970, to get a divorce one partner had to be at fault, and must have committed a crime or a sin. These were adultery, abandonment, cruelty or intoxication. </a:t>
            </a:r>
          </a:p>
          <a:p>
            <a:pPr marL="285750" indent="-285750">
              <a:buFont typeface="Arial" panose="020B0604020202020204" pitchFamily="34" charset="0"/>
              <a:buChar char="•"/>
            </a:pPr>
            <a:r>
              <a:rPr lang="en-GB" sz="2000" dirty="0" smtClean="0">
                <a:solidFill>
                  <a:schemeClr val="accent1">
                    <a:lumMod val="75000"/>
                  </a:schemeClr>
                </a:solidFill>
                <a:latin typeface="Georgia" panose="02040502050405020303" pitchFamily="18" charset="0"/>
              </a:rPr>
              <a:t>It was after the 1950s in the USA that couples no longer needed to prove someone was at fault. </a:t>
            </a:r>
          </a:p>
          <a:p>
            <a:pPr marL="285750" indent="-285750">
              <a:buFont typeface="Arial" panose="020B0604020202020204" pitchFamily="34" charset="0"/>
              <a:buChar char="•"/>
            </a:pPr>
            <a:r>
              <a:rPr lang="en-GB" sz="2000" dirty="0" smtClean="0">
                <a:solidFill>
                  <a:schemeClr val="accent1">
                    <a:lumMod val="75000"/>
                  </a:schemeClr>
                </a:solidFill>
                <a:latin typeface="Georgia" panose="02040502050405020303" pitchFamily="18" charset="0"/>
              </a:rPr>
              <a:t>It was also mandatory to have a large period of separation before the divorce. </a:t>
            </a:r>
          </a:p>
          <a:p>
            <a:pPr marL="285750" indent="-285750">
              <a:buFont typeface="Arial" panose="020B0604020202020204" pitchFamily="34" charset="0"/>
              <a:buChar char="•"/>
            </a:pPr>
            <a:r>
              <a:rPr lang="en-GB" sz="2000" dirty="0" smtClean="0">
                <a:solidFill>
                  <a:schemeClr val="accent1">
                    <a:lumMod val="75000"/>
                  </a:schemeClr>
                </a:solidFill>
                <a:latin typeface="Georgia" panose="02040502050405020303" pitchFamily="18" charset="0"/>
              </a:rPr>
              <a:t>It was also the case that because of the great cost of a divorce, only the rich could afford it.</a:t>
            </a:r>
          </a:p>
          <a:p>
            <a:pPr marL="285750" indent="-285750">
              <a:buFont typeface="Arial" panose="020B0604020202020204" pitchFamily="34" charset="0"/>
              <a:buChar char="•"/>
            </a:pPr>
            <a:r>
              <a:rPr lang="en-GB" sz="2000" dirty="0" smtClean="0">
                <a:solidFill>
                  <a:schemeClr val="accent1">
                    <a:lumMod val="75000"/>
                  </a:schemeClr>
                </a:solidFill>
                <a:latin typeface="Georgia" panose="02040502050405020303" pitchFamily="18" charset="0"/>
              </a:rPr>
              <a:t>From 1940 to 1965, the divorce rate remained near 10 divorces for every 1,000 married women. By 1979, the rate had doubled.</a:t>
            </a:r>
          </a:p>
          <a:p>
            <a:pPr marL="285750" indent="-285750">
              <a:buFont typeface="Arial" panose="020B0604020202020204" pitchFamily="34" charset="0"/>
              <a:buChar char="•"/>
            </a:pPr>
            <a:r>
              <a:rPr lang="en-GB" sz="2000" dirty="0" smtClean="0">
                <a:solidFill>
                  <a:schemeClr val="accent1">
                    <a:lumMod val="75000"/>
                  </a:schemeClr>
                </a:solidFill>
                <a:latin typeface="Georgia" panose="02040502050405020303" pitchFamily="18" charset="0"/>
              </a:rPr>
              <a:t>It was the divorce reform act between 1969 and 1971 that led to easier and quicker divorces. </a:t>
            </a:r>
          </a:p>
          <a:p>
            <a:pPr marL="285750" indent="-285750">
              <a:buFont typeface="Arial" panose="020B0604020202020204" pitchFamily="34" charset="0"/>
              <a:buChar char="•"/>
            </a:pPr>
            <a:r>
              <a:rPr lang="en-GB" sz="2000" dirty="0" smtClean="0">
                <a:solidFill>
                  <a:schemeClr val="accent2">
                    <a:lumMod val="75000"/>
                  </a:schemeClr>
                </a:solidFill>
                <a:latin typeface="Georgia" panose="02040502050405020303" pitchFamily="18" charset="0"/>
              </a:rPr>
              <a:t>Nowadays, divorce is a lot more common and is no longer a rarity, so there is less shame attached to divorcing your partner. </a:t>
            </a:r>
          </a:p>
          <a:p>
            <a:pPr marL="285750" indent="-285750">
              <a:buFont typeface="Arial" panose="020B0604020202020204" pitchFamily="34" charset="0"/>
              <a:buChar char="•"/>
            </a:pPr>
            <a:r>
              <a:rPr lang="en-GB" sz="2000" dirty="0" smtClean="0">
                <a:solidFill>
                  <a:schemeClr val="accent2">
                    <a:lumMod val="75000"/>
                  </a:schemeClr>
                </a:solidFill>
                <a:latin typeface="Georgia" panose="02040502050405020303" pitchFamily="18" charset="0"/>
              </a:rPr>
              <a:t>Since the 1980’s divorce rate has been decreasing slowly, but steadily. This is due to couples marrying later when they are more mature and their lives are more stable, couples are having children later as women want to establish their careers before they settle down, it is also now acceptable to stay single later or not to marry at all. Furthermore, for struggling marriages there is much more help available in order to keep them together and in a happy, healthy marriage. </a:t>
            </a:r>
          </a:p>
        </p:txBody>
      </p:sp>
      <p:sp>
        <p:nvSpPr>
          <p:cNvPr id="2" name="TextBox 1"/>
          <p:cNvSpPr txBox="1"/>
          <p:nvPr/>
        </p:nvSpPr>
        <p:spPr>
          <a:xfrm>
            <a:off x="3659658" y="6400800"/>
            <a:ext cx="7733271" cy="369332"/>
          </a:xfrm>
          <a:prstGeom prst="rect">
            <a:avLst/>
          </a:prstGeom>
          <a:noFill/>
        </p:spPr>
        <p:txBody>
          <a:bodyPr wrap="square" rtlCol="0">
            <a:spAutoFit/>
          </a:bodyPr>
          <a:lstStyle/>
          <a:p>
            <a:r>
              <a:rPr lang="en-GB" dirty="0" smtClean="0">
                <a:solidFill>
                  <a:schemeClr val="accent1">
                    <a:lumMod val="75000"/>
                  </a:schemeClr>
                </a:solidFill>
                <a:latin typeface="Georgia" panose="02040502050405020303" pitchFamily="18" charset="0"/>
              </a:rPr>
              <a:t>Legal acts/issues   </a:t>
            </a:r>
            <a:r>
              <a:rPr lang="en-GB" dirty="0" smtClean="0">
                <a:solidFill>
                  <a:schemeClr val="accent2">
                    <a:lumMod val="75000"/>
                  </a:schemeClr>
                </a:solidFill>
                <a:latin typeface="Georgia" panose="02040502050405020303" pitchFamily="18" charset="0"/>
              </a:rPr>
              <a:t>changes in values     </a:t>
            </a:r>
            <a:r>
              <a:rPr lang="en-GB" dirty="0" smtClean="0">
                <a:solidFill>
                  <a:schemeClr val="accent6">
                    <a:lumMod val="75000"/>
                  </a:schemeClr>
                </a:solidFill>
                <a:latin typeface="Georgia" panose="02040502050405020303" pitchFamily="18" charset="0"/>
              </a:rPr>
              <a:t>changes in social issues      </a:t>
            </a:r>
            <a:r>
              <a:rPr lang="en-GB" dirty="0" smtClean="0">
                <a:solidFill>
                  <a:schemeClr val="tx1">
                    <a:lumMod val="75000"/>
                    <a:lumOff val="25000"/>
                  </a:schemeClr>
                </a:solidFill>
                <a:latin typeface="Georgia" panose="02040502050405020303" pitchFamily="18" charset="0"/>
              </a:rPr>
              <a:t>statistics</a:t>
            </a:r>
            <a:r>
              <a:rPr lang="en-GB" dirty="0" smtClean="0">
                <a:solidFill>
                  <a:schemeClr val="accent6">
                    <a:lumMod val="75000"/>
                  </a:schemeClr>
                </a:solidFill>
                <a:latin typeface="Georgia" panose="02040502050405020303" pitchFamily="18" charset="0"/>
              </a:rPr>
              <a:t>     </a:t>
            </a:r>
            <a:endParaRPr lang="en-GB" dirty="0">
              <a:solidFill>
                <a:schemeClr val="accent1">
                  <a:lumMod val="75000"/>
                </a:schemeClr>
              </a:solidFill>
              <a:latin typeface="Georgia" panose="02040502050405020303" pitchFamily="18" charset="0"/>
            </a:endParaRPr>
          </a:p>
        </p:txBody>
      </p:sp>
    </p:spTree>
    <p:extLst>
      <p:ext uri="{BB962C8B-B14F-4D97-AF65-F5344CB8AC3E}">
        <p14:creationId xmlns:p14="http://schemas.microsoft.com/office/powerpoint/2010/main" val="12283315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7135" y="271849"/>
            <a:ext cx="11701849" cy="2862322"/>
          </a:xfrm>
          <a:prstGeom prst="rect">
            <a:avLst/>
          </a:prstGeom>
          <a:noFill/>
        </p:spPr>
        <p:txBody>
          <a:bodyPr wrap="square" rtlCol="0">
            <a:spAutoFit/>
          </a:bodyPr>
          <a:lstStyle/>
          <a:p>
            <a:pPr marL="285750" indent="-285750">
              <a:buFont typeface="Arial" panose="020B0604020202020204" pitchFamily="34" charset="0"/>
              <a:buChar char="•"/>
            </a:pPr>
            <a:r>
              <a:rPr lang="en-GB" dirty="0">
                <a:solidFill>
                  <a:schemeClr val="accent6">
                    <a:lumMod val="75000"/>
                  </a:schemeClr>
                </a:solidFill>
                <a:latin typeface="Georgia" panose="02040502050405020303" pitchFamily="18" charset="0"/>
              </a:rPr>
              <a:t>As women gained more rights and independence in the work place, it left them with more independence in the home as well, meaning more and more women felt better about leaving unhappy marriages, especially as they can now provide for their family. </a:t>
            </a:r>
          </a:p>
          <a:p>
            <a:pPr marL="285750" indent="-285750">
              <a:buFont typeface="Arial" panose="020B0604020202020204" pitchFamily="34" charset="0"/>
              <a:buChar char="•"/>
            </a:pPr>
            <a:r>
              <a:rPr lang="en-GB" dirty="0">
                <a:solidFill>
                  <a:schemeClr val="accent6">
                    <a:lumMod val="75000"/>
                  </a:schemeClr>
                </a:solidFill>
                <a:latin typeface="Georgia" panose="02040502050405020303" pitchFamily="18" charset="0"/>
              </a:rPr>
              <a:t>Research also shows that cohabitation (living together unmarried) before getting married is also more likely to end in divorce. </a:t>
            </a:r>
          </a:p>
          <a:p>
            <a:pPr marL="285750" indent="-285750">
              <a:buFont typeface="Arial" panose="020B0604020202020204" pitchFamily="34" charset="0"/>
              <a:buChar char="•"/>
            </a:pPr>
            <a:r>
              <a:rPr lang="en-GB" dirty="0">
                <a:solidFill>
                  <a:schemeClr val="accent6">
                    <a:lumMod val="75000"/>
                  </a:schemeClr>
                </a:solidFill>
                <a:latin typeface="Georgia" panose="02040502050405020303" pitchFamily="18" charset="0"/>
              </a:rPr>
              <a:t>Children of divorced parents are more likely to get divorced. </a:t>
            </a:r>
            <a:endParaRPr lang="en-GB" dirty="0" smtClean="0">
              <a:solidFill>
                <a:schemeClr val="accent6">
                  <a:lumMod val="75000"/>
                </a:schemeClr>
              </a:solidFill>
              <a:latin typeface="Georgia" panose="02040502050405020303" pitchFamily="18" charset="0"/>
            </a:endParaRPr>
          </a:p>
          <a:p>
            <a:pPr marL="285750" indent="-285750">
              <a:buFont typeface="Arial" panose="020B0604020202020204" pitchFamily="34" charset="0"/>
              <a:buChar char="•"/>
            </a:pPr>
            <a:r>
              <a:rPr lang="en-GB" dirty="0" smtClean="0">
                <a:solidFill>
                  <a:schemeClr val="tx1">
                    <a:lumMod val="75000"/>
                    <a:lumOff val="25000"/>
                  </a:schemeClr>
                </a:solidFill>
                <a:latin typeface="Georgia" panose="02040502050405020303" pitchFamily="18" charset="0"/>
              </a:rPr>
              <a:t>There were 106,959 divorces of opposite sex couples in 2016 and an increase of 5.8% compared with 2015. </a:t>
            </a:r>
          </a:p>
          <a:p>
            <a:pPr marL="285750" indent="-285750">
              <a:buFont typeface="Arial" panose="020B0604020202020204" pitchFamily="34" charset="0"/>
              <a:buChar char="•"/>
            </a:pPr>
            <a:r>
              <a:rPr lang="en-GB" dirty="0" smtClean="0">
                <a:solidFill>
                  <a:schemeClr val="tx1">
                    <a:lumMod val="75000"/>
                    <a:lumOff val="25000"/>
                  </a:schemeClr>
                </a:solidFill>
                <a:latin typeface="Georgia" panose="02040502050405020303" pitchFamily="18" charset="0"/>
              </a:rPr>
              <a:t>There were 112 divorces of same sex couples in 2016 of these, 78% were female couples. </a:t>
            </a:r>
          </a:p>
          <a:p>
            <a:pPr marL="285750" indent="-285750">
              <a:buFont typeface="Arial" panose="020B0604020202020204" pitchFamily="34" charset="0"/>
              <a:buChar char="•"/>
            </a:pPr>
            <a:r>
              <a:rPr lang="en-GB" dirty="0" smtClean="0">
                <a:solidFill>
                  <a:schemeClr val="tx1">
                    <a:lumMod val="75000"/>
                    <a:lumOff val="25000"/>
                  </a:schemeClr>
                </a:solidFill>
                <a:latin typeface="Georgia" panose="02040502050405020303" pitchFamily="18" charset="0"/>
              </a:rPr>
              <a:t>The divorce rate of opposite sex couples was highest among men aged 45 to 49 and women 30-39. </a:t>
            </a:r>
            <a:endParaRPr lang="en-GB" dirty="0">
              <a:solidFill>
                <a:schemeClr val="tx1">
                  <a:lumMod val="75000"/>
                  <a:lumOff val="25000"/>
                </a:schemeClr>
              </a:solidFill>
              <a:latin typeface="Georgia" panose="02040502050405020303" pitchFamily="18" charset="0"/>
            </a:endParaRPr>
          </a:p>
          <a:p>
            <a:endParaRPr lang="en-GB" dirty="0"/>
          </a:p>
        </p:txBody>
      </p:sp>
      <p:pic>
        <p:nvPicPr>
          <p:cNvPr id="4" name="Picture 3"/>
          <p:cNvPicPr>
            <a:picLocks noChangeAspect="1"/>
          </p:cNvPicPr>
          <p:nvPr/>
        </p:nvPicPr>
        <p:blipFill>
          <a:blip r:embed="rId2"/>
          <a:stretch>
            <a:fillRect/>
          </a:stretch>
        </p:blipFill>
        <p:spPr>
          <a:xfrm>
            <a:off x="6622071" y="3002693"/>
            <a:ext cx="5326914" cy="3686614"/>
          </a:xfrm>
          <a:prstGeom prst="rect">
            <a:avLst/>
          </a:prstGeom>
        </p:spPr>
      </p:pic>
      <p:pic>
        <p:nvPicPr>
          <p:cNvPr id="6" name="Picture 5"/>
          <p:cNvPicPr>
            <a:picLocks noChangeAspect="1"/>
          </p:cNvPicPr>
          <p:nvPr/>
        </p:nvPicPr>
        <p:blipFill>
          <a:blip r:embed="rId3"/>
          <a:stretch>
            <a:fillRect/>
          </a:stretch>
        </p:blipFill>
        <p:spPr>
          <a:xfrm>
            <a:off x="247134" y="3134171"/>
            <a:ext cx="5993589" cy="3116347"/>
          </a:xfrm>
          <a:prstGeom prst="rect">
            <a:avLst/>
          </a:prstGeom>
        </p:spPr>
      </p:pic>
    </p:spTree>
    <p:extLst>
      <p:ext uri="{BB962C8B-B14F-4D97-AF65-F5344CB8AC3E}">
        <p14:creationId xmlns:p14="http://schemas.microsoft.com/office/powerpoint/2010/main" val="15523232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TotalTime>
  <Words>405</Words>
  <Application>Microsoft Office PowerPoint</Application>
  <PresentationFormat>Widescreen</PresentationFormat>
  <Paragraphs>16</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Georgia</vt:lpstr>
      <vt:lpstr>Office Theme</vt:lpstr>
      <vt:lpstr>PowerPoint Presentation</vt:lpstr>
      <vt:lpstr>PowerPoint Presentation</vt:lpstr>
    </vt:vector>
  </TitlesOfParts>
  <Company>Godalming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Megan M West (178422)</dc:creator>
  <cp:lastModifiedBy>Sophie Bowerbank</cp:lastModifiedBy>
  <cp:revision>6</cp:revision>
  <dcterms:created xsi:type="dcterms:W3CDTF">2018-01-04T09:53:01Z</dcterms:created>
  <dcterms:modified xsi:type="dcterms:W3CDTF">2018-01-11T09:08:34Z</dcterms:modified>
</cp:coreProperties>
</file>