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6" autoAdjust="0"/>
    <p:restoredTop sz="94660"/>
  </p:normalViewPr>
  <p:slideViewPr>
    <p:cSldViewPr snapToGrid="0">
      <p:cViewPr varScale="1">
        <p:scale>
          <a:sx n="67" d="100"/>
          <a:sy n="67" d="100"/>
        </p:scale>
        <p:origin x="51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57FF222-5FE5-4CE2-81E4-5A1A562FC85D}" type="datetimeFigureOut">
              <a:rPr lang="en-GB" smtClean="0"/>
              <a:t>16/01/2018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5C11381-05A0-479B-B55A-415575FE9791}" type="slidenum">
              <a:rPr lang="en-GB" smtClean="0"/>
              <a:t>‹#›</a:t>
            </a:fld>
            <a:endParaRPr lang="en-GB"/>
          </a:p>
        </p:txBody>
      </p:sp>
    </p:spTree>
    <p:extLst>
      <p:ext uri="{BB962C8B-B14F-4D97-AF65-F5344CB8AC3E}">
        <p14:creationId xmlns:p14="http://schemas.microsoft.com/office/powerpoint/2010/main" val="8396598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57FF222-5FE5-4CE2-81E4-5A1A562FC85D}" type="datetimeFigureOut">
              <a:rPr lang="en-GB" smtClean="0"/>
              <a:t>16/01/2018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5C11381-05A0-479B-B55A-415575FE9791}" type="slidenum">
              <a:rPr lang="en-GB" smtClean="0"/>
              <a:t>‹#›</a:t>
            </a:fld>
            <a:endParaRPr lang="en-GB"/>
          </a:p>
        </p:txBody>
      </p:sp>
    </p:spTree>
    <p:extLst>
      <p:ext uri="{BB962C8B-B14F-4D97-AF65-F5344CB8AC3E}">
        <p14:creationId xmlns:p14="http://schemas.microsoft.com/office/powerpoint/2010/main" val="1066118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57FF222-5FE5-4CE2-81E4-5A1A562FC85D}" type="datetimeFigureOut">
              <a:rPr lang="en-GB" smtClean="0"/>
              <a:t>16/01/2018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5C11381-05A0-479B-B55A-415575FE9791}" type="slidenum">
              <a:rPr lang="en-GB" smtClean="0"/>
              <a:t>‹#›</a:t>
            </a:fld>
            <a:endParaRPr lang="en-GB"/>
          </a:p>
        </p:txBody>
      </p:sp>
    </p:spTree>
    <p:extLst>
      <p:ext uri="{BB962C8B-B14F-4D97-AF65-F5344CB8AC3E}">
        <p14:creationId xmlns:p14="http://schemas.microsoft.com/office/powerpoint/2010/main" val="11810013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57FF222-5FE5-4CE2-81E4-5A1A562FC85D}" type="datetimeFigureOut">
              <a:rPr lang="en-GB" smtClean="0"/>
              <a:t>16/01/2018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5C11381-05A0-479B-B55A-415575FE9791}" type="slidenum">
              <a:rPr lang="en-GB" smtClean="0"/>
              <a:t>‹#›</a:t>
            </a:fld>
            <a:endParaRPr lang="en-GB"/>
          </a:p>
        </p:txBody>
      </p:sp>
    </p:spTree>
    <p:extLst>
      <p:ext uri="{BB962C8B-B14F-4D97-AF65-F5344CB8AC3E}">
        <p14:creationId xmlns:p14="http://schemas.microsoft.com/office/powerpoint/2010/main" val="10838395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57FF222-5FE5-4CE2-81E4-5A1A562FC85D}" type="datetimeFigureOut">
              <a:rPr lang="en-GB" smtClean="0"/>
              <a:t>16/01/2018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5C11381-05A0-479B-B55A-415575FE9791}" type="slidenum">
              <a:rPr lang="en-GB" smtClean="0"/>
              <a:t>‹#›</a:t>
            </a:fld>
            <a:endParaRPr lang="en-GB"/>
          </a:p>
        </p:txBody>
      </p:sp>
    </p:spTree>
    <p:extLst>
      <p:ext uri="{BB962C8B-B14F-4D97-AF65-F5344CB8AC3E}">
        <p14:creationId xmlns:p14="http://schemas.microsoft.com/office/powerpoint/2010/main" val="37777631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57FF222-5FE5-4CE2-81E4-5A1A562FC85D}" type="datetimeFigureOut">
              <a:rPr lang="en-GB" smtClean="0"/>
              <a:t>16/01/2018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5C11381-05A0-479B-B55A-415575FE9791}" type="slidenum">
              <a:rPr lang="en-GB" smtClean="0"/>
              <a:t>‹#›</a:t>
            </a:fld>
            <a:endParaRPr lang="en-GB"/>
          </a:p>
        </p:txBody>
      </p:sp>
    </p:spTree>
    <p:extLst>
      <p:ext uri="{BB962C8B-B14F-4D97-AF65-F5344CB8AC3E}">
        <p14:creationId xmlns:p14="http://schemas.microsoft.com/office/powerpoint/2010/main" val="15184831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57FF222-5FE5-4CE2-81E4-5A1A562FC85D}" type="datetimeFigureOut">
              <a:rPr lang="en-GB" smtClean="0"/>
              <a:t>16/01/2018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5C11381-05A0-479B-B55A-415575FE9791}" type="slidenum">
              <a:rPr lang="en-GB" smtClean="0"/>
              <a:t>‹#›</a:t>
            </a:fld>
            <a:endParaRPr lang="en-GB"/>
          </a:p>
        </p:txBody>
      </p:sp>
    </p:spTree>
    <p:extLst>
      <p:ext uri="{BB962C8B-B14F-4D97-AF65-F5344CB8AC3E}">
        <p14:creationId xmlns:p14="http://schemas.microsoft.com/office/powerpoint/2010/main" val="35534207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57FF222-5FE5-4CE2-81E4-5A1A562FC85D}" type="datetimeFigureOut">
              <a:rPr lang="en-GB" smtClean="0"/>
              <a:t>16/01/2018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5C11381-05A0-479B-B55A-415575FE9791}" type="slidenum">
              <a:rPr lang="en-GB" smtClean="0"/>
              <a:t>‹#›</a:t>
            </a:fld>
            <a:endParaRPr lang="en-GB"/>
          </a:p>
        </p:txBody>
      </p:sp>
    </p:spTree>
    <p:extLst>
      <p:ext uri="{BB962C8B-B14F-4D97-AF65-F5344CB8AC3E}">
        <p14:creationId xmlns:p14="http://schemas.microsoft.com/office/powerpoint/2010/main" val="29535548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7FF222-5FE5-4CE2-81E4-5A1A562FC85D}" type="datetimeFigureOut">
              <a:rPr lang="en-GB" smtClean="0"/>
              <a:t>16/01/2018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5C11381-05A0-479B-B55A-415575FE9791}" type="slidenum">
              <a:rPr lang="en-GB" smtClean="0"/>
              <a:t>‹#›</a:t>
            </a:fld>
            <a:endParaRPr lang="en-GB"/>
          </a:p>
        </p:txBody>
      </p:sp>
    </p:spTree>
    <p:extLst>
      <p:ext uri="{BB962C8B-B14F-4D97-AF65-F5344CB8AC3E}">
        <p14:creationId xmlns:p14="http://schemas.microsoft.com/office/powerpoint/2010/main" val="3831331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7FF222-5FE5-4CE2-81E4-5A1A562FC85D}" type="datetimeFigureOut">
              <a:rPr lang="en-GB" smtClean="0"/>
              <a:t>16/01/2018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5C11381-05A0-479B-B55A-415575FE9791}" type="slidenum">
              <a:rPr lang="en-GB" smtClean="0"/>
              <a:t>‹#›</a:t>
            </a:fld>
            <a:endParaRPr lang="en-GB"/>
          </a:p>
        </p:txBody>
      </p:sp>
    </p:spTree>
    <p:extLst>
      <p:ext uri="{BB962C8B-B14F-4D97-AF65-F5344CB8AC3E}">
        <p14:creationId xmlns:p14="http://schemas.microsoft.com/office/powerpoint/2010/main" val="42222560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7FF222-5FE5-4CE2-81E4-5A1A562FC85D}" type="datetimeFigureOut">
              <a:rPr lang="en-GB" smtClean="0"/>
              <a:t>16/01/2018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5C11381-05A0-479B-B55A-415575FE9791}" type="slidenum">
              <a:rPr lang="en-GB" smtClean="0"/>
              <a:t>‹#›</a:t>
            </a:fld>
            <a:endParaRPr lang="en-GB"/>
          </a:p>
        </p:txBody>
      </p:sp>
    </p:spTree>
    <p:extLst>
      <p:ext uri="{BB962C8B-B14F-4D97-AF65-F5344CB8AC3E}">
        <p14:creationId xmlns:p14="http://schemas.microsoft.com/office/powerpoint/2010/main" val="42581801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7FF222-5FE5-4CE2-81E4-5A1A562FC85D}" type="datetimeFigureOut">
              <a:rPr lang="en-GB" smtClean="0"/>
              <a:t>16/01/2018</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C11381-05A0-479B-B55A-415575FE9791}" type="slidenum">
              <a:rPr lang="en-GB" smtClean="0"/>
              <a:t>‹#›</a:t>
            </a:fld>
            <a:endParaRPr lang="en-GB"/>
          </a:p>
        </p:txBody>
      </p:sp>
    </p:spTree>
    <p:extLst>
      <p:ext uri="{BB962C8B-B14F-4D97-AF65-F5344CB8AC3E}">
        <p14:creationId xmlns:p14="http://schemas.microsoft.com/office/powerpoint/2010/main" val="671738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Ethnic differences between families and reasons for this.</a:t>
            </a:r>
            <a:endParaRPr lang="en-GB" dirty="0"/>
          </a:p>
        </p:txBody>
      </p:sp>
    </p:spTree>
    <p:extLst>
      <p:ext uri="{BB962C8B-B14F-4D97-AF65-F5344CB8AC3E}">
        <p14:creationId xmlns:p14="http://schemas.microsoft.com/office/powerpoint/2010/main" val="26279320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Social changes </a:t>
            </a:r>
            <a:endParaRPr lang="en-GB" dirty="0"/>
          </a:p>
        </p:txBody>
      </p:sp>
      <p:sp>
        <p:nvSpPr>
          <p:cNvPr id="3" name="Content Placeholder 2"/>
          <p:cNvSpPr>
            <a:spLocks noGrp="1"/>
          </p:cNvSpPr>
          <p:nvPr>
            <p:ph idx="1"/>
          </p:nvPr>
        </p:nvSpPr>
        <p:spPr/>
        <p:txBody>
          <a:bodyPr/>
          <a:lstStyle/>
          <a:p>
            <a:pPr marL="0" indent="0">
              <a:buNone/>
            </a:pPr>
            <a:r>
              <a:rPr lang="en-GB" dirty="0" smtClean="0"/>
              <a:t>There have been social changes as there are more people form other ethnic background moving to the UK. </a:t>
            </a:r>
          </a:p>
          <a:p>
            <a:pPr marL="0" indent="0">
              <a:buNone/>
            </a:pPr>
            <a:r>
              <a:rPr lang="en-GB" dirty="0" smtClean="0"/>
              <a:t>There has also been an increase in the number of ‘non-white’ people in the UK as in 2001 there were only 9% but then in 2011 there was an increase to 14% </a:t>
            </a:r>
          </a:p>
          <a:p>
            <a:pPr marL="0" indent="0">
              <a:buNone/>
            </a:pPr>
            <a:r>
              <a:rPr lang="en-GB" dirty="0" smtClean="0"/>
              <a:t>There has been a social change that people are a lot more socially acceptable of people form different ethnics so that has lead to people more likely to have children and has lead to an increase in different ethnic backgrounds. </a:t>
            </a:r>
          </a:p>
          <a:p>
            <a:pPr marL="0" indent="0">
              <a:buNone/>
            </a:pPr>
            <a:endParaRPr lang="en-GB" dirty="0"/>
          </a:p>
        </p:txBody>
      </p:sp>
    </p:spTree>
    <p:extLst>
      <p:ext uri="{BB962C8B-B14F-4D97-AF65-F5344CB8AC3E}">
        <p14:creationId xmlns:p14="http://schemas.microsoft.com/office/powerpoint/2010/main" val="16084007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Technological </a:t>
            </a:r>
            <a:endParaRPr lang="en-GB" dirty="0"/>
          </a:p>
        </p:txBody>
      </p:sp>
      <p:sp>
        <p:nvSpPr>
          <p:cNvPr id="3" name="Content Placeholder 2"/>
          <p:cNvSpPr>
            <a:spLocks noGrp="1"/>
          </p:cNvSpPr>
          <p:nvPr>
            <p:ph idx="1"/>
          </p:nvPr>
        </p:nvSpPr>
        <p:spPr/>
        <p:txBody>
          <a:bodyPr/>
          <a:lstStyle/>
          <a:p>
            <a:pPr marL="0" indent="0">
              <a:buNone/>
            </a:pPr>
            <a:r>
              <a:rPr lang="en-GB" dirty="0" smtClean="0"/>
              <a:t>The development in medicine means that people who are immigrating and have an illness can get cured quickly and are a lot more likely to survive so then this will lead to an increase in different ethnic people living in the UK as they will migrate and survive so they can then start a family. </a:t>
            </a:r>
            <a:endParaRPr lang="en-GB" dirty="0"/>
          </a:p>
        </p:txBody>
      </p:sp>
    </p:spTree>
    <p:extLst>
      <p:ext uri="{BB962C8B-B14F-4D97-AF65-F5344CB8AC3E}">
        <p14:creationId xmlns:p14="http://schemas.microsoft.com/office/powerpoint/2010/main" val="23519345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0515600" cy="774356"/>
          </a:xfrm>
        </p:spPr>
        <p:txBody>
          <a:bodyPr>
            <a:normAutofit/>
          </a:bodyPr>
          <a:lstStyle/>
          <a:p>
            <a:r>
              <a:rPr lang="en-GB" sz="3600" u="sng" dirty="0" smtClean="0"/>
              <a:t>Legal</a:t>
            </a:r>
            <a:endParaRPr lang="en-GB" sz="3600" u="sng" dirty="0"/>
          </a:p>
        </p:txBody>
      </p:sp>
      <p:sp>
        <p:nvSpPr>
          <p:cNvPr id="3" name="Content Placeholder 2"/>
          <p:cNvSpPr>
            <a:spLocks noGrp="1"/>
          </p:cNvSpPr>
          <p:nvPr>
            <p:ph idx="1"/>
          </p:nvPr>
        </p:nvSpPr>
        <p:spPr>
          <a:xfrm>
            <a:off x="121508" y="772983"/>
            <a:ext cx="10515600" cy="4583413"/>
          </a:xfrm>
        </p:spPr>
        <p:txBody>
          <a:bodyPr>
            <a:noAutofit/>
          </a:bodyPr>
          <a:lstStyle/>
          <a:p>
            <a:pPr marL="0" indent="0">
              <a:buNone/>
            </a:pPr>
            <a:r>
              <a:rPr lang="en-GB" sz="2000" dirty="0" smtClean="0"/>
              <a:t>Race Discrimination</a:t>
            </a:r>
          </a:p>
          <a:p>
            <a:r>
              <a:rPr lang="en-GB" sz="2000" dirty="0" smtClean="0"/>
              <a:t>Race discrimination is when you are treated unfairly because of your race, or because of the race of someone you are connected with, such as your partner.</a:t>
            </a:r>
          </a:p>
          <a:p>
            <a:r>
              <a:rPr lang="en-GB" sz="2000" dirty="0" smtClean="0"/>
              <a:t>‘Race’ includes colour, nationality, citizenship and ethnic or national origins.</a:t>
            </a:r>
          </a:p>
          <a:p>
            <a:pPr marL="0" indent="0">
              <a:buNone/>
            </a:pPr>
            <a:endParaRPr lang="en-GB" sz="2000" dirty="0"/>
          </a:p>
        </p:txBody>
      </p:sp>
      <p:sp>
        <p:nvSpPr>
          <p:cNvPr id="4" name="Title 1"/>
          <p:cNvSpPr txBox="1">
            <a:spLocks/>
          </p:cNvSpPr>
          <p:nvPr/>
        </p:nvSpPr>
        <p:spPr>
          <a:xfrm>
            <a:off x="121508" y="2327917"/>
            <a:ext cx="10515600" cy="73677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600" u="sng" dirty="0" smtClean="0"/>
              <a:t>Ideological</a:t>
            </a:r>
            <a:endParaRPr lang="en-GB" sz="3600" u="sng" dirty="0"/>
          </a:p>
        </p:txBody>
      </p:sp>
      <p:sp>
        <p:nvSpPr>
          <p:cNvPr id="5" name="Rectangle 4"/>
          <p:cNvSpPr/>
          <p:nvPr/>
        </p:nvSpPr>
        <p:spPr>
          <a:xfrm>
            <a:off x="121508" y="3142949"/>
            <a:ext cx="10175789" cy="3477875"/>
          </a:xfrm>
          <a:prstGeom prst="rect">
            <a:avLst/>
          </a:prstGeom>
        </p:spPr>
        <p:txBody>
          <a:bodyPr wrap="square">
            <a:spAutoFit/>
          </a:bodyPr>
          <a:lstStyle/>
          <a:p>
            <a:r>
              <a:rPr lang="en-GB" sz="2000" dirty="0" smtClean="0"/>
              <a:t>Ethnically diverse family structures:</a:t>
            </a:r>
          </a:p>
          <a:p>
            <a:pPr marL="285750" indent="-285750">
              <a:buFont typeface="Arial" panose="020B0604020202020204" pitchFamily="34" charset="0"/>
              <a:buChar char="•"/>
            </a:pPr>
            <a:r>
              <a:rPr lang="en-GB" sz="2000" dirty="0" smtClean="0"/>
              <a:t>Asian – most Asian households are built on the nuclear model though they do tend to encourage extended family forms. Cohabitation is rare, and marrying young is normal though sometimes arranged</a:t>
            </a:r>
          </a:p>
          <a:p>
            <a:pPr marL="285750" indent="-285750">
              <a:buFont typeface="Arial" panose="020B0604020202020204" pitchFamily="34" charset="0"/>
              <a:buChar char="•"/>
            </a:pPr>
            <a:r>
              <a:rPr lang="en-GB" sz="2000" dirty="0" smtClean="0"/>
              <a:t>African-Caribbean – single parenthood is very high in this ethnic group. In 2001 48% of African-Caribbean families were headed by lone parents (women), they also have the lowest marriage rate and relative divorce rate.</a:t>
            </a:r>
          </a:p>
          <a:p>
            <a:pPr marL="285750" indent="-285750">
              <a:buFont typeface="Arial" panose="020B0604020202020204" pitchFamily="34" charset="0"/>
              <a:buChar char="•"/>
            </a:pPr>
            <a:r>
              <a:rPr lang="en-GB" sz="2000" dirty="0" smtClean="0"/>
              <a:t>Multi-cultural families – there has been an increasing number of partnerships between people from different ethnic groups. Beck-</a:t>
            </a:r>
            <a:r>
              <a:rPr lang="en-GB" sz="2000" dirty="0" err="1" smtClean="0"/>
              <a:t>Gernsheim</a:t>
            </a:r>
            <a:r>
              <a:rPr lang="en-GB" sz="2000" dirty="0" smtClean="0"/>
              <a:t> 2002 studies have found there can be conflict between the ethnic groups of origin yet she also found that multicultural marriages help break down social barriers</a:t>
            </a:r>
            <a:endParaRPr lang="en-GB" sz="2000" dirty="0"/>
          </a:p>
        </p:txBody>
      </p:sp>
    </p:spTree>
    <p:extLst>
      <p:ext uri="{BB962C8B-B14F-4D97-AF65-F5344CB8AC3E}">
        <p14:creationId xmlns:p14="http://schemas.microsoft.com/office/powerpoint/2010/main" val="41732632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TotalTime>
  <Words>335</Words>
  <Application>Microsoft Office PowerPoint</Application>
  <PresentationFormat>Widescreen</PresentationFormat>
  <Paragraphs>16</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Ethnic differences between families and reasons for this.</vt:lpstr>
      <vt:lpstr>Social changes </vt:lpstr>
      <vt:lpstr>Technological </vt:lpstr>
      <vt:lpstr>Legal</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Ethnic differences between families and reasons for this.</dc:title>
  <dc:creator>George M Wareham (177664)</dc:creator>
  <cp:lastModifiedBy>Sophie Bowerbank</cp:lastModifiedBy>
  <cp:revision>4</cp:revision>
  <dcterms:created xsi:type="dcterms:W3CDTF">2018-01-09T09:47:11Z</dcterms:created>
  <dcterms:modified xsi:type="dcterms:W3CDTF">2018-01-16T09:28:21Z</dcterms:modified>
</cp:coreProperties>
</file>