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1"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7" d="100"/>
          <a:sy n="67" d="100"/>
        </p:scale>
        <p:origin x="63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C598081-6D11-44BA-BB7D-5D8FA47680C7}"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4241643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598081-6D11-44BA-BB7D-5D8FA47680C7}"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2402031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598081-6D11-44BA-BB7D-5D8FA47680C7}"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318846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598081-6D11-44BA-BB7D-5D8FA47680C7}"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3081770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598081-6D11-44BA-BB7D-5D8FA47680C7}"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1991223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C598081-6D11-44BA-BB7D-5D8FA47680C7}" type="datetimeFigureOut">
              <a:rPr lang="en-GB" smtClean="0"/>
              <a:t>16/01/2018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3051770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C598081-6D11-44BA-BB7D-5D8FA47680C7}" type="datetimeFigureOut">
              <a:rPr lang="en-GB" smtClean="0"/>
              <a:t>16/01/2018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1150385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C598081-6D11-44BA-BB7D-5D8FA47680C7}" type="datetimeFigureOut">
              <a:rPr lang="en-GB" smtClean="0"/>
              <a:t>16/01/2018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2453979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98081-6D11-44BA-BB7D-5D8FA47680C7}" type="datetimeFigureOut">
              <a:rPr lang="en-GB" smtClean="0"/>
              <a:t>16/01/2018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2358886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98081-6D11-44BA-BB7D-5D8FA47680C7}" type="datetimeFigureOut">
              <a:rPr lang="en-GB" smtClean="0"/>
              <a:t>16/01/2018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22332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98081-6D11-44BA-BB7D-5D8FA47680C7}" type="datetimeFigureOut">
              <a:rPr lang="en-GB" smtClean="0"/>
              <a:t>16/01/2018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18F061-DF26-4C56-B776-04F5391569CC}" type="slidenum">
              <a:rPr lang="en-GB" smtClean="0"/>
              <a:t>‹#›</a:t>
            </a:fld>
            <a:endParaRPr lang="en-GB"/>
          </a:p>
        </p:txBody>
      </p:sp>
    </p:spTree>
    <p:extLst>
      <p:ext uri="{BB962C8B-B14F-4D97-AF65-F5344CB8AC3E}">
        <p14:creationId xmlns:p14="http://schemas.microsoft.com/office/powerpoint/2010/main" val="98636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98081-6D11-44BA-BB7D-5D8FA47680C7}" type="datetimeFigureOut">
              <a:rPr lang="en-GB" smtClean="0"/>
              <a:t>16/01/2018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8F061-DF26-4C56-B776-04F5391569CC}" type="slidenum">
              <a:rPr lang="en-GB" smtClean="0"/>
              <a:t>‹#›</a:t>
            </a:fld>
            <a:endParaRPr lang="en-GB"/>
          </a:p>
        </p:txBody>
      </p:sp>
    </p:spTree>
    <p:extLst>
      <p:ext uri="{BB962C8B-B14F-4D97-AF65-F5344CB8AC3E}">
        <p14:creationId xmlns:p14="http://schemas.microsoft.com/office/powerpoint/2010/main" val="48853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of migration on types of families and the UK population structure</a:t>
            </a:r>
          </a:p>
        </p:txBody>
      </p:sp>
      <p:sp>
        <p:nvSpPr>
          <p:cNvPr id="3" name="Content Placeholder 2"/>
          <p:cNvSpPr>
            <a:spLocks noGrp="1"/>
          </p:cNvSpPr>
          <p:nvPr>
            <p:ph idx="1"/>
          </p:nvPr>
        </p:nvSpPr>
        <p:spPr/>
        <p:txBody>
          <a:bodyPr/>
          <a:lstStyle/>
          <a:p>
            <a:pPr marL="0" indent="0">
              <a:buNone/>
            </a:pPr>
            <a:r>
              <a:rPr lang="en-GB" b="1" u="sng" dirty="0"/>
              <a:t>Legal: </a:t>
            </a:r>
          </a:p>
          <a:p>
            <a:pPr lvl="1"/>
            <a:r>
              <a:rPr lang="en-GB" sz="2800" dirty="0"/>
              <a:t>According to the Borders, Citizenship and Immigration Act in 2009, any naturalisation through marriage </a:t>
            </a:r>
            <a:r>
              <a:rPr lang="en-GB" sz="2800" dirty="0" smtClean="0"/>
              <a:t>(becoming a citizen through marrying someone who’s a citizen in the UK) </a:t>
            </a:r>
            <a:r>
              <a:rPr lang="en-GB" sz="2800" dirty="0"/>
              <a:t>had to be married for five years. </a:t>
            </a:r>
          </a:p>
          <a:p>
            <a:pPr lvl="1"/>
            <a:r>
              <a:rPr lang="en-GB" sz="2800" dirty="0"/>
              <a:t>The Immigration Act in 1988 ensured that only one wife or widow of a polygamous marriage had the right to enter the country. </a:t>
            </a:r>
          </a:p>
          <a:p>
            <a:pPr lvl="1"/>
            <a:r>
              <a:rPr lang="en-GB" sz="2800" dirty="0"/>
              <a:t>The Commonwealth Immigrants Act in 1968 required certain potential migrants to have proof that they, their parents or grandparents had been born in Britain. </a:t>
            </a:r>
          </a:p>
          <a:p>
            <a:endParaRPr lang="en-GB" dirty="0"/>
          </a:p>
        </p:txBody>
      </p:sp>
    </p:spTree>
    <p:extLst>
      <p:ext uri="{BB962C8B-B14F-4D97-AF65-F5344CB8AC3E}">
        <p14:creationId xmlns:p14="http://schemas.microsoft.com/office/powerpoint/2010/main" val="1354043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of migration on types of families and the UK population structure</a:t>
            </a:r>
          </a:p>
        </p:txBody>
      </p:sp>
      <p:sp>
        <p:nvSpPr>
          <p:cNvPr id="3" name="Content Placeholder 2"/>
          <p:cNvSpPr>
            <a:spLocks noGrp="1"/>
          </p:cNvSpPr>
          <p:nvPr>
            <p:ph idx="1"/>
          </p:nvPr>
        </p:nvSpPr>
        <p:spPr/>
        <p:txBody>
          <a:bodyPr/>
          <a:lstStyle/>
          <a:p>
            <a:pPr marL="0" indent="0">
              <a:buNone/>
            </a:pPr>
            <a:r>
              <a:rPr lang="en-GB" b="1" u="sng" dirty="0"/>
              <a:t>Ideological</a:t>
            </a:r>
            <a:r>
              <a:rPr lang="en-GB" dirty="0"/>
              <a:t>:</a:t>
            </a:r>
          </a:p>
          <a:p>
            <a:pPr lvl="1"/>
            <a:r>
              <a:rPr lang="en-GB" sz="2800" dirty="0"/>
              <a:t> Allowing migrants to enter the country results in a number of things. </a:t>
            </a:r>
          </a:p>
          <a:p>
            <a:pPr lvl="1"/>
            <a:r>
              <a:rPr lang="en-GB" sz="2800" dirty="0"/>
              <a:t>They can bring certain cultures or traditions from their country into ours, which expands our culture. </a:t>
            </a:r>
          </a:p>
          <a:p>
            <a:pPr lvl="1"/>
            <a:r>
              <a:rPr lang="en-GB" sz="2800" dirty="0"/>
              <a:t>It creates a multicultural society. </a:t>
            </a:r>
          </a:p>
          <a:p>
            <a:pPr lvl="1"/>
            <a:r>
              <a:rPr lang="en-GB" sz="2800" dirty="0"/>
              <a:t>It increases diversity and the amount of different ethnicities in our country too, which means there is more diversity in families. </a:t>
            </a:r>
          </a:p>
          <a:p>
            <a:pPr lvl="1"/>
            <a:r>
              <a:rPr lang="en-GB" sz="2800" dirty="0"/>
              <a:t>25% of all births in the UK were by mothers who weren’t born in the UK</a:t>
            </a:r>
          </a:p>
          <a:p>
            <a:pPr marL="0" indent="0">
              <a:buNone/>
            </a:pPr>
            <a:endParaRPr lang="en-GB" b="1" dirty="0"/>
          </a:p>
        </p:txBody>
      </p:sp>
    </p:spTree>
    <p:extLst>
      <p:ext uri="{BB962C8B-B14F-4D97-AF65-F5344CB8AC3E}">
        <p14:creationId xmlns:p14="http://schemas.microsoft.com/office/powerpoint/2010/main" val="1027712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of migration on types of families and the UK population structure</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b="1" u="sng" dirty="0" smtClean="0"/>
              <a:t>Studies for migration:</a:t>
            </a:r>
          </a:p>
          <a:p>
            <a:pPr lvl="1"/>
            <a:r>
              <a:rPr lang="en-GB" sz="2800" dirty="0" smtClean="0"/>
              <a:t>Verotec (2007) - globalisation leads to diversity, since 1990s globalisations has lead to what Stephen </a:t>
            </a:r>
            <a:r>
              <a:rPr lang="en-GB" sz="2800" dirty="0"/>
              <a:t>V</a:t>
            </a:r>
            <a:r>
              <a:rPr lang="en-GB" sz="2800" dirty="0" smtClean="0"/>
              <a:t>erotec calls super diversity, migrants now come from all over the world leaving mixed cultures</a:t>
            </a:r>
          </a:p>
          <a:p>
            <a:pPr marL="742950" lvl="1" indent="-285750"/>
            <a:r>
              <a:rPr lang="en-GB" sz="2800" dirty="0" smtClean="0"/>
              <a:t>Robin Cohen (2006) - 3 types of migration. Citizens which is people with full citizenship rights, and since 1970 the government has made it harder to </a:t>
            </a:r>
            <a:r>
              <a:rPr lang="en-GB" sz="2800" dirty="0" err="1" smtClean="0"/>
              <a:t>gt</a:t>
            </a:r>
            <a:r>
              <a:rPr lang="en-GB" sz="2800" dirty="0" smtClean="0"/>
              <a:t> these rights. Denizens who are privileged foreign who hare highly payed and lastly helots who are the most exploited, the state see them as ‘deposable units of labour power. </a:t>
            </a:r>
          </a:p>
          <a:p>
            <a:pPr marL="742950" lvl="1" indent="-285750"/>
            <a:r>
              <a:rPr lang="en-GB" sz="2800" dirty="0" smtClean="0"/>
              <a:t>Ehrenreich and Hochschild (2003) -  ½ of global immigrants are female resulting in a demand of female labour, leading to demand in female labour.</a:t>
            </a:r>
          </a:p>
          <a:p>
            <a:pPr marL="742950" lvl="1" indent="-285750"/>
            <a:r>
              <a:rPr lang="en-GB" sz="2800" dirty="0" smtClean="0"/>
              <a:t>Hall (1992) - ethnic identity has become increasingly hard to identify with the hybridisation of identity occurring making ethic identity more difficult. </a:t>
            </a:r>
          </a:p>
          <a:p>
            <a:endParaRPr lang="en-GB" dirty="0"/>
          </a:p>
        </p:txBody>
      </p:sp>
    </p:spTree>
    <p:extLst>
      <p:ext uri="{BB962C8B-B14F-4D97-AF65-F5344CB8AC3E}">
        <p14:creationId xmlns:p14="http://schemas.microsoft.com/office/powerpoint/2010/main" val="4038194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of migration on types of families and the UK population structure</a:t>
            </a:r>
            <a:endParaRPr lang="en-GB" dirty="0"/>
          </a:p>
        </p:txBody>
      </p:sp>
      <p:sp>
        <p:nvSpPr>
          <p:cNvPr id="3" name="Content Placeholder 2"/>
          <p:cNvSpPr>
            <a:spLocks noGrp="1"/>
          </p:cNvSpPr>
          <p:nvPr>
            <p:ph idx="1"/>
          </p:nvPr>
        </p:nvSpPr>
        <p:spPr/>
        <p:txBody>
          <a:bodyPr>
            <a:normAutofit/>
          </a:bodyPr>
          <a:lstStyle/>
          <a:p>
            <a:pPr marL="0" indent="0">
              <a:buNone/>
            </a:pPr>
            <a:r>
              <a:rPr lang="en-GB" b="1" u="sng" dirty="0" smtClean="0"/>
              <a:t>Technological factors :</a:t>
            </a:r>
          </a:p>
          <a:p>
            <a:pPr lvl="1"/>
            <a:r>
              <a:rPr lang="en-GB" dirty="0" smtClean="0"/>
              <a:t>Advantages- technology has become increasingly important in a part of out life's like transport, labour saving technologies around the home, Technology  of surveillance and medical technology. </a:t>
            </a:r>
          </a:p>
          <a:p>
            <a:pPr lvl="1"/>
            <a:r>
              <a:rPr lang="en-GB" dirty="0" smtClean="0"/>
              <a:t>The influences of technology change our family households and it allows us to do tasks easier however due to the impact on migration there is less technology to go around and a lot of places are more busy. For example due to the migration of families coming into the country that means there will need to be more transport, more technology to go around homes and especially for hospitals the more people who migrate into countries means more accidents could occur creating a busier hospitals and less space in them.</a:t>
            </a:r>
          </a:p>
          <a:p>
            <a:endParaRPr lang="en-GB" dirty="0"/>
          </a:p>
        </p:txBody>
      </p:sp>
    </p:spTree>
    <p:extLst>
      <p:ext uri="{BB962C8B-B14F-4D97-AF65-F5344CB8AC3E}">
        <p14:creationId xmlns:p14="http://schemas.microsoft.com/office/powerpoint/2010/main" val="1858506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Statistics </a:t>
            </a:r>
            <a:endParaRPr lang="en-GB" dirty="0"/>
          </a:p>
        </p:txBody>
      </p:sp>
      <p:sp>
        <p:nvSpPr>
          <p:cNvPr id="3" name="Content Placeholder 2"/>
          <p:cNvSpPr>
            <a:spLocks noGrp="1"/>
          </p:cNvSpPr>
          <p:nvPr>
            <p:ph idx="1"/>
          </p:nvPr>
        </p:nvSpPr>
        <p:spPr/>
        <p:txBody>
          <a:bodyPr/>
          <a:lstStyle/>
          <a:p>
            <a:pPr fontAlgn="base"/>
            <a:r>
              <a:rPr lang="en-GB" b="0" i="0" dirty="0" smtClean="0">
                <a:effectLst/>
              </a:rPr>
              <a:t>More than half of the world’s refugees (52%) came from just five countries in 2014:</a:t>
            </a:r>
          </a:p>
          <a:p>
            <a:pPr fontAlgn="base"/>
            <a:r>
              <a:rPr lang="en-GB" b="1" i="0" dirty="0" smtClean="0">
                <a:effectLst/>
              </a:rPr>
              <a:t>Syria:</a:t>
            </a:r>
            <a:r>
              <a:rPr lang="en-GB" b="0" i="0" dirty="0" smtClean="0">
                <a:effectLst/>
              </a:rPr>
              <a:t> 3 million</a:t>
            </a:r>
          </a:p>
          <a:p>
            <a:pPr fontAlgn="base"/>
            <a:r>
              <a:rPr lang="en-GB" b="1" i="0" dirty="0" smtClean="0">
                <a:effectLst/>
              </a:rPr>
              <a:t>Afghanistan:</a:t>
            </a:r>
            <a:r>
              <a:rPr lang="en-GB" b="0" i="0" dirty="0" smtClean="0">
                <a:effectLst/>
              </a:rPr>
              <a:t> 2.7 million</a:t>
            </a:r>
          </a:p>
          <a:p>
            <a:pPr fontAlgn="base"/>
            <a:r>
              <a:rPr lang="en-GB" b="1" i="0" dirty="0" smtClean="0">
                <a:effectLst/>
              </a:rPr>
              <a:t>Somalia:</a:t>
            </a:r>
            <a:r>
              <a:rPr lang="en-GB" b="0" i="0" dirty="0" smtClean="0">
                <a:effectLst/>
              </a:rPr>
              <a:t> 1.1 million</a:t>
            </a:r>
          </a:p>
          <a:p>
            <a:pPr fontAlgn="base"/>
            <a:r>
              <a:rPr lang="en-GB" b="1" i="0" dirty="0" smtClean="0">
                <a:effectLst/>
              </a:rPr>
              <a:t>Sudan: </a:t>
            </a:r>
            <a:r>
              <a:rPr lang="en-GB" b="0" i="0" dirty="0" smtClean="0">
                <a:effectLst/>
              </a:rPr>
              <a:t>670,000</a:t>
            </a:r>
          </a:p>
          <a:p>
            <a:pPr fontAlgn="base"/>
            <a:r>
              <a:rPr lang="en-GB" b="1" i="0" dirty="0" smtClean="0">
                <a:effectLst/>
              </a:rPr>
              <a:t>South Sudan:</a:t>
            </a:r>
            <a:r>
              <a:rPr lang="en-GB" b="0" i="0" dirty="0" smtClean="0">
                <a:effectLst/>
              </a:rPr>
              <a:t> 508,000</a:t>
            </a:r>
          </a:p>
          <a:p>
            <a:endParaRPr lang="en-GB" dirty="0"/>
          </a:p>
        </p:txBody>
      </p:sp>
    </p:spTree>
    <p:extLst>
      <p:ext uri="{BB962C8B-B14F-4D97-AF65-F5344CB8AC3E}">
        <p14:creationId xmlns:p14="http://schemas.microsoft.com/office/powerpoint/2010/main" val="1755069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520</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Impact of migration on types of families and the UK population structure</vt:lpstr>
      <vt:lpstr>Impact of migration on types of families and the UK population structure</vt:lpstr>
      <vt:lpstr>Impact of migration on types of families and the UK population structure</vt:lpstr>
      <vt:lpstr>Impact of migration on types of families and the UK population structure</vt:lpstr>
      <vt:lpstr>Key Statistics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migration on types of families and the UK population structure</dc:title>
  <dc:creator>Sophie M Stagg (177519)</dc:creator>
  <cp:lastModifiedBy>Sophie Bowerbank</cp:lastModifiedBy>
  <cp:revision>15</cp:revision>
  <dcterms:created xsi:type="dcterms:W3CDTF">2018-01-09T09:45:24Z</dcterms:created>
  <dcterms:modified xsi:type="dcterms:W3CDTF">2018-01-16T09:27:53Z</dcterms:modified>
</cp:coreProperties>
</file>