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57" r:id="rId4"/>
    <p:sldId id="258" r:id="rId5"/>
    <p:sldId id="259"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7" d="100"/>
          <a:sy n="67" d="100"/>
        </p:scale>
        <p:origin x="59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1/16/2018</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1/16/2018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1/16/2018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1/16/2018</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1/16/2018</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1/16/2018</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1/16/2018</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independent.co.uk/student/postgraduate/postgraduate-study/masters-in-europe-a-short-hop-to-academic-success-8206515.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Family trend - Women choosing not to have children</a:t>
            </a:r>
            <a:endParaRPr lang="en-GB" dirty="0"/>
          </a:p>
        </p:txBody>
      </p:sp>
      <p:sp>
        <p:nvSpPr>
          <p:cNvPr id="3" name="Subtitle 2"/>
          <p:cNvSpPr>
            <a:spLocks noGrp="1"/>
          </p:cNvSpPr>
          <p:nvPr>
            <p:ph type="subTitle" idx="1"/>
          </p:nvPr>
        </p:nvSpPr>
        <p:spPr/>
        <p:txBody>
          <a:bodyPr/>
          <a:lstStyle/>
          <a:p>
            <a:r>
              <a:rPr lang="en-GB" dirty="0" smtClean="0"/>
              <a:t>BY ESME &amp; KATE</a:t>
            </a:r>
            <a:endParaRPr lang="en-GB" dirty="0"/>
          </a:p>
        </p:txBody>
      </p:sp>
    </p:spTree>
    <p:extLst>
      <p:ext uri="{BB962C8B-B14F-4D97-AF65-F5344CB8AC3E}">
        <p14:creationId xmlns:p14="http://schemas.microsoft.com/office/powerpoint/2010/main" val="3315479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FACTS </a:t>
            </a:r>
            <a:endParaRPr lang="en-GB" dirty="0"/>
          </a:p>
        </p:txBody>
      </p:sp>
      <p:sp>
        <p:nvSpPr>
          <p:cNvPr id="3" name="Content Placeholder 2"/>
          <p:cNvSpPr>
            <a:spLocks noGrp="1"/>
          </p:cNvSpPr>
          <p:nvPr>
            <p:ph idx="1"/>
          </p:nvPr>
        </p:nvSpPr>
        <p:spPr/>
        <p:txBody>
          <a:bodyPr/>
          <a:lstStyle/>
          <a:p>
            <a:r>
              <a:rPr lang="en-GB" dirty="0"/>
              <a:t>In 2014, 47.6 percent of women between the ages of 15 and 44 remained child-free and statistics show that the number is increased</a:t>
            </a:r>
            <a:r>
              <a:rPr lang="en-GB" dirty="0" smtClean="0"/>
              <a:t>.</a:t>
            </a:r>
          </a:p>
          <a:p>
            <a:r>
              <a:rPr lang="en-GB" dirty="0"/>
              <a:t>There are many economic factors in having a child to consider, and statists show that the basic cost of raising a child in the UK from birth to the age of 21 has increased to by 63 per cent since 2003, when the survey was first carried out, to £229,251 at present.</a:t>
            </a:r>
          </a:p>
          <a:p>
            <a:endParaRPr lang="en-GB" dirty="0"/>
          </a:p>
          <a:p>
            <a:endParaRPr lang="en-GB" dirty="0"/>
          </a:p>
        </p:txBody>
      </p:sp>
    </p:spTree>
    <p:extLst>
      <p:ext uri="{BB962C8B-B14F-4D97-AF65-F5344CB8AC3E}">
        <p14:creationId xmlns:p14="http://schemas.microsoft.com/office/powerpoint/2010/main" val="517427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Legal reasons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62366488"/>
              </p:ext>
            </p:extLst>
          </p:nvPr>
        </p:nvGraphicFramePr>
        <p:xfrm>
          <a:off x="1257300" y="2057399"/>
          <a:ext cx="3940342" cy="3541295"/>
        </p:xfrm>
        <a:graphic>
          <a:graphicData uri="http://schemas.openxmlformats.org/drawingml/2006/table">
            <a:tbl>
              <a:tblPr/>
              <a:tblGrid>
                <a:gridCol w="1970171"/>
                <a:gridCol w="1970171"/>
              </a:tblGrid>
              <a:tr h="1645291">
                <a:tc>
                  <a:txBody>
                    <a:bodyPr/>
                    <a:lstStyle/>
                    <a:p>
                      <a:r>
                        <a:rPr lang="en-GB" sz="1200" dirty="0">
                          <a:effectLst/>
                          <a:latin typeface="Source Sans Pro,serif"/>
                        </a:rPr>
                        <a:t>1967:</a:t>
                      </a:r>
                      <a:endParaRPr lang="en-GB" dirty="0">
                        <a:effectLst/>
                      </a:endParaRPr>
                    </a:p>
                  </a:txBody>
                  <a:tcPr marL="0" marR="0" marT="142875" marB="142875" anchor="b">
                    <a:lnL>
                      <a:noFill/>
                    </a:lnL>
                    <a:lnR>
                      <a:noFill/>
                    </a:lnR>
                    <a:lnT>
                      <a:noFill/>
                    </a:lnT>
                    <a:lnB w="12700" cap="flat" cmpd="sng" algn="ctr">
                      <a:solidFill>
                        <a:srgbClr val="F3F3F3"/>
                      </a:solidFill>
                      <a:prstDash val="solid"/>
                      <a:round/>
                      <a:headEnd type="none" w="med" len="med"/>
                      <a:tailEnd type="none" w="med" len="med"/>
                    </a:lnB>
                    <a:solidFill>
                      <a:srgbClr val="FFFFFF"/>
                    </a:solidFill>
                  </a:tcPr>
                </a:tc>
                <a:tc>
                  <a:txBody>
                    <a:bodyPr/>
                    <a:lstStyle/>
                    <a:p>
                      <a:pPr algn="ctr"/>
                      <a:r>
                        <a:rPr lang="en-GB" sz="1200" dirty="0">
                          <a:effectLst/>
                          <a:latin typeface="Source Sans Pro,serif"/>
                        </a:rPr>
                        <a:t>The Abortion Act became law, legalising abortion under certain conditions; it came into effect on 27 April 1968.</a:t>
                      </a:r>
                      <a:endParaRPr lang="en-GB" dirty="0">
                        <a:effectLst/>
                      </a:endParaRPr>
                    </a:p>
                  </a:txBody>
                  <a:tcPr marL="0" marR="0" marT="142875" marB="142875" anchor="b">
                    <a:lnL>
                      <a:noFill/>
                    </a:lnL>
                    <a:lnR>
                      <a:noFill/>
                    </a:lnR>
                    <a:lnT>
                      <a:noFill/>
                    </a:lnT>
                    <a:lnB w="12700" cap="flat" cmpd="sng" algn="ctr">
                      <a:solidFill>
                        <a:srgbClr val="F3F3F3"/>
                      </a:solidFill>
                      <a:prstDash val="solid"/>
                      <a:round/>
                      <a:headEnd type="none" w="med" len="med"/>
                      <a:tailEnd type="none" w="med" len="med"/>
                    </a:lnB>
                    <a:solidFill>
                      <a:srgbClr val="FFFFFF"/>
                    </a:solidFill>
                  </a:tcPr>
                </a:tc>
              </a:tr>
              <a:tr h="1896004">
                <a:tc>
                  <a:txBody>
                    <a:bodyPr/>
                    <a:lstStyle/>
                    <a:p>
                      <a:r>
                        <a:rPr lang="en-GB" sz="1200">
                          <a:effectLst/>
                          <a:latin typeface="Source Sans Pro,serif"/>
                        </a:rPr>
                        <a:t>1975:</a:t>
                      </a:r>
                      <a:endParaRPr lang="en-GB">
                        <a:effectLst/>
                      </a:endParaRPr>
                    </a:p>
                  </a:txBody>
                  <a:tcPr marL="0" marR="0" marT="142875" marB="142875" anchor="b">
                    <a:lnL>
                      <a:noFill/>
                    </a:lnL>
                    <a:lnR>
                      <a:noFill/>
                    </a:lnR>
                    <a:lnT w="12700" cap="flat" cmpd="sng" algn="ctr">
                      <a:solidFill>
                        <a:srgbClr val="F3F3F3"/>
                      </a:solidFill>
                      <a:prstDash val="solid"/>
                      <a:round/>
                      <a:headEnd type="none" w="med" len="med"/>
                      <a:tailEnd type="none" w="med" len="med"/>
                    </a:lnT>
                    <a:lnB w="12700" cap="flat" cmpd="sng" algn="ctr">
                      <a:solidFill>
                        <a:srgbClr val="F3F3F3"/>
                      </a:solidFill>
                      <a:prstDash val="solid"/>
                      <a:round/>
                      <a:headEnd type="none" w="med" len="med"/>
                      <a:tailEnd type="none" w="med" len="med"/>
                    </a:lnB>
                    <a:solidFill>
                      <a:srgbClr val="FFFFFF"/>
                    </a:solidFill>
                  </a:tcPr>
                </a:tc>
                <a:tc>
                  <a:txBody>
                    <a:bodyPr/>
                    <a:lstStyle/>
                    <a:p>
                      <a:pPr algn="ctr"/>
                      <a:r>
                        <a:rPr lang="en-GB" sz="1200" dirty="0">
                          <a:effectLst/>
                          <a:latin typeface="Source Sans Pro,serif"/>
                        </a:rPr>
                        <a:t>The National Abortion Campaign (NAC) was established to protect the 1967 Act and campaign for its improvement.</a:t>
                      </a:r>
                      <a:endParaRPr lang="en-GB" dirty="0">
                        <a:effectLst/>
                      </a:endParaRPr>
                    </a:p>
                  </a:txBody>
                  <a:tcPr marL="0" marR="0" marT="142875" marB="142875" anchor="b">
                    <a:lnL>
                      <a:noFill/>
                    </a:lnL>
                    <a:lnR>
                      <a:noFill/>
                    </a:lnR>
                    <a:lnT w="12700" cap="flat" cmpd="sng" algn="ctr">
                      <a:solidFill>
                        <a:srgbClr val="F3F3F3"/>
                      </a:solidFill>
                      <a:prstDash val="solid"/>
                      <a:round/>
                      <a:headEnd type="none" w="med" len="med"/>
                      <a:tailEnd type="none" w="med" len="med"/>
                    </a:lnT>
                    <a:lnB w="12700" cap="flat" cmpd="sng" algn="ctr">
                      <a:solidFill>
                        <a:srgbClr val="F3F3F3"/>
                      </a:solidFill>
                      <a:prstDash val="solid"/>
                      <a:round/>
                      <a:headEnd type="none" w="med" len="med"/>
                      <a:tailEnd type="none" w="med" len="med"/>
                    </a:lnB>
                    <a:solidFill>
                      <a:srgbClr val="FFFFFF"/>
                    </a:solidFill>
                  </a:tcPr>
                </a:tc>
              </a:tr>
            </a:tbl>
          </a:graphicData>
        </a:graphic>
      </p:graphicFrame>
      <p:sp>
        <p:nvSpPr>
          <p:cNvPr id="7" name="TextBox 6"/>
          <p:cNvSpPr txBox="1"/>
          <p:nvPr/>
        </p:nvSpPr>
        <p:spPr>
          <a:xfrm>
            <a:off x="7010400" y="2695074"/>
            <a:ext cx="2919663" cy="2862322"/>
          </a:xfrm>
          <a:prstGeom prst="rect">
            <a:avLst/>
          </a:prstGeom>
          <a:noFill/>
        </p:spPr>
        <p:txBody>
          <a:bodyPr wrap="square" rtlCol="0">
            <a:spAutoFit/>
          </a:bodyPr>
          <a:lstStyle/>
          <a:p>
            <a:r>
              <a:rPr lang="en-GB" dirty="0"/>
              <a:t>The 1990 Act lowered the legal time limit from 28 to 24 weeks, which is the currently accepted point of viability. It also clarified the circumstances under which abortion could be obtained at a later stage.</a:t>
            </a:r>
          </a:p>
        </p:txBody>
      </p:sp>
    </p:spTree>
    <p:extLst>
      <p:ext uri="{BB962C8B-B14F-4D97-AF65-F5344CB8AC3E}">
        <p14:creationId xmlns:p14="http://schemas.microsoft.com/office/powerpoint/2010/main" val="2823630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Ideological reasons</a:t>
            </a:r>
            <a:endParaRPr lang="en-GB" dirty="0"/>
          </a:p>
        </p:txBody>
      </p:sp>
      <p:sp>
        <p:nvSpPr>
          <p:cNvPr id="3" name="Content Placeholder 2"/>
          <p:cNvSpPr>
            <a:spLocks noGrp="1"/>
          </p:cNvSpPr>
          <p:nvPr>
            <p:ph idx="1"/>
          </p:nvPr>
        </p:nvSpPr>
        <p:spPr/>
        <p:txBody>
          <a:bodyPr>
            <a:normAutofit fontScale="92500" lnSpcReduction="10000"/>
          </a:bodyPr>
          <a:lstStyle/>
          <a:p>
            <a:r>
              <a:rPr lang="en-GB" dirty="0"/>
              <a:t>For an increasing number of people, not having children is a matter of being environmentally conscious as reproduction was demonised as one of the most dangerous things we can do to the planet in a recent study. </a:t>
            </a:r>
            <a:r>
              <a:rPr lang="en-GB" dirty="0">
                <a:hlinkClick r:id="rId2"/>
              </a:rPr>
              <a:t>Researchers from Lund University in Sweden</a:t>
            </a:r>
            <a:r>
              <a:rPr lang="en-GB" dirty="0"/>
              <a:t> found having one fewer child per family can save “an average of 58.6 tonnes of CO2-equivalent emissions per year</a:t>
            </a:r>
            <a:r>
              <a:rPr lang="en-GB" dirty="0" smtClean="0"/>
              <a:t>”.</a:t>
            </a:r>
          </a:p>
          <a:p>
            <a:r>
              <a:rPr lang="en-GB" dirty="0"/>
              <a:t>One reason that more women are choosing to remain child-free may be because they can, as in many cultures it used to be necessary and there wasn’t a question about it</a:t>
            </a:r>
            <a:r>
              <a:rPr lang="en-GB" dirty="0" smtClean="0"/>
              <a:t>.</a:t>
            </a:r>
          </a:p>
          <a:p>
            <a:r>
              <a:rPr lang="en-GB" dirty="0"/>
              <a:t>The idea that women feel pressurised by friends and family to have children. Beth </a:t>
            </a:r>
            <a:r>
              <a:rPr lang="en-GB" dirty="0" err="1"/>
              <a:t>Follini</a:t>
            </a:r>
            <a:r>
              <a:rPr lang="en-GB" dirty="0"/>
              <a:t> who is a counsellor says “many of her clients do not want children but feel pressurised. Often this pressure comes from friends who have had children that, make passing comments like - 'you don't know what you're missing' or 'you'd make a great mum'. Or joking that you hate children. Sometimes it's from parents hoping for a grandchild." This puts pressure on the woman to have children when she would preferably choose not to. </a:t>
            </a:r>
          </a:p>
          <a:p>
            <a:endParaRPr lang="en-GB" dirty="0"/>
          </a:p>
          <a:p>
            <a:endParaRPr lang="en-GB" dirty="0"/>
          </a:p>
        </p:txBody>
      </p:sp>
    </p:spTree>
    <p:extLst>
      <p:ext uri="{BB962C8B-B14F-4D97-AF65-F5344CB8AC3E}">
        <p14:creationId xmlns:p14="http://schemas.microsoft.com/office/powerpoint/2010/main" val="3015188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Social reasons</a:t>
            </a:r>
            <a:endParaRPr lang="en-GB" dirty="0"/>
          </a:p>
        </p:txBody>
      </p:sp>
      <p:sp>
        <p:nvSpPr>
          <p:cNvPr id="3" name="Content Placeholder 2"/>
          <p:cNvSpPr>
            <a:spLocks noGrp="1"/>
          </p:cNvSpPr>
          <p:nvPr>
            <p:ph idx="1"/>
          </p:nvPr>
        </p:nvSpPr>
        <p:spPr/>
        <p:txBody>
          <a:bodyPr/>
          <a:lstStyle/>
          <a:p>
            <a:r>
              <a:rPr lang="en-GB" dirty="0" smtClean="0"/>
              <a:t>There has been a massive increase in the amount of women who do not want to have children as it has become more socially acceptable. </a:t>
            </a:r>
          </a:p>
          <a:p>
            <a:r>
              <a:rPr lang="en-GB" dirty="0"/>
              <a:t>‘One-in five mothers have returned to work earlier than expected</a:t>
            </a:r>
            <a:r>
              <a:rPr lang="en-GB" dirty="0" smtClean="0"/>
              <a:t>.’ </a:t>
            </a:r>
          </a:p>
          <a:p>
            <a:pPr marL="0" indent="0">
              <a:buNone/>
            </a:pPr>
            <a:r>
              <a:rPr lang="en-GB" dirty="0" smtClean="0"/>
              <a:t>‘</a:t>
            </a:r>
            <a:r>
              <a:rPr lang="en-GB" dirty="0"/>
              <a:t>29% of parents' gross annual income spent on raising a child</a:t>
            </a:r>
            <a:r>
              <a:rPr lang="en-GB" dirty="0" smtClean="0"/>
              <a:t>.’ </a:t>
            </a:r>
          </a:p>
          <a:p>
            <a:pPr marL="0" indent="0">
              <a:buNone/>
            </a:pPr>
            <a:r>
              <a:rPr lang="en-GB" dirty="0"/>
              <a:t>‘One in 10 said they had postponed having their next child for financial reasons.’</a:t>
            </a:r>
          </a:p>
          <a:p>
            <a:pPr marL="0" indent="0">
              <a:buNone/>
            </a:pPr>
            <a:r>
              <a:rPr lang="en-GB" dirty="0"/>
              <a:t>These numbers show that one reason for the decline in women choosing not to have children is simply because they do not have the money to spend on their child. Also if women are in full time jobs, they do not have the time to look after the child and take time off work.</a:t>
            </a:r>
          </a:p>
          <a:p>
            <a:pPr marL="0" indent="0">
              <a:buNone/>
            </a:pPr>
            <a:endParaRPr lang="en-GB" dirty="0"/>
          </a:p>
          <a:p>
            <a:pPr marL="0" indent="0">
              <a:buNone/>
            </a:pPr>
            <a:endParaRPr lang="en-GB" dirty="0" smtClean="0"/>
          </a:p>
        </p:txBody>
      </p:sp>
    </p:spTree>
    <p:extLst>
      <p:ext uri="{BB962C8B-B14F-4D97-AF65-F5344CB8AC3E}">
        <p14:creationId xmlns:p14="http://schemas.microsoft.com/office/powerpoint/2010/main" val="2465532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Technological reasons </a:t>
            </a:r>
            <a:endParaRPr lang="en-GB" dirty="0"/>
          </a:p>
        </p:txBody>
      </p:sp>
      <p:sp>
        <p:nvSpPr>
          <p:cNvPr id="3" name="Content Placeholder 2"/>
          <p:cNvSpPr>
            <a:spLocks noGrp="1"/>
          </p:cNvSpPr>
          <p:nvPr>
            <p:ph idx="1"/>
          </p:nvPr>
        </p:nvSpPr>
        <p:spPr/>
        <p:txBody>
          <a:bodyPr/>
          <a:lstStyle/>
          <a:p>
            <a:r>
              <a:rPr lang="en-GB" dirty="0" smtClean="0"/>
              <a:t>There have been huge developments in the last 50 years in medicine to prevent unwanted pregnancies.</a:t>
            </a:r>
          </a:p>
          <a:p>
            <a:r>
              <a:rPr lang="en-GB" dirty="0" smtClean="0"/>
              <a:t>Such as the introduction of the pill, the implant and many more. </a:t>
            </a:r>
          </a:p>
          <a:p>
            <a:pPr marL="0" indent="0">
              <a:buNone/>
            </a:pPr>
            <a:endParaRPr lang="en-GB" dirty="0"/>
          </a:p>
        </p:txBody>
      </p:sp>
    </p:spTree>
    <p:extLst>
      <p:ext uri="{BB962C8B-B14F-4D97-AF65-F5344CB8AC3E}">
        <p14:creationId xmlns:p14="http://schemas.microsoft.com/office/powerpoint/2010/main" val="4249747596"/>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TM04033937[[fn=Vapor Trail]]</Template>
  <TotalTime>36</TotalTime>
  <Words>340</Words>
  <Application>Microsoft Office PowerPoint</Application>
  <PresentationFormat>Widescreen</PresentationFormat>
  <Paragraphs>24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Century Gothic</vt:lpstr>
      <vt:lpstr>Source Sans Pro,serif</vt:lpstr>
      <vt:lpstr>Vapor Trail</vt:lpstr>
      <vt:lpstr>Family trend - Women choosing not to have children</vt:lpstr>
      <vt:lpstr>FACTS </vt:lpstr>
      <vt:lpstr>Legal reasons</vt:lpstr>
      <vt:lpstr>Ideological reasons</vt:lpstr>
      <vt:lpstr>Social reasons</vt:lpstr>
      <vt:lpstr>Technological reasons </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trend - Women choosing not to have children</dc:title>
  <dc:creator>Esme R Webster-Brooks (178474)</dc:creator>
  <cp:lastModifiedBy>Sophie Bowerbank</cp:lastModifiedBy>
  <cp:revision>7</cp:revision>
  <dcterms:created xsi:type="dcterms:W3CDTF">2018-01-09T09:37:37Z</dcterms:created>
  <dcterms:modified xsi:type="dcterms:W3CDTF">2018-01-16T09:27:26Z</dcterms:modified>
</cp:coreProperties>
</file>