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9" r:id="rId5"/>
    <p:sldId id="261" r:id="rId6"/>
    <p:sldId id="260" r:id="rId7"/>
    <p:sldId id="269" r:id="rId8"/>
    <p:sldId id="266" r:id="rId9"/>
    <p:sldId id="279" r:id="rId10"/>
    <p:sldId id="262" r:id="rId11"/>
    <p:sldId id="265" r:id="rId12"/>
    <p:sldId id="271" r:id="rId13"/>
    <p:sldId id="270" r:id="rId14"/>
    <p:sldId id="264" r:id="rId15"/>
    <p:sldId id="272" r:id="rId16"/>
    <p:sldId id="275" r:id="rId17"/>
    <p:sldId id="276" r:id="rId18"/>
    <p:sldId id="277" r:id="rId19"/>
    <p:sldId id="274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43"/>
  </p:normalViewPr>
  <p:slideViewPr>
    <p:cSldViewPr snapToGrid="0">
      <p:cViewPr varScale="1">
        <p:scale>
          <a:sx n="87" d="100"/>
          <a:sy n="87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9/5/2017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does this differ from the West?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9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9/5/2017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9/5/2017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9/5/2017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-hack.co.uk/2014/04/16-children-and-their-bedrooms-from.html?m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mqEqJN59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 smtClean="0"/>
              <a:t>Activity: </a:t>
            </a:r>
            <a:r>
              <a:rPr lang="en-GB" sz="2400" dirty="0"/>
              <a:t>Go to 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www.life-hack.co.uk/2014/04/16-children-and-their-bedrooms-from.html?m=1</a:t>
            </a:r>
            <a:r>
              <a:rPr lang="en-GB" sz="2400" dirty="0" smtClean="0"/>
              <a:t> What conclusions can you draw about cross-cultural differences in childhood? </a:t>
            </a:r>
          </a:p>
        </p:txBody>
      </p:sp>
    </p:spTree>
    <p:extLst>
      <p:ext uri="{BB962C8B-B14F-4D97-AF65-F5344CB8AC3E}">
        <p14:creationId xmlns:p14="http://schemas.microsoft.com/office/powerpoint/2010/main" val="18875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Teddy boys in the 1950s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34" y="1862959"/>
            <a:ext cx="5111184" cy="4114800"/>
          </a:xfrm>
        </p:spPr>
      </p:pic>
    </p:spTree>
    <p:extLst>
      <p:ext uri="{BB962C8B-B14F-4D97-AF65-F5344CB8AC3E}">
        <p14:creationId xmlns:p14="http://schemas.microsoft.com/office/powerpoint/2010/main" val="33860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Phillipe Aries (1962)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8213" y="2080323"/>
            <a:ext cx="4572000" cy="31545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 What criticisms have been made of Aries work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Pollock (1983)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limited and unrepresentative sources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Pollock (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Middle Ages society had a different notion of childhood than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(1980)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Aries’ work is present-centred and applies today’s views to the past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globalisation of western childhood?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sociologists have argued that western notions of childhood are being globalised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campaigns against child labour in developing countries reflect Western views of what childhood ought to be.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Do you agree that Western ideas of childhood have become globalised (p.9 in booklet)?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our culture child centred?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Browne textbook complete p.10</a:t>
            </a:r>
          </a:p>
          <a:p>
            <a:endParaRPr lang="en-GB" dirty="0"/>
          </a:p>
          <a:p>
            <a:r>
              <a:rPr lang="en-GB" dirty="0" smtClean="0"/>
              <a:t>What problems can you identify with the argument that we have become more child centred?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9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54788"/>
            <a:ext cx="9372600" cy="1200416"/>
          </a:xfrm>
        </p:spPr>
        <p:txBody>
          <a:bodyPr/>
          <a:lstStyle/>
          <a:p>
            <a:r>
              <a:rPr lang="en-GB" dirty="0" smtClean="0"/>
              <a:t>Has the position of children improved or worsened?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dirty="0" smtClean="0"/>
              <a:t>Improved: legal protection</a:t>
            </a:r>
          </a:p>
          <a:p>
            <a:r>
              <a:rPr lang="en-GB" dirty="0"/>
              <a:t>The Children Acts 1989/2004</a:t>
            </a:r>
          </a:p>
          <a:p>
            <a:r>
              <a:rPr lang="en-GB" dirty="0"/>
              <a:t>What other legislation has had an impact on the role of children today?</a:t>
            </a:r>
          </a:p>
          <a:p>
            <a:r>
              <a:rPr lang="en-GB" dirty="0"/>
              <a:t>Which age? Do some research and complete the table on </a:t>
            </a:r>
            <a:r>
              <a:rPr lang="en-GB" dirty="0" smtClean="0"/>
              <a:t>p.12</a:t>
            </a:r>
          </a:p>
          <a:p>
            <a:pPr marL="45720" indent="0">
              <a:buNone/>
            </a:pPr>
            <a:r>
              <a:rPr lang="en-GB" dirty="0" smtClean="0"/>
              <a:t>Worsened: unhappiness and child abuse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Worsened: Unhappy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Womack (2011) reports that Britain’s children are some of the unhappiest in the West.</a:t>
            </a:r>
          </a:p>
          <a:p>
            <a:r>
              <a:rPr lang="en-GB" dirty="0" smtClean="0"/>
              <a:t>Family breakdown is a key cause of this leading to poor physical and mental health, poor relationships with parents and friends, failure at school and more likely to engage in risky behaviour.</a:t>
            </a:r>
          </a:p>
          <a:p>
            <a:r>
              <a:rPr lang="en-GB" dirty="0" smtClean="0"/>
              <a:t>Child poverty: 3.7 million children officially classed as living in poverty 2012-13.</a:t>
            </a:r>
          </a:p>
          <a:p>
            <a:r>
              <a:rPr lang="en-GB" dirty="0" smtClean="0"/>
              <a:t>Margo- British children spend more time with peers than parents and other adults. Many children are concerned their parents are not there for them when they need them.</a:t>
            </a:r>
          </a:p>
          <a:p>
            <a:r>
              <a:rPr lang="en-GB" dirty="0" smtClean="0"/>
              <a:t>3000 offences evert year are </a:t>
            </a:r>
            <a:r>
              <a:rPr lang="en-GB" dirty="0" err="1" smtClean="0"/>
              <a:t>comitted</a:t>
            </a:r>
            <a:r>
              <a:rPr lang="en-GB" dirty="0" smtClean="0"/>
              <a:t> by children under the age of 10.</a:t>
            </a:r>
          </a:p>
          <a:p>
            <a:r>
              <a:rPr lang="en-GB" dirty="0" smtClean="0"/>
              <a:t>75,000 school age children a year (approx.) enter the criminal justice system for various offences.</a:t>
            </a:r>
          </a:p>
        </p:txBody>
      </p:sp>
    </p:spTree>
    <p:extLst>
      <p:ext uri="{BB962C8B-B14F-4D97-AF65-F5344CB8AC3E}">
        <p14:creationId xmlns:p14="http://schemas.microsoft.com/office/powerpoint/2010/main" val="34583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Worsened: Child abuse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2013, statistics from the Department of Education showed there were 43,100 children and young people under the age of 18 who were subject to a Child Protection Plan in England because of various forms of abuse: 41% neglect, 31% emotional abuse, 12% physical abuse, 5% sexual abuse, 11% more than one category.</a:t>
            </a:r>
          </a:p>
          <a:p>
            <a:r>
              <a:rPr lang="en-GB" dirty="0" smtClean="0"/>
              <a:t>ChildLine has helped over 3.5million children since it opened in 1986.</a:t>
            </a:r>
          </a:p>
          <a:p>
            <a:r>
              <a:rPr lang="en-GB" dirty="0" smtClean="0"/>
              <a:t>Sibling abuse: Womack found from a longitudinal study of families that 31% of young people reported they were hit, kicked or pushed by a sibling ‘a lot’ or ‘quite a lot’. Around a third were frequently bullied by a sibling. Bowes et al (2014) found children who had been bullied by a sibling were twice as likely by the age of 18 to have depression, self harm or suffer anxiety.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1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views of modern childhood: Stainton-Rogers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17570"/>
              </p:ext>
            </p:extLst>
          </p:nvPr>
        </p:nvGraphicFramePr>
        <p:xfrm>
          <a:off x="2208213" y="1600200"/>
          <a:ext cx="9372600" cy="4302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86300"/>
                <a:gridCol w="468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WELFARE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CONTROL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</a:t>
                      </a:r>
                      <a:r>
                        <a:rPr lang="en-GB" baseline="0" dirty="0" smtClean="0"/>
                        <a:t> are vulnerable and need protection e.g.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Children need boundaries for their behaviour</a:t>
                      </a:r>
                      <a:r>
                        <a:rPr lang="en-GB" baseline="0" dirty="0" smtClean="0"/>
                        <a:t> and anti-social tendencies e.g.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8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 childhood disappeared?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Nick Lee vs </a:t>
            </a:r>
            <a:r>
              <a:rPr lang="en-GB" smtClean="0"/>
              <a:t>Neil Postman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4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outline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notion of childhood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evaluate its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explain what is meant by childhood as a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construct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examine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differences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childhood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9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106" y="1772611"/>
            <a:ext cx="2743201" cy="232217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1.What stereotype of childhood does the picture challenge?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2. List five words you associate with childhood in the 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41" b="72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Childhood as a social construct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Question: </a:t>
            </a:r>
            <a:r>
              <a:rPr lang="en-GB" sz="2400" dirty="0"/>
              <a:t>W</a:t>
            </a:r>
            <a:r>
              <a:rPr lang="en-GB" sz="2400" dirty="0" smtClean="0"/>
              <a:t>hat is meant by the phrase ‘childhood is a social construct’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Wagg (1992) </a:t>
            </a:r>
            <a:r>
              <a:rPr lang="en-GB" sz="2400" dirty="0"/>
              <a:t>- “Childhood </a:t>
            </a:r>
            <a:r>
              <a:rPr lang="en-GB" sz="2400" dirty="0" smtClean="0"/>
              <a:t>is </a:t>
            </a:r>
            <a:r>
              <a:rPr lang="en-GB" sz="2400" dirty="0"/>
              <a:t>(…) what members of </a:t>
            </a:r>
            <a:r>
              <a:rPr lang="en-GB" sz="2400" u="sng" dirty="0"/>
              <a:t>particular societies</a:t>
            </a:r>
            <a:r>
              <a:rPr lang="en-GB" sz="2400" dirty="0"/>
              <a:t>, at </a:t>
            </a:r>
            <a:r>
              <a:rPr lang="en-GB" sz="2400" u="sng" dirty="0"/>
              <a:t>particular times </a:t>
            </a:r>
            <a:r>
              <a:rPr lang="en-GB" sz="2400" dirty="0"/>
              <a:t>and a </a:t>
            </a:r>
            <a:r>
              <a:rPr lang="en-GB" sz="2400" u="sng" dirty="0"/>
              <a:t>particular place</a:t>
            </a:r>
            <a:r>
              <a:rPr lang="en-GB" sz="2400" dirty="0"/>
              <a:t>, say it is. There is no single universal childhood, experienced by all. So childhood isn’t ‘natural’, and should be distinguished from mere biological immaturity’ </a:t>
            </a:r>
            <a:endParaRPr lang="en-GB" sz="2400" dirty="0" smtClean="0"/>
          </a:p>
          <a:p>
            <a:r>
              <a:rPr lang="en-GB" sz="2400" dirty="0" smtClean="0"/>
              <a:t>Evidence to support the view that childhood is a social construct can be found in 1) </a:t>
            </a:r>
            <a:r>
              <a:rPr lang="en-GB" sz="2400" b="1" dirty="0" smtClean="0"/>
              <a:t>historical</a:t>
            </a:r>
            <a:r>
              <a:rPr lang="en-GB" sz="2400" dirty="0" smtClean="0"/>
              <a:t> </a:t>
            </a:r>
            <a:r>
              <a:rPr lang="en-GB" sz="2400" b="1" dirty="0" smtClean="0"/>
              <a:t>differences </a:t>
            </a:r>
            <a:r>
              <a:rPr lang="en-GB" sz="2400" dirty="0" smtClean="0"/>
              <a:t>2.) </a:t>
            </a:r>
            <a:r>
              <a:rPr lang="en-GB" sz="2400" b="1" dirty="0" smtClean="0"/>
              <a:t>cross-cultural differences</a:t>
            </a:r>
            <a:r>
              <a:rPr lang="en-GB" sz="2400" dirty="0" smtClean="0"/>
              <a:t> 3.) differences in the same society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8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western notion of childhood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innocent and special time of life - a ‘golden age’. </a:t>
            </a:r>
          </a:p>
          <a:p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from adulthood – physically and </a:t>
            </a:r>
            <a:r>
              <a:rPr lang="en-US" dirty="0" smtClean="0"/>
              <a:t>psychologically immature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Jane Pilcher (1995)</a:t>
            </a:r>
            <a:r>
              <a:rPr lang="en-US" dirty="0" smtClean="0"/>
              <a:t> </a:t>
            </a:r>
            <a:r>
              <a:rPr lang="en-US" dirty="0"/>
              <a:t>– childhood is </a:t>
            </a:r>
            <a:r>
              <a:rPr lang="en-US" u="sng" dirty="0"/>
              <a:t>distinctly separate </a:t>
            </a:r>
            <a:r>
              <a:rPr lang="en-US" dirty="0"/>
              <a:t>from adulthood, it is its own clear life stage where children occupy a different </a:t>
            </a:r>
            <a:r>
              <a:rPr lang="en-US" u="sng" dirty="0"/>
              <a:t>social status </a:t>
            </a:r>
            <a:r>
              <a:rPr lang="en-US" dirty="0"/>
              <a:t>form adults. </a:t>
            </a:r>
          </a:p>
          <a:p>
            <a:r>
              <a:rPr lang="en-US" dirty="0" smtClean="0"/>
              <a:t>The separate status is seen in laws</a:t>
            </a:r>
            <a:r>
              <a:rPr lang="en-US" dirty="0"/>
              <a:t>, </a:t>
            </a:r>
            <a:r>
              <a:rPr lang="en-US" dirty="0" smtClean="0"/>
              <a:t>clothes, products </a:t>
            </a:r>
            <a:r>
              <a:rPr lang="en-US" dirty="0"/>
              <a:t>and </a:t>
            </a:r>
            <a:r>
              <a:rPr lang="en-US" dirty="0" smtClean="0"/>
              <a:t>services (e.g. books, play areas).</a:t>
            </a:r>
            <a:endParaRPr lang="en-US" dirty="0"/>
          </a:p>
          <a:p>
            <a:r>
              <a:rPr lang="en-US" dirty="0" smtClean="0"/>
              <a:t>Vulnerable and </a:t>
            </a:r>
            <a:r>
              <a:rPr lang="en-US" dirty="0"/>
              <a:t>in need of protection from the dangers of the adult world. </a:t>
            </a:r>
          </a:p>
          <a:p>
            <a:r>
              <a:rPr lang="en-US" dirty="0" smtClean="0"/>
              <a:t>Childhood is lived </a:t>
            </a:r>
            <a:r>
              <a:rPr lang="en-US" dirty="0"/>
              <a:t>in a sphere of family and education – away from the real </a:t>
            </a:r>
            <a:r>
              <a:rPr lang="en-US" dirty="0" smtClean="0"/>
              <a:t>world</a:t>
            </a:r>
            <a:r>
              <a:rPr lang="en-US" dirty="0"/>
              <a:t> </a:t>
            </a:r>
            <a:r>
              <a:rPr lang="en-US" dirty="0" smtClean="0"/>
              <a:t>and paid work.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4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image of childhood does this picture communicate?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6" b="9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3" y="1505216"/>
            <a:ext cx="9372600" cy="4209784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Ariès</a:t>
            </a:r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(1962)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– between the 10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and 13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century childhood didn’t exist. Children were not seen to have a different nature or needs from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</a:p>
          <a:p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Ariès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looks at art from that period, noticing how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children were depicted as smaller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as having any different characteristics. </a:t>
            </a:r>
          </a:p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(1975)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– parental attitude was different. High death rates encouraged indifference and neglect toward infants. </a:t>
            </a:r>
          </a:p>
          <a:p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Ariès</a:t>
            </a:r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– elements of the modern notion of childhood started to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emerge from the 13</a:t>
            </a:r>
            <a:r>
              <a:rPr lang="en-US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onwards: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started to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 education of the young. 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Growing distinction between children's and adults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clothing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8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century – handbooks on childbearing were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8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– factory acts banned the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of children in mines/factories.  Complete p.6-7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1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www.youtube.com/watch?v=KHmqEqJN59o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Children in the Industrial Revolution</a:t>
            </a:r>
          </a:p>
          <a:p>
            <a:endParaRPr lang="en-GB" dirty="0"/>
          </a:p>
          <a:p>
            <a:r>
              <a:rPr lang="en-GB" dirty="0" smtClean="0"/>
              <a:t>What issues were highlighted for children during industrialisation?</a:t>
            </a:r>
          </a:p>
          <a:p>
            <a:r>
              <a:rPr lang="en-GB" dirty="0" smtClean="0"/>
              <a:t>How did this contribute to our understanding of how childhood should be today?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4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Cross-cultural differences (p. 8-9 in booklet)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Benedict (1934) </a:t>
            </a:r>
            <a:r>
              <a:rPr lang="en-GB" sz="2200" dirty="0"/>
              <a:t>– children from non-industrial societies are different from western children </a:t>
            </a:r>
            <a:r>
              <a:rPr lang="en-GB" sz="2200" dirty="0" smtClean="0"/>
              <a:t>in three ways:</a:t>
            </a:r>
            <a:endParaRPr lang="en-GB" sz="2200" dirty="0"/>
          </a:p>
          <a:p>
            <a:pPr marL="45720" indent="0">
              <a:buNone/>
            </a:pPr>
            <a:r>
              <a:rPr lang="en-GB" sz="2200" dirty="0" smtClean="0"/>
              <a:t>1.) </a:t>
            </a:r>
            <a:r>
              <a:rPr lang="en-GB" sz="2200" b="1" dirty="0"/>
              <a:t>R</a:t>
            </a:r>
            <a:r>
              <a:rPr lang="en-GB" sz="2200" b="1" dirty="0" smtClean="0"/>
              <a:t>esponsibility</a:t>
            </a:r>
            <a:r>
              <a:rPr lang="en-GB" sz="2200" dirty="0" smtClean="0"/>
              <a:t> - </a:t>
            </a:r>
            <a:r>
              <a:rPr lang="en-GB" sz="2200" b="1" dirty="0" smtClean="0">
                <a:solidFill>
                  <a:srgbClr val="FF0000"/>
                </a:solidFill>
              </a:rPr>
              <a:t>Punch (2001) </a:t>
            </a:r>
            <a:r>
              <a:rPr lang="en-GB" sz="2200" dirty="0"/>
              <a:t>found that once </a:t>
            </a:r>
            <a:r>
              <a:rPr lang="en-GB" sz="2200" dirty="0" smtClean="0"/>
              <a:t>children </a:t>
            </a:r>
            <a:r>
              <a:rPr lang="en-GB" sz="2200" dirty="0"/>
              <a:t>in Bolivia reach 5, they are expected to take work </a:t>
            </a:r>
            <a:r>
              <a:rPr lang="en-GB" sz="2200" dirty="0" smtClean="0"/>
              <a:t>responsibilities in the </a:t>
            </a:r>
            <a:r>
              <a:rPr lang="en-GB" sz="2200" dirty="0"/>
              <a:t>home and community. </a:t>
            </a:r>
            <a:r>
              <a:rPr lang="en-GB" sz="2200" b="1" dirty="0" smtClean="0">
                <a:solidFill>
                  <a:srgbClr val="FF0000"/>
                </a:solidFill>
              </a:rPr>
              <a:t>Holmes (1974)</a:t>
            </a:r>
            <a:r>
              <a:rPr lang="en-GB" sz="2200" b="1" dirty="0" smtClean="0"/>
              <a:t> </a:t>
            </a:r>
            <a:r>
              <a:rPr lang="en-GB" sz="2200" dirty="0" smtClean="0"/>
              <a:t>noticed that in Samoan society, ‘too young’ is no reason to prohibit an activity</a:t>
            </a:r>
            <a:endParaRPr lang="en-GB" sz="2200" dirty="0"/>
          </a:p>
          <a:p>
            <a:pPr marL="45720" indent="0">
              <a:buNone/>
            </a:pPr>
            <a:r>
              <a:rPr lang="en-GB" sz="2200" dirty="0" smtClean="0"/>
              <a:t>2.)</a:t>
            </a:r>
            <a:r>
              <a:rPr lang="en-GB" sz="2200" dirty="0"/>
              <a:t> </a:t>
            </a:r>
            <a:r>
              <a:rPr lang="en-GB" sz="2200" b="1" dirty="0" smtClean="0"/>
              <a:t>Obedience</a:t>
            </a:r>
            <a:r>
              <a:rPr lang="en-GB" sz="2200" dirty="0" smtClean="0"/>
              <a:t> </a:t>
            </a:r>
            <a:r>
              <a:rPr lang="en-GB" sz="2200" b="1" dirty="0"/>
              <a:t>to </a:t>
            </a:r>
            <a:r>
              <a:rPr lang="en-GB" sz="2200" b="1" dirty="0" smtClean="0"/>
              <a:t>authority </a:t>
            </a:r>
            <a:r>
              <a:rPr lang="en-GB" sz="2200" dirty="0" smtClean="0"/>
              <a:t>– </a:t>
            </a:r>
            <a:r>
              <a:rPr lang="en-GB" sz="2200" b="1" dirty="0" smtClean="0">
                <a:solidFill>
                  <a:srgbClr val="FF0000"/>
                </a:solidFill>
              </a:rPr>
              <a:t>Firth (1970)  </a:t>
            </a:r>
            <a:r>
              <a:rPr lang="en-GB" sz="2200" dirty="0" smtClean="0"/>
              <a:t>observed that among the </a:t>
            </a:r>
            <a:r>
              <a:rPr lang="en-GB" sz="2200" dirty="0" err="1" smtClean="0"/>
              <a:t>Tikopia</a:t>
            </a:r>
            <a:r>
              <a:rPr lang="en-GB" sz="2200" dirty="0" smtClean="0"/>
              <a:t>, </a:t>
            </a:r>
            <a:r>
              <a:rPr lang="en-GB" sz="2200" dirty="0"/>
              <a:t>doing what you are told by an adult is regarded as a concession to be granted by the </a:t>
            </a:r>
            <a:r>
              <a:rPr lang="en-GB" sz="2200" dirty="0" smtClean="0"/>
              <a:t>child</a:t>
            </a:r>
            <a:endParaRPr lang="en-GB" sz="2200" dirty="0"/>
          </a:p>
          <a:p>
            <a:pPr marL="45720" indent="0">
              <a:buNone/>
            </a:pPr>
            <a:r>
              <a:rPr lang="en-GB" sz="2200" dirty="0" smtClean="0"/>
              <a:t>3.) </a:t>
            </a:r>
            <a:r>
              <a:rPr lang="en-GB" sz="2200" b="1" dirty="0" smtClean="0"/>
              <a:t>Sexual behaviour </a:t>
            </a:r>
            <a:r>
              <a:rPr lang="en-GB" sz="2200" dirty="0" smtClean="0"/>
              <a:t>– </a:t>
            </a:r>
            <a:r>
              <a:rPr lang="en-GB" sz="2200" b="1" dirty="0" smtClean="0">
                <a:solidFill>
                  <a:srgbClr val="FF0000"/>
                </a:solidFill>
              </a:rPr>
              <a:t>Malinowski (1957) </a:t>
            </a:r>
            <a:r>
              <a:rPr lang="en-GB" sz="2200" dirty="0" smtClean="0"/>
              <a:t>observed that among </a:t>
            </a:r>
            <a:r>
              <a:rPr lang="en-GB" sz="2200" dirty="0"/>
              <a:t>the </a:t>
            </a:r>
            <a:r>
              <a:rPr lang="en-GB" sz="2200" dirty="0" smtClean="0"/>
              <a:t>Trobriand Islanders, </a:t>
            </a:r>
            <a:r>
              <a:rPr lang="en-GB" sz="2200" dirty="0"/>
              <a:t>adults took an attitude of ‘tolerance and amused interest’ towards children's sexual activities.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0</TotalTime>
  <Words>1133</Words>
  <Application>Microsoft Office PowerPoint</Application>
  <PresentationFormat>Widescreen</PresentationFormat>
  <Paragraphs>92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Euphemia</vt:lpstr>
      <vt:lpstr>Wingdings</vt:lpstr>
      <vt:lpstr>Children Happy 16x9</vt:lpstr>
      <vt:lpstr>Childhood</vt:lpstr>
      <vt:lpstr>Learning Objectives</vt:lpstr>
      <vt:lpstr>1.What stereotype of childhood does the picture challenge?  2. List five words you associate with childhood in the UK</vt:lpstr>
      <vt:lpstr>Childhood as a social construct</vt:lpstr>
      <vt:lpstr>Modern western notion of childhood</vt:lpstr>
      <vt:lpstr>What image of childhood does this picture communicate?</vt:lpstr>
      <vt:lpstr>Historical differences</vt:lpstr>
      <vt:lpstr>Historical Differences</vt:lpstr>
      <vt:lpstr>Cross-cultural differences (p. 8-9 in booklet)</vt:lpstr>
      <vt:lpstr>PowerPoint Presentation</vt:lpstr>
      <vt:lpstr>Teddy boys in the 1950s</vt:lpstr>
      <vt:lpstr>Phillipe Aries (1962)</vt:lpstr>
      <vt:lpstr>The globalisation of western childhood?</vt:lpstr>
      <vt:lpstr>Is our culture child centred?</vt:lpstr>
      <vt:lpstr>Has the position of children improved or worsened?</vt:lpstr>
      <vt:lpstr>Worsened: Unhappy children</vt:lpstr>
      <vt:lpstr>Worsened: Child abuse</vt:lpstr>
      <vt:lpstr>Two views of modern childhood: Stainton-Rogers</vt:lpstr>
      <vt:lpstr>Has childhood disappeared?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2015-11-15T13:35:31Z</dcterms:created>
  <dcterms:modified xsi:type="dcterms:W3CDTF">2017-09-05T11:23:33Z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