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J Tidd" initials="AJT" lastIdx="2" clrIdx="0">
    <p:extLst>
      <p:ext uri="{19B8F6BF-5375-455C-9EA6-DF929625EA0E}">
        <p15:presenceInfo xmlns:p15="http://schemas.microsoft.com/office/powerpoint/2012/main" userId="S-1-5-21-1376317641-3600630683-3757081038-243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2" y="3887812"/>
            <a:ext cx="12195668"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6"/>
            <a:ext cx="11471565" cy="1739347"/>
          </a:xfrm>
        </p:spPr>
        <p:txBody>
          <a:bodyPr tIns="45720" bIns="45720" anchor="ctr">
            <a:normAutofit/>
          </a:bodyPr>
          <a:lstStyle>
            <a:lvl1pPr algn="ctr">
              <a:lnSpc>
                <a:spcPct val="80000"/>
              </a:lnSpc>
              <a:defRPr sz="6000" spc="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06400" y="3844269"/>
            <a:ext cx="113792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solidFill>
                  <a:srgbClr val="FFFFFF"/>
                </a:solidFill>
              </a:rPr>
              <a:pPr/>
              <a:t>February 6, 2018</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399090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131F9E-604E-4343-9F29-EF72E8231CAD}" type="datetime4">
              <a:rPr lang="en-US" smtClean="0">
                <a:solidFill>
                  <a:srgbClr val="FFFFFF"/>
                </a:solidFill>
              </a:rPr>
              <a:pPr/>
              <a:t>February 6, 2018</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0946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5" y="609600"/>
            <a:ext cx="2402380" cy="5638800"/>
          </a:xfrm>
        </p:spPr>
        <p:txBody>
          <a:bodyPr vert="eaVert"/>
          <a:lstStyle>
            <a:lvl1pPr>
              <a:defRPr>
                <a:solidFill>
                  <a:srgbClr val="FFFF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09600"/>
            <a:ext cx="7973291"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1" y="6422856"/>
            <a:ext cx="2743196" cy="365125"/>
          </a:xfrm>
        </p:spPr>
        <p:txBody>
          <a:bodyPr/>
          <a:lstStyle/>
          <a:p>
            <a:fld id="{34A8E1CE-37F8-4102-8DF9-852A0A51F293}" type="datetime4">
              <a:rPr lang="en-US" smtClean="0">
                <a:solidFill>
                  <a:srgbClr val="FFFFFF"/>
                </a:solidFill>
              </a:rPr>
              <a:pPr/>
              <a:t>February 6, 2018</a:t>
            </a:fld>
            <a:endParaRPr lang="en-US">
              <a:solidFill>
                <a:srgbClr val="FFFFFF"/>
              </a:solidFill>
            </a:endParaRPr>
          </a:p>
        </p:txBody>
      </p:sp>
      <p:sp>
        <p:nvSpPr>
          <p:cNvPr id="5" name="Footer Placeholder 4"/>
          <p:cNvSpPr>
            <a:spLocks noGrp="1"/>
          </p:cNvSpPr>
          <p:nvPr>
            <p:ph type="ftr" sz="quarter" idx="11"/>
          </p:nvPr>
        </p:nvSpPr>
        <p:spPr>
          <a:xfrm>
            <a:off x="3776136" y="6422856"/>
            <a:ext cx="4279669" cy="365125"/>
          </a:xfrm>
        </p:spPr>
        <p:txBody>
          <a:bodyPr/>
          <a:lstStyle/>
          <a:p>
            <a:endParaRPr lang="en-US">
              <a:solidFill>
                <a:srgbClr val="FFFFFF"/>
              </a:solidFill>
            </a:endParaRPr>
          </a:p>
        </p:txBody>
      </p:sp>
      <p:sp>
        <p:nvSpPr>
          <p:cNvPr id="6" name="Slide Number Placeholder 5"/>
          <p:cNvSpPr>
            <a:spLocks noGrp="1"/>
          </p:cNvSpPr>
          <p:nvPr>
            <p:ph type="sldNum" sz="quarter" idx="12"/>
          </p:nvPr>
        </p:nvSpPr>
        <p:spPr>
          <a:xfrm>
            <a:off x="8073050" y="6422856"/>
            <a:ext cx="879759" cy="365125"/>
          </a:xfrm>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9045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solidFill>
                  <a:srgbClr val="FFFFFF"/>
                </a:solidFill>
              </a:rPr>
              <a:pPr/>
              <a:t>February 6, 2018</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31841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2" y="3887812"/>
            <a:ext cx="12195668"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3851528"/>
            <a:ext cx="105156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751663BA-01FC-4367-B6F3-ABB2645D55F1}" type="datetime4">
              <a:rPr lang="en-US" smtClean="0">
                <a:solidFill>
                  <a:srgbClr val="EDEDED"/>
                </a:solidFill>
              </a:rPr>
              <a:pPr/>
              <a:t>February 6, 2018</a:t>
            </a:fld>
            <a:endParaRPr lang="en-US" dirty="0">
              <a:solidFill>
                <a:srgbClr val="EDEDED"/>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DEDED"/>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8DF745-7D3F-47F4-83A3-874385CFAA69}" type="slidenum">
              <a:rPr lang="en-US" smtClean="0">
                <a:solidFill>
                  <a:srgbClr val="EDEDED"/>
                </a:solidFill>
              </a:rPr>
              <a:pPr/>
              <a:t>‹#›</a:t>
            </a:fld>
            <a:endParaRPr lang="en-US" dirty="0">
              <a:solidFill>
                <a:srgbClr val="EDEDED"/>
              </a:solidFill>
            </a:endParaRPr>
          </a:p>
        </p:txBody>
      </p:sp>
    </p:spTree>
    <p:extLst>
      <p:ext uri="{BB962C8B-B14F-4D97-AF65-F5344CB8AC3E}">
        <p14:creationId xmlns:p14="http://schemas.microsoft.com/office/powerpoint/2010/main" val="928734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396"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00800"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solidFill>
                  <a:srgbClr val="FFFFFF"/>
                </a:solidFill>
              </a:rPr>
              <a:pPr/>
              <a:t>February 6,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707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0"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656566"/>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571"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00571" y="2656564"/>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solidFill>
                  <a:srgbClr val="FFFFFF"/>
                </a:solidFill>
              </a:rPr>
              <a:pPr/>
              <a:t>February 6, 2018</a:t>
            </a:fld>
            <a:endParaRPr lang="en-US">
              <a:solidFill>
                <a:srgbClr val="FFFFFF"/>
              </a:solidFill>
            </a:endParaRPr>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2273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EC054-3869-4501-B163-1BBFDE8DCE04}" type="datetime4">
              <a:rPr lang="en-US" smtClean="0">
                <a:solidFill>
                  <a:srgbClr val="FFFFFF"/>
                </a:solidFill>
              </a:rPr>
              <a:pPr/>
              <a:t>February 6, 2018</a:t>
            </a:fld>
            <a:endParaRPr lang="en-US">
              <a:solidFill>
                <a:srgbClr val="FFFFFF"/>
              </a:solidFill>
            </a:endParaRPr>
          </a:p>
        </p:txBody>
      </p:sp>
      <p:sp>
        <p:nvSpPr>
          <p:cNvPr id="4" name="Footer Placeholder 3"/>
          <p:cNvSpPr>
            <a:spLocks noGrp="1"/>
          </p:cNvSpPr>
          <p:nvPr>
            <p:ph type="ftr" sz="quarter" idx="11"/>
          </p:nvPr>
        </p:nvSpPr>
        <p:spPr/>
        <p:txBody>
          <a:bodyPr/>
          <a:lstStyle/>
          <a:p>
            <a:endParaRPr lang="en-US">
              <a:solidFill>
                <a:srgbClr val="FFFFFF"/>
              </a:solidFill>
            </a:endParaRPr>
          </a:p>
        </p:txBody>
      </p:sp>
      <p:sp>
        <p:nvSpPr>
          <p:cNvPr id="5" name="Slide Number Placeholder 4"/>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87513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solidFill>
                  <a:srgbClr val="FFFFFF"/>
                </a:solidFill>
              </a:rPr>
              <a:pPr/>
              <a:t>February 6, 2018</a:t>
            </a:fld>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16560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914400" y="2148840"/>
            <a:ext cx="6096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856757" y="2147488"/>
            <a:ext cx="341376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solidFill>
                  <a:srgbClr val="FFFFFF"/>
                </a:solidFill>
              </a:rPr>
              <a:pPr/>
              <a:t>February 6,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0124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4400" y="2211494"/>
            <a:ext cx="633984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847135" y="2150621"/>
            <a:ext cx="341376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solidFill>
                  <a:srgbClr val="FFFFFF"/>
                </a:solidFill>
              </a:rPr>
              <a:pPr/>
              <a:t>February 6,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90748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13359" y="284176"/>
            <a:ext cx="103632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359" y="2011680"/>
            <a:ext cx="1036320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08744" y="6422856"/>
            <a:ext cx="3460057" cy="365125"/>
          </a:xfrm>
          <a:prstGeom prst="rect">
            <a:avLst/>
          </a:prstGeom>
        </p:spPr>
        <p:txBody>
          <a:bodyPr vert="horz" lIns="91440" tIns="45720" rIns="45720" bIns="45720" rtlCol="0" anchor="ctr"/>
          <a:lstStyle>
            <a:lvl1pPr algn="l">
              <a:defRPr sz="1050">
                <a:solidFill>
                  <a:schemeClr val="tx1"/>
                </a:solidFill>
              </a:defRPr>
            </a:lvl1pPr>
          </a:lstStyle>
          <a:p>
            <a:fld id="{17D0EFEE-2756-4A20-BF2A-63F0A94F99AC}" type="datetime4">
              <a:rPr lang="en-US" smtClean="0">
                <a:solidFill>
                  <a:srgbClr val="FFFFFF"/>
                </a:solidFill>
              </a:rPr>
              <a:pPr/>
              <a:t>February 6, 2018</a:t>
            </a:fld>
            <a:endParaRPr lang="en-US" dirty="0">
              <a:solidFill>
                <a:srgbClr val="FFFFFF"/>
              </a:solidFill>
            </a:endParaRPr>
          </a:p>
        </p:txBody>
      </p:sp>
      <p:sp>
        <p:nvSpPr>
          <p:cNvPr id="5" name="Footer Placeholder 4"/>
          <p:cNvSpPr>
            <a:spLocks noGrp="1"/>
          </p:cNvSpPr>
          <p:nvPr>
            <p:ph type="ftr" sz="quarter" idx="3"/>
          </p:nvPr>
        </p:nvSpPr>
        <p:spPr>
          <a:xfrm>
            <a:off x="5588001" y="6422856"/>
            <a:ext cx="5414169"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11020185" y="6422856"/>
            <a:ext cx="946264" cy="365125"/>
          </a:xfrm>
          <a:prstGeom prst="rect">
            <a:avLst/>
          </a:prstGeom>
        </p:spPr>
        <p:txBody>
          <a:bodyPr vert="horz" lIns="45720" tIns="45720" rIns="91440" bIns="45720" rtlCol="0" anchor="ctr"/>
          <a:lstStyle>
            <a:lvl1pPr algn="l">
              <a:defRPr sz="1200" b="0">
                <a:solidFill>
                  <a:schemeClr val="tx1"/>
                </a:solidFill>
              </a:defRPr>
            </a:lvl1p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766985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jzdTiM5wS_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Official Statistics</a:t>
            </a:r>
          </a:p>
        </p:txBody>
      </p:sp>
      <p:sp>
        <p:nvSpPr>
          <p:cNvPr id="3" name="Subtitle 2"/>
          <p:cNvSpPr>
            <a:spLocks noGrp="1"/>
          </p:cNvSpPr>
          <p:nvPr>
            <p:ph type="subTitle" idx="1"/>
          </p:nvPr>
        </p:nvSpPr>
        <p:spPr>
          <a:xfrm>
            <a:off x="2671156" y="3681165"/>
            <a:ext cx="6858000" cy="1063831"/>
          </a:xfrm>
        </p:spPr>
        <p:txBody>
          <a:bodyPr>
            <a:normAutofit/>
          </a:bodyPr>
          <a:lstStyle/>
          <a:p>
            <a:r>
              <a:rPr lang="en-US" sz="3600" dirty="0"/>
              <a:t>Workbook 2</a:t>
            </a:r>
          </a:p>
        </p:txBody>
      </p:sp>
    </p:spTree>
    <p:extLst>
      <p:ext uri="{BB962C8B-B14F-4D97-AF65-F5344CB8AC3E}">
        <p14:creationId xmlns:p14="http://schemas.microsoft.com/office/powerpoint/2010/main" val="3345030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specification says:</a:t>
            </a:r>
            <a:endParaRPr lang="en-GB" dirty="0"/>
          </a:p>
        </p:txBody>
      </p:sp>
      <p:graphicFrame>
        <p:nvGraphicFramePr>
          <p:cNvPr id="4" name="Table 3"/>
          <p:cNvGraphicFramePr>
            <a:graphicFrameLocks noGrp="1"/>
          </p:cNvGraphicFramePr>
          <p:nvPr/>
        </p:nvGraphicFramePr>
        <p:xfrm>
          <a:off x="2487827" y="2413686"/>
          <a:ext cx="6965418" cy="3769360"/>
        </p:xfrm>
        <a:graphic>
          <a:graphicData uri="http://schemas.openxmlformats.org/drawingml/2006/table">
            <a:tbl>
              <a:tblPr firstRow="1" firstCol="1" bandRow="1">
                <a:tableStyleId>{5940675A-B579-460E-94D1-54222C63F5DA}</a:tableStyleId>
              </a:tblPr>
              <a:tblGrid>
                <a:gridCol w="6965418"/>
              </a:tblGrid>
              <a:tr h="3401769">
                <a:tc>
                  <a:txBody>
                    <a:bodyPr/>
                    <a:lstStyle/>
                    <a:p>
                      <a:pPr marL="571500" indent="-571500">
                        <a:lnSpc>
                          <a:spcPts val="1605"/>
                        </a:lnSpc>
                        <a:spcBef>
                          <a:spcPts val="800"/>
                        </a:spcBef>
                        <a:spcAft>
                          <a:spcPts val="200"/>
                        </a:spcAft>
                      </a:pPr>
                      <a:endParaRPr lang="en-GB" sz="2000" dirty="0" smtClean="0">
                        <a:effectLst/>
                      </a:endParaRPr>
                    </a:p>
                    <a:p>
                      <a:pPr marL="571500" indent="-571500">
                        <a:lnSpc>
                          <a:spcPts val="1605"/>
                        </a:lnSpc>
                        <a:spcBef>
                          <a:spcPts val="800"/>
                        </a:spcBef>
                        <a:spcAft>
                          <a:spcPts val="200"/>
                        </a:spcAft>
                      </a:pPr>
                      <a:r>
                        <a:rPr lang="en-GB" sz="2000" dirty="0" smtClean="0">
                          <a:effectLst/>
                        </a:rPr>
                        <a:t>AQA Specification</a:t>
                      </a:r>
                      <a:r>
                        <a:rPr lang="en-GB" sz="2000" baseline="0" dirty="0" smtClean="0">
                          <a:effectLst/>
                        </a:rPr>
                        <a:t> </a:t>
                      </a:r>
                      <a:r>
                        <a:rPr lang="en-GB" sz="2000" dirty="0" smtClean="0">
                          <a:effectLst/>
                        </a:rPr>
                        <a:t>Research </a:t>
                      </a:r>
                      <a:r>
                        <a:rPr lang="en-GB" sz="2000" dirty="0">
                          <a:effectLst/>
                        </a:rPr>
                        <a:t>Methods </a:t>
                      </a:r>
                    </a:p>
                    <a:p>
                      <a:pPr>
                        <a:lnSpc>
                          <a:spcPts val="1105"/>
                        </a:lnSpc>
                        <a:spcAft>
                          <a:spcPts val="200"/>
                        </a:spcAft>
                      </a:pPr>
                      <a:endParaRPr lang="en-GB" sz="2000" dirty="0" smtClean="0">
                        <a:effectLst/>
                      </a:endParaRPr>
                    </a:p>
                    <a:p>
                      <a:pPr>
                        <a:lnSpc>
                          <a:spcPts val="1105"/>
                        </a:lnSpc>
                        <a:spcAft>
                          <a:spcPts val="200"/>
                        </a:spcAft>
                      </a:pPr>
                      <a:r>
                        <a:rPr lang="en-GB" sz="2000" dirty="0" smtClean="0">
                          <a:effectLst/>
                        </a:rPr>
                        <a:t>Students </a:t>
                      </a:r>
                      <a:r>
                        <a:rPr lang="en-GB" sz="2000" dirty="0">
                          <a:effectLst/>
                        </a:rPr>
                        <a:t>must examine the following areas: </a:t>
                      </a:r>
                    </a:p>
                    <a:p>
                      <a:pPr marL="342900" lvl="0" indent="-342900">
                        <a:lnSpc>
                          <a:spcPct val="115000"/>
                        </a:lnSpc>
                        <a:spcAft>
                          <a:spcPts val="150"/>
                        </a:spcAft>
                        <a:buFont typeface="Symbol" panose="05050102010706020507" pitchFamily="18" charset="2"/>
                        <a:buChar char=""/>
                      </a:pPr>
                      <a:r>
                        <a:rPr lang="en-GB" sz="2000" dirty="0">
                          <a:effectLst/>
                        </a:rPr>
                        <a:t>Secondary sources of data: official statistics; different sources of official statistics</a:t>
                      </a:r>
                    </a:p>
                    <a:p>
                      <a:pPr marL="342900" lvl="0" indent="-342900">
                        <a:lnSpc>
                          <a:spcPct val="115000"/>
                        </a:lnSpc>
                        <a:spcAft>
                          <a:spcPts val="150"/>
                        </a:spcAft>
                        <a:buFont typeface="Symbol" panose="05050102010706020507" pitchFamily="18" charset="2"/>
                        <a:buChar char=""/>
                      </a:pPr>
                      <a:r>
                        <a:rPr lang="en-GB" sz="2000" dirty="0">
                          <a:effectLst/>
                        </a:rPr>
                        <a:t>the relationship between positivism, interpretivism and sociological methods; the nature of ‘social facts’</a:t>
                      </a:r>
                    </a:p>
                    <a:p>
                      <a:pPr marL="342900" lvl="0" indent="-342900">
                        <a:lnSpc>
                          <a:spcPct val="115000"/>
                        </a:lnSpc>
                        <a:spcAft>
                          <a:spcPts val="150"/>
                        </a:spcAft>
                        <a:buFont typeface="Symbol" panose="05050102010706020507" pitchFamily="18" charset="2"/>
                        <a:buChar char=""/>
                      </a:pPr>
                      <a:r>
                        <a:rPr lang="en-GB" sz="2000" dirty="0">
                          <a:effectLst/>
                        </a:rPr>
                        <a:t>the theoretical, practical and ethical considerations influencing choice of topic, choice of method(s) and the conduct of research. </a:t>
                      </a:r>
                    </a:p>
                    <a:p>
                      <a:pPr marL="457200">
                        <a:lnSpc>
                          <a:spcPct val="115000"/>
                        </a:lnSpc>
                        <a:spcAft>
                          <a:spcPts val="150"/>
                        </a:spcAft>
                      </a:pPr>
                      <a:r>
                        <a:rPr lang="en-GB" sz="2000" dirty="0">
                          <a:effectLst/>
                        </a:rPr>
                        <a:t> </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3697919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statistics?</a:t>
            </a:r>
            <a:endParaRPr lang="en-GB" dirty="0"/>
          </a:p>
        </p:txBody>
      </p:sp>
      <p:sp>
        <p:nvSpPr>
          <p:cNvPr id="3" name="Content Placeholder 2"/>
          <p:cNvSpPr>
            <a:spLocks noGrp="1"/>
          </p:cNvSpPr>
          <p:nvPr>
            <p:ph idx="1"/>
          </p:nvPr>
        </p:nvSpPr>
        <p:spPr/>
        <p:txBody>
          <a:bodyPr>
            <a:normAutofit/>
          </a:bodyPr>
          <a:lstStyle/>
          <a:p>
            <a:r>
              <a:rPr lang="en-GB" dirty="0"/>
              <a:t>F</a:t>
            </a:r>
            <a:r>
              <a:rPr lang="en-GB" dirty="0" smtClean="0"/>
              <a:t>orm </a:t>
            </a:r>
            <a:r>
              <a:rPr lang="en-GB" dirty="0"/>
              <a:t>of numerical data where the objective is to quantify some aspect(s) of an individual, group or society. </a:t>
            </a:r>
            <a:endParaRPr lang="en-GB" dirty="0" smtClean="0"/>
          </a:p>
          <a:p>
            <a:r>
              <a:rPr lang="en-GB" dirty="0" smtClean="0"/>
              <a:t>Statistics </a:t>
            </a:r>
            <a:r>
              <a:rPr lang="en-GB" dirty="0"/>
              <a:t>provide a wide variety of data that would normally be inaccessible to the sociologist (due to the cost of collection, for example</a:t>
            </a:r>
            <a:r>
              <a:rPr lang="en-GB" dirty="0" smtClean="0"/>
              <a:t>).</a:t>
            </a:r>
          </a:p>
          <a:p>
            <a:r>
              <a:rPr lang="en-GB" dirty="0" smtClean="0"/>
              <a:t>Quantitative</a:t>
            </a:r>
          </a:p>
          <a:p>
            <a:r>
              <a:rPr lang="en-GB" dirty="0" smtClean="0"/>
              <a:t>Secondary data</a:t>
            </a:r>
          </a:p>
          <a:p>
            <a:r>
              <a:rPr lang="en-GB" dirty="0" smtClean="0"/>
              <a:t>Used by </a:t>
            </a:r>
            <a:r>
              <a:rPr lang="en-GB" dirty="0" err="1" smtClean="0"/>
              <a:t>Postivists</a:t>
            </a:r>
            <a:r>
              <a:rPr lang="en-GB" dirty="0" smtClean="0"/>
              <a:t>.</a:t>
            </a:r>
            <a:endParaRPr lang="en-GB" dirty="0"/>
          </a:p>
        </p:txBody>
      </p:sp>
    </p:spTree>
    <p:extLst>
      <p:ext uri="{BB962C8B-B14F-4D97-AF65-F5344CB8AC3E}">
        <p14:creationId xmlns:p14="http://schemas.microsoft.com/office/powerpoint/2010/main" val="173120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statistics:</a:t>
            </a:r>
            <a:endParaRPr lang="en-GB" dirty="0"/>
          </a:p>
        </p:txBody>
      </p:sp>
      <p:sp>
        <p:nvSpPr>
          <p:cNvPr id="3" name="Content Placeholder 2"/>
          <p:cNvSpPr>
            <a:spLocks noGrp="1"/>
          </p:cNvSpPr>
          <p:nvPr>
            <p:ph idx="1"/>
          </p:nvPr>
        </p:nvSpPr>
        <p:spPr>
          <a:xfrm>
            <a:off x="2209019" y="2011680"/>
            <a:ext cx="7772400" cy="4644493"/>
          </a:xfrm>
        </p:spPr>
        <p:txBody>
          <a:bodyPr>
            <a:normAutofit fontScale="85000" lnSpcReduction="20000"/>
          </a:bodyPr>
          <a:lstStyle/>
          <a:p>
            <a:r>
              <a:rPr lang="en-GB" sz="2400" b="1" dirty="0"/>
              <a:t>1. </a:t>
            </a:r>
            <a:r>
              <a:rPr lang="en-GB" sz="2400" b="1" dirty="0">
                <a:solidFill>
                  <a:schemeClr val="accent4"/>
                </a:solidFill>
              </a:rPr>
              <a:t>Official statistics </a:t>
            </a:r>
            <a:r>
              <a:rPr lang="en-GB" sz="2400" dirty="0"/>
              <a:t>refer to numerical data collected and published by </a:t>
            </a:r>
            <a:r>
              <a:rPr lang="en-GB" sz="2400" b="1" dirty="0"/>
              <a:t>Governments</a:t>
            </a:r>
            <a:r>
              <a:rPr lang="en-GB" sz="2400" dirty="0"/>
              <a:t> (for example, crime or marriage statistics). Here, we can also distinguish between </a:t>
            </a:r>
            <a:r>
              <a:rPr lang="en-GB" sz="2400" b="1" dirty="0"/>
              <a:t>hard</a:t>
            </a:r>
            <a:r>
              <a:rPr lang="en-GB" sz="2400" dirty="0"/>
              <a:t> and </a:t>
            </a:r>
            <a:r>
              <a:rPr lang="en-GB" sz="2400" b="1" dirty="0"/>
              <a:t>soft </a:t>
            </a:r>
            <a:r>
              <a:rPr lang="en-GB" sz="2400" dirty="0"/>
              <a:t>statistics: </a:t>
            </a:r>
          </a:p>
          <a:p>
            <a:endParaRPr lang="en-GB" sz="2400" dirty="0"/>
          </a:p>
          <a:p>
            <a:pPr lvl="1"/>
            <a:r>
              <a:rPr lang="en-GB" sz="2400" b="1" dirty="0">
                <a:solidFill>
                  <a:schemeClr val="accent4"/>
                </a:solidFill>
              </a:rPr>
              <a:t>Hard official statistics </a:t>
            </a:r>
            <a:r>
              <a:rPr lang="en-GB" sz="2400" dirty="0"/>
              <a:t>are statistics which </a:t>
            </a:r>
            <a:r>
              <a:rPr lang="en-GB" sz="2400" b="1" dirty="0"/>
              <a:t>cannot be manipulated or changed</a:t>
            </a:r>
            <a:r>
              <a:rPr lang="en-GB" sz="2400" dirty="0"/>
              <a:t>, such as, statistics on births, marriages and deaths. These are collected and published by the Office for National Statistics.</a:t>
            </a:r>
          </a:p>
          <a:p>
            <a:pPr lvl="1"/>
            <a:r>
              <a:rPr lang="en-GB" sz="2400" b="1" dirty="0">
                <a:solidFill>
                  <a:schemeClr val="accent4"/>
                </a:solidFill>
              </a:rPr>
              <a:t>Soft official statistics</a:t>
            </a:r>
            <a:r>
              <a:rPr lang="en-GB" sz="2400" dirty="0">
                <a:solidFill>
                  <a:schemeClr val="accent4"/>
                </a:solidFill>
              </a:rPr>
              <a:t> </a:t>
            </a:r>
            <a:r>
              <a:rPr lang="en-GB" sz="2400" dirty="0"/>
              <a:t>are statistics which </a:t>
            </a:r>
            <a:r>
              <a:rPr lang="en-GB" sz="2400" b="1" dirty="0"/>
              <a:t>can be manipulated or changed based on the way categories are created. </a:t>
            </a:r>
            <a:r>
              <a:rPr lang="en-GB" sz="2400" dirty="0"/>
              <a:t>These include statistics on crime, poverty and unemployment e.g. in the 1980s and 1990s the government changed the method to </a:t>
            </a:r>
            <a:r>
              <a:rPr lang="en-GB" sz="2400" b="1" dirty="0"/>
              <a:t>measure </a:t>
            </a:r>
            <a:r>
              <a:rPr lang="en-GB" sz="2400" dirty="0"/>
              <a:t>unemployment over 20 times.</a:t>
            </a:r>
          </a:p>
          <a:p>
            <a:r>
              <a:rPr lang="en-GB" sz="2400" b="1" dirty="0"/>
              <a:t>2. </a:t>
            </a:r>
            <a:r>
              <a:rPr lang="en-GB" sz="2400" b="1" dirty="0">
                <a:solidFill>
                  <a:schemeClr val="accent4"/>
                </a:solidFill>
              </a:rPr>
              <a:t>Non-official statistics </a:t>
            </a:r>
            <a:r>
              <a:rPr lang="en-GB" sz="2400" dirty="0"/>
              <a:t>refers to numerical data </a:t>
            </a:r>
            <a:r>
              <a:rPr lang="en-GB" sz="2400" b="1" dirty="0"/>
              <a:t>collected and published by a variety of public and private organisations </a:t>
            </a:r>
            <a:r>
              <a:rPr lang="en-GB" sz="2400" dirty="0"/>
              <a:t>(the Rowntree Foundation, for example, publishes statistics on poverty). These statistics can cover a wide range of issues. Much of this data is collected using surveys e.g. market research.</a:t>
            </a:r>
          </a:p>
          <a:p>
            <a:endParaRPr lang="en-GB" dirty="0"/>
          </a:p>
        </p:txBody>
      </p:sp>
    </p:spTree>
    <p:extLst>
      <p:ext uri="{BB962C8B-B14F-4D97-AF65-F5344CB8AC3E}">
        <p14:creationId xmlns:p14="http://schemas.microsoft.com/office/powerpoint/2010/main" val="408650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Official/ non official </a:t>
            </a:r>
            <a:br>
              <a:rPr lang="en-GB" dirty="0" smtClean="0"/>
            </a:br>
            <a:r>
              <a:rPr lang="en-GB" dirty="0" smtClean="0"/>
              <a:t>hard or soft?</a:t>
            </a:r>
            <a:endParaRPr lang="en-GB" dirty="0"/>
          </a:p>
        </p:txBody>
      </p:sp>
      <p:sp>
        <p:nvSpPr>
          <p:cNvPr id="3" name="Content Placeholder 2"/>
          <p:cNvSpPr>
            <a:spLocks noGrp="1"/>
          </p:cNvSpPr>
          <p:nvPr>
            <p:ph idx="1"/>
          </p:nvPr>
        </p:nvSpPr>
        <p:spPr/>
        <p:txBody>
          <a:bodyPr>
            <a:normAutofit/>
          </a:bodyPr>
          <a:lstStyle/>
          <a:p>
            <a:r>
              <a:rPr lang="en-GB" sz="2800" dirty="0"/>
              <a:t>Complete the activity on page 2.</a:t>
            </a:r>
          </a:p>
        </p:txBody>
      </p:sp>
      <p:graphicFrame>
        <p:nvGraphicFramePr>
          <p:cNvPr id="4" name="Table 3"/>
          <p:cNvGraphicFramePr>
            <a:graphicFrameLocks noGrp="1"/>
          </p:cNvGraphicFramePr>
          <p:nvPr/>
        </p:nvGraphicFramePr>
        <p:xfrm>
          <a:off x="1853514" y="2502844"/>
          <a:ext cx="8361406" cy="4210004"/>
        </p:xfrm>
        <a:graphic>
          <a:graphicData uri="http://schemas.openxmlformats.org/drawingml/2006/table">
            <a:tbl>
              <a:tblPr firstRow="1" firstCol="1" bandRow="1">
                <a:tableStyleId>{00A15C55-8517-42AA-B614-E9B94910E393}</a:tableStyleId>
              </a:tblPr>
              <a:tblGrid>
                <a:gridCol w="6796216"/>
                <a:gridCol w="832021"/>
                <a:gridCol w="733169"/>
              </a:tblGrid>
              <a:tr h="382443">
                <a:tc>
                  <a:txBody>
                    <a:bodyPr/>
                    <a:lstStyle/>
                    <a:p>
                      <a:pPr>
                        <a:lnSpc>
                          <a:spcPct val="115000"/>
                        </a:lnSpc>
                        <a:spcAft>
                          <a:spcPts val="0"/>
                        </a:spcAft>
                      </a:pPr>
                      <a:r>
                        <a:rPr lang="en-GB" sz="1100">
                          <a:effectLst/>
                        </a:rPr>
                        <a:t>Statistical data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Official/ Non official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dirty="0">
                          <a:effectLst/>
                        </a:rPr>
                        <a:t>Hard/Soft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r>
              <a:tr h="956108">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The marriage rate in the UK in 2000 was 5.1 per 1000 of the population. This compares to 7.1 per 1000 of the population in </a:t>
                      </a:r>
                      <a:r>
                        <a:rPr lang="en-GB" sz="1400" b="1" kern="1200" dirty="0" smtClean="0">
                          <a:solidFill>
                            <a:schemeClr val="lt1"/>
                          </a:solidFill>
                          <a:effectLst/>
                          <a:latin typeface="+mn-lt"/>
                          <a:ea typeface="+mn-ea"/>
                          <a:cs typeface="+mn-cs"/>
                        </a:rPr>
                        <a:t>1981.</a:t>
                      </a:r>
                      <a:endParaRPr lang="en-GB" sz="1400" b="1" kern="1200" dirty="0">
                        <a:solidFill>
                          <a:schemeClr val="lt1"/>
                        </a:solidFill>
                        <a:effectLst/>
                        <a:latin typeface="+mn-lt"/>
                        <a:ea typeface="+mn-ea"/>
                        <a:cs typeface="+mn-cs"/>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r>
              <a:tr h="956108">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In households containing dependent children the average number of children declined significantly from 1960 to 1980 but has been relatively stable at 1.8 since </a:t>
                      </a:r>
                      <a:r>
                        <a:rPr lang="en-GB" sz="1400" b="1" kern="1200" dirty="0" smtClean="0">
                          <a:solidFill>
                            <a:schemeClr val="lt1"/>
                          </a:solidFill>
                          <a:effectLst/>
                          <a:latin typeface="+mn-lt"/>
                          <a:ea typeface="+mn-ea"/>
                          <a:cs typeface="+mn-cs"/>
                        </a:rPr>
                        <a:t>1981.</a:t>
                      </a:r>
                      <a:endParaRPr lang="en-GB" sz="1400" b="1" kern="1200" dirty="0">
                        <a:solidFill>
                          <a:schemeClr val="lt1"/>
                        </a:solidFill>
                        <a:effectLst/>
                        <a:latin typeface="+mn-lt"/>
                        <a:ea typeface="+mn-ea"/>
                        <a:cs typeface="+mn-cs"/>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r>
              <a:tr h="1147330">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On Monday 30th November </a:t>
                      </a:r>
                      <a:r>
                        <a:rPr lang="en-GB" sz="1400" b="1" kern="1200" dirty="0" smtClean="0">
                          <a:solidFill>
                            <a:schemeClr val="lt1"/>
                          </a:solidFill>
                          <a:effectLst/>
                          <a:latin typeface="+mn-lt"/>
                          <a:ea typeface="+mn-ea"/>
                          <a:cs typeface="+mn-cs"/>
                        </a:rPr>
                        <a:t>Tesco </a:t>
                      </a:r>
                      <a:r>
                        <a:rPr lang="en-GB" sz="1400" b="1" kern="1200" dirty="0">
                          <a:solidFill>
                            <a:schemeClr val="lt1"/>
                          </a:solidFill>
                          <a:effectLst/>
                          <a:latin typeface="+mn-lt"/>
                          <a:ea typeface="+mn-ea"/>
                          <a:cs typeface="+mn-cs"/>
                        </a:rPr>
                        <a:t>had 1,175,000 baskets cheaper at the checkout, as compared to Asda which had 734,500</a:t>
                      </a:r>
                      <a:r>
                        <a:rPr lang="en-GB" sz="1400" b="1" kern="1200" dirty="0" smtClean="0">
                          <a:solidFill>
                            <a:schemeClr val="lt1"/>
                          </a:solidFill>
                          <a:effectLst/>
                          <a:latin typeface="+mn-lt"/>
                          <a:ea typeface="+mn-ea"/>
                          <a:cs typeface="+mn-cs"/>
                        </a:rPr>
                        <a:t>.</a:t>
                      </a:r>
                      <a:endParaRPr lang="en-GB" sz="1400" b="1" kern="1200" dirty="0">
                        <a:solidFill>
                          <a:schemeClr val="lt1"/>
                        </a:solidFill>
                        <a:effectLst/>
                        <a:latin typeface="+mn-lt"/>
                        <a:ea typeface="+mn-ea"/>
                        <a:cs typeface="+mn-cs"/>
                      </a:endParaRPr>
                    </a:p>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 </a:t>
                      </a: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r>
              <a:tr h="764886">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In 1961 the average age of marriage in England and Wales was 25.6 years for men and 23.1 years for women. By 2000 this had risen to 30.5 and 28.2 years respectively.</a:t>
                      </a:r>
                    </a:p>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 </a:t>
                      </a: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r>
            </a:tbl>
          </a:graphicData>
        </a:graphic>
      </p:graphicFrame>
    </p:spTree>
    <p:extLst>
      <p:ext uri="{BB962C8B-B14F-4D97-AF65-F5344CB8AC3E}">
        <p14:creationId xmlns:p14="http://schemas.microsoft.com/office/powerpoint/2010/main" val="397509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Advantages and disadvantages of using official statistics</a:t>
            </a:r>
            <a:endParaRPr lang="en-GB" dirty="0"/>
          </a:p>
        </p:txBody>
      </p:sp>
      <p:sp>
        <p:nvSpPr>
          <p:cNvPr id="3" name="Content Placeholder 2"/>
          <p:cNvSpPr>
            <a:spLocks noGrp="1"/>
          </p:cNvSpPr>
          <p:nvPr>
            <p:ph idx="1"/>
          </p:nvPr>
        </p:nvSpPr>
        <p:spPr>
          <a:xfrm>
            <a:off x="1863030" y="2775328"/>
            <a:ext cx="7772400" cy="4206240"/>
          </a:xfrm>
        </p:spPr>
        <p:txBody>
          <a:bodyPr/>
          <a:lstStyle/>
          <a:p>
            <a:r>
              <a:rPr lang="en-GB" dirty="0" smtClean="0"/>
              <a:t>Cut up and sort the statements about official statistics into advantages and disadvantages.</a:t>
            </a:r>
          </a:p>
          <a:p>
            <a:r>
              <a:rPr lang="en-GB" dirty="0" smtClean="0"/>
              <a:t>Stick them in the relevant columns.</a:t>
            </a:r>
          </a:p>
          <a:p>
            <a:r>
              <a:rPr lang="en-GB" dirty="0" smtClean="0"/>
              <a:t>Decide whether the advantage/disadvantages links to P,E,T (or a combination of P,E,T?)</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8133" y="4604309"/>
            <a:ext cx="2721440" cy="2043628"/>
          </a:xfrm>
          <a:prstGeom prst="rect">
            <a:avLst/>
          </a:prstGeom>
        </p:spPr>
      </p:pic>
    </p:spTree>
    <p:extLst>
      <p:ext uri="{BB962C8B-B14F-4D97-AF65-F5344CB8AC3E}">
        <p14:creationId xmlns:p14="http://schemas.microsoft.com/office/powerpoint/2010/main" val="3356180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 Crime statistics</a:t>
            </a:r>
            <a:endParaRPr lang="en-GB" dirty="0"/>
          </a:p>
        </p:txBody>
      </p:sp>
      <p:sp>
        <p:nvSpPr>
          <p:cNvPr id="3" name="Content Placeholder 2"/>
          <p:cNvSpPr>
            <a:spLocks noGrp="1"/>
          </p:cNvSpPr>
          <p:nvPr>
            <p:ph idx="1"/>
          </p:nvPr>
        </p:nvSpPr>
        <p:spPr/>
        <p:txBody>
          <a:bodyPr/>
          <a:lstStyle/>
          <a:p>
            <a:r>
              <a:rPr lang="en-GB" dirty="0"/>
              <a:t>M</a:t>
            </a:r>
            <a:r>
              <a:rPr lang="en-GB" dirty="0" smtClean="0"/>
              <a:t>any </a:t>
            </a:r>
            <a:r>
              <a:rPr lang="en-GB" dirty="0"/>
              <a:t>sociologists use official statistics in their research. </a:t>
            </a:r>
            <a:endParaRPr lang="en-GB" dirty="0" smtClean="0"/>
          </a:p>
          <a:p>
            <a:r>
              <a:rPr lang="en-GB" dirty="0" smtClean="0"/>
              <a:t>There </a:t>
            </a:r>
            <a:r>
              <a:rPr lang="en-GB" dirty="0"/>
              <a:t>are many reasons why using official statistics can be useful: they are cheap, readily available, and provide detailed quantitative data which is </a:t>
            </a:r>
            <a:r>
              <a:rPr lang="en-GB" b="1" dirty="0"/>
              <a:t>reliable </a:t>
            </a:r>
            <a:r>
              <a:rPr lang="en-GB" dirty="0"/>
              <a:t>and often </a:t>
            </a:r>
            <a:r>
              <a:rPr lang="en-GB" b="1" dirty="0" smtClean="0"/>
              <a:t>representative</a:t>
            </a:r>
            <a:r>
              <a:rPr lang="en-GB" dirty="0" smtClean="0"/>
              <a:t>.</a:t>
            </a:r>
          </a:p>
          <a:p>
            <a:r>
              <a:rPr lang="en-GB" dirty="0" smtClean="0"/>
              <a:t>Official </a:t>
            </a:r>
            <a:r>
              <a:rPr lang="en-GB" dirty="0"/>
              <a:t>statistics also provide data for the whole country. </a:t>
            </a:r>
            <a:endParaRPr lang="en-GB" dirty="0" smtClean="0"/>
          </a:p>
          <a:p>
            <a:r>
              <a:rPr lang="en-GB" dirty="0" smtClean="0"/>
              <a:t>This </a:t>
            </a:r>
            <a:r>
              <a:rPr lang="en-GB" dirty="0"/>
              <a:t>said, official statistics such as </a:t>
            </a:r>
            <a:r>
              <a:rPr lang="en-GB" b="1" dirty="0"/>
              <a:t>crime statistics </a:t>
            </a:r>
            <a:r>
              <a:rPr lang="en-GB" dirty="0"/>
              <a:t>have to be treated very carefully by sociologists, because they do not show the full extent of crime in society. </a:t>
            </a:r>
            <a:endParaRPr lang="en-GB" dirty="0" smtClean="0"/>
          </a:p>
          <a:p>
            <a:r>
              <a:rPr lang="en-GB" dirty="0" smtClean="0"/>
              <a:t>This </a:t>
            </a:r>
            <a:r>
              <a:rPr lang="en-GB" dirty="0"/>
              <a:t>is illustrated in the short </a:t>
            </a:r>
            <a:r>
              <a:rPr lang="en-GB" i="1" dirty="0"/>
              <a:t>YouTube </a:t>
            </a:r>
            <a:r>
              <a:rPr lang="en-GB" dirty="0"/>
              <a:t>video entitled ‘</a:t>
            </a:r>
            <a:r>
              <a:rPr lang="en-GB" dirty="0">
                <a:hlinkClick r:id="rId2"/>
              </a:rPr>
              <a:t>Crime Statistics &amp; the Dark Figure</a:t>
            </a:r>
            <a:r>
              <a:rPr lang="en-GB" dirty="0"/>
              <a:t>’.  </a:t>
            </a:r>
          </a:p>
          <a:p>
            <a:endParaRPr lang="en-GB" dirty="0"/>
          </a:p>
        </p:txBody>
      </p:sp>
      <p:sp>
        <p:nvSpPr>
          <p:cNvPr id="4" name="TextBox 3"/>
          <p:cNvSpPr txBox="1"/>
          <p:nvPr/>
        </p:nvSpPr>
        <p:spPr>
          <a:xfrm>
            <a:off x="6439988" y="5538652"/>
            <a:ext cx="5355772" cy="523220"/>
          </a:xfrm>
          <a:prstGeom prst="rect">
            <a:avLst/>
          </a:prstGeom>
          <a:noFill/>
          <a:ln w="57150">
            <a:solidFill>
              <a:schemeClr val="tx1"/>
            </a:solidFill>
          </a:ln>
        </p:spPr>
        <p:txBody>
          <a:bodyPr wrap="square" rtlCol="0">
            <a:spAutoFit/>
          </a:bodyPr>
          <a:lstStyle/>
          <a:p>
            <a:r>
              <a:rPr lang="en-GB" sz="2800" b="1" dirty="0" smtClean="0"/>
              <a:t>Research: British Crime Survey</a:t>
            </a:r>
            <a:endParaRPr lang="en-GB" sz="2800" b="1" dirty="0"/>
          </a:p>
        </p:txBody>
      </p:sp>
    </p:spTree>
    <p:extLst>
      <p:ext uri="{BB962C8B-B14F-4D97-AF65-F5344CB8AC3E}">
        <p14:creationId xmlns:p14="http://schemas.microsoft.com/office/powerpoint/2010/main" val="2364234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2: suicide statistics</a:t>
            </a:r>
            <a:endParaRPr lang="en-GB" dirty="0"/>
          </a:p>
        </p:txBody>
      </p:sp>
      <p:sp>
        <p:nvSpPr>
          <p:cNvPr id="3" name="Content Placeholder 2"/>
          <p:cNvSpPr>
            <a:spLocks noGrp="1"/>
          </p:cNvSpPr>
          <p:nvPr>
            <p:ph idx="1"/>
          </p:nvPr>
        </p:nvSpPr>
        <p:spPr/>
        <p:txBody>
          <a:bodyPr>
            <a:normAutofit/>
          </a:bodyPr>
          <a:lstStyle/>
          <a:p>
            <a:r>
              <a:rPr lang="en-GB" dirty="0"/>
              <a:t>The topic of suicide has received a disproportionate amount of attention from sociologists</a:t>
            </a:r>
            <a:r>
              <a:rPr lang="en-GB" dirty="0" smtClean="0"/>
              <a:t>.</a:t>
            </a:r>
          </a:p>
          <a:p>
            <a:r>
              <a:rPr lang="en-GB" dirty="0" smtClean="0"/>
              <a:t>This example was given on the recent Research Methods video we watched.</a:t>
            </a:r>
          </a:p>
          <a:p>
            <a:r>
              <a:rPr lang="en-GB" dirty="0" smtClean="0"/>
              <a:t>Read the information about</a:t>
            </a:r>
            <a:r>
              <a:rPr lang="en-GB" b="1" dirty="0" smtClean="0"/>
              <a:t> Durkheim </a:t>
            </a:r>
            <a:r>
              <a:rPr lang="en-GB" dirty="0" smtClean="0"/>
              <a:t>and </a:t>
            </a:r>
            <a:r>
              <a:rPr lang="en-GB" b="1" dirty="0" smtClean="0"/>
              <a:t>Atkinsons</a:t>
            </a:r>
            <a:r>
              <a:rPr lang="en-GB" dirty="0" smtClean="0"/>
              <a:t> approach to researching suicide on page 5 of your workbook.</a:t>
            </a:r>
          </a:p>
          <a:p>
            <a:r>
              <a:rPr lang="en-GB" dirty="0" smtClean="0"/>
              <a:t>How do these studies illustrate positivism/ interpretivism?</a:t>
            </a:r>
          </a:p>
          <a:p>
            <a:pPr marL="0" indent="0">
              <a:buNone/>
            </a:pPr>
            <a:endParaRPr lang="en-GB" dirty="0"/>
          </a:p>
          <a:p>
            <a:endParaRPr lang="en-GB" dirty="0"/>
          </a:p>
        </p:txBody>
      </p:sp>
    </p:spTree>
    <p:extLst>
      <p:ext uri="{BB962C8B-B14F-4D97-AF65-F5344CB8AC3E}">
        <p14:creationId xmlns:p14="http://schemas.microsoft.com/office/powerpoint/2010/main" val="313150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P,E,T Statistics revision sheet</a:t>
            </a:r>
            <a:endParaRPr lang="en-GB" dirty="0"/>
          </a:p>
        </p:txBody>
      </p:sp>
      <p:sp>
        <p:nvSpPr>
          <p:cNvPr id="3" name="Content Placeholder 2"/>
          <p:cNvSpPr>
            <a:spLocks noGrp="1"/>
          </p:cNvSpPr>
          <p:nvPr>
            <p:ph idx="1"/>
          </p:nvPr>
        </p:nvSpPr>
        <p:spPr/>
        <p:txBody>
          <a:bodyPr>
            <a:normAutofit/>
          </a:bodyPr>
          <a:lstStyle/>
          <a:p>
            <a:r>
              <a:rPr lang="en-GB" sz="2800" dirty="0" smtClean="0"/>
              <a:t>Using the workbook, textbook and the additional materials we have completed in class write up a detailed summary of using official statistics as a research method on page 6 of your workbooks. </a:t>
            </a:r>
          </a:p>
          <a:p>
            <a:r>
              <a:rPr lang="en-GB" sz="2800" dirty="0" smtClean="0"/>
              <a:t>Consider a range of P,E,T factors. </a:t>
            </a:r>
          </a:p>
          <a:p>
            <a:r>
              <a:rPr lang="en-GB" sz="2800" dirty="0" smtClean="0"/>
              <a:t>Illustrate the points you make with examples wherever possible. </a:t>
            </a:r>
          </a:p>
          <a:p>
            <a:r>
              <a:rPr lang="en-GB" sz="2800" dirty="0" smtClean="0"/>
              <a:t>You are welcome to type this up and make this a more attractive revision sheet… </a:t>
            </a:r>
            <a:endParaRPr lang="en-GB" sz="2800" dirty="0"/>
          </a:p>
        </p:txBody>
      </p:sp>
    </p:spTree>
    <p:extLst>
      <p:ext uri="{BB962C8B-B14F-4D97-AF65-F5344CB8AC3E}">
        <p14:creationId xmlns:p14="http://schemas.microsoft.com/office/powerpoint/2010/main" val="42089626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8CC78"/>
      </a:accent3>
      <a:accent4>
        <a:srgbClr val="099BDD"/>
      </a:accent4>
      <a:accent5>
        <a:srgbClr val="828288"/>
      </a:accent5>
      <a:accent6>
        <a:srgbClr val="F56617"/>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otalTime>85</TotalTime>
  <Words>712</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Corbel</vt:lpstr>
      <vt:lpstr>Symbol</vt:lpstr>
      <vt:lpstr>Times New Roman</vt:lpstr>
      <vt:lpstr>Wingdings</vt:lpstr>
      <vt:lpstr>Banded</vt:lpstr>
      <vt:lpstr>Official Statistics</vt:lpstr>
      <vt:lpstr>What the specification says:</vt:lpstr>
      <vt:lpstr>What are statistics?</vt:lpstr>
      <vt:lpstr>Types of statistics:</vt:lpstr>
      <vt:lpstr>Official/ non official  hard or soft?</vt:lpstr>
      <vt:lpstr>Advantages and disadvantages of using official statistics</vt:lpstr>
      <vt:lpstr>Example 1: Crime statistics</vt:lpstr>
      <vt:lpstr>Example 2: suicide statistics</vt:lpstr>
      <vt:lpstr>P,E,T Statistics revision sheet</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Official Statistics</dc:title>
  <dc:creator>Amy J Tidd</dc:creator>
  <cp:lastModifiedBy>Amy J Tidd</cp:lastModifiedBy>
  <cp:revision>4</cp:revision>
  <dcterms:created xsi:type="dcterms:W3CDTF">2018-02-01T12:27:19Z</dcterms:created>
  <dcterms:modified xsi:type="dcterms:W3CDTF">2018-02-06T12:13:15Z</dcterms:modified>
</cp:coreProperties>
</file>