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7" r:id="rId9"/>
    <p:sldId id="265" r:id="rId10"/>
    <p:sldId id="266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" y="2194560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915938"/>
            <a:ext cx="11506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>
                <a:solidFill>
                  <a:srgbClr val="FFFFFF"/>
                </a:solidFill>
              </a:rPr>
              <a:pPr/>
              <a:t>5/14/2018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341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FFFFFF"/>
                </a:solidFill>
              </a:rPr>
              <a:pPr/>
              <a:t>5/14/2018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348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FFFFFF"/>
                </a:solidFill>
              </a:rPr>
              <a:pPr/>
              <a:t>5/14/2018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385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FFFFFF"/>
                </a:solidFill>
              </a:rPr>
              <a:pPr/>
              <a:t>5/14/2018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90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94560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1827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>
                <a:solidFill>
                  <a:srgbClr val="FFFFFF"/>
                </a:solidFill>
              </a:rPr>
              <a:pPr/>
              <a:t>5/14/2018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766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FFFFFF"/>
                </a:solidFill>
              </a:rPr>
              <a:pPr/>
              <a:t>5/14/2018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21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FFFFFF"/>
                </a:solidFill>
              </a:rPr>
              <a:pPr/>
              <a:t>5/14/2018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13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FFFFFF"/>
                </a:solidFill>
              </a:rPr>
              <a:pPr/>
              <a:t>5/14/2018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72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FFFFFF"/>
                </a:solidFill>
              </a:rPr>
              <a:pPr/>
              <a:t>5/14/2018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59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FFFFFF"/>
                </a:solidFill>
              </a:rPr>
              <a:pPr/>
              <a:t>5/14/2018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135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FFFFFF"/>
                </a:solidFill>
              </a:rPr>
              <a:pPr/>
              <a:t>5/14/2018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172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pPr defTabSz="457200"/>
            <a:fld id="{96DFF08F-DC6B-4601-B491-B0F83F6DD2DA}" type="datetimeFigureOut">
              <a:rPr lang="en-US" dirty="0">
                <a:solidFill>
                  <a:srgbClr val="FFFFFF"/>
                </a:solidFill>
              </a:rPr>
              <a:pPr defTabSz="457200"/>
              <a:t>5/14/2018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 defTabSz="4572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 defTabSz="457200"/>
            <a:fld id="{4FAB73BC-B049-4115-A692-8D63A059BFB8}" type="slidenum">
              <a:rPr lang="en-US" dirty="0">
                <a:solidFill>
                  <a:srgbClr val="FFFFFF"/>
                </a:solidFill>
              </a:rPr>
              <a:pPr defTabSz="457200"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3447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estream.godalming.ac.uk/View.aspx?id=1887~4y~AkgwJXFi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estream.godalming.ac.uk/View.aspx?id=259~3D~mIKICm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Research Methods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Workbook 4 – Surveys and Questionnaires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0760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b="1" dirty="0"/>
              <a:t>What problems can you identify (if any) with the </a:t>
            </a:r>
            <a:r>
              <a:rPr lang="en-GB" b="1" dirty="0" smtClean="0"/>
              <a:t>questionnaire?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305" y="2441138"/>
            <a:ext cx="4754562" cy="2309358"/>
          </a:xfrm>
        </p:spPr>
      </p:pic>
      <p:sp>
        <p:nvSpPr>
          <p:cNvPr id="6" name="AutoShape 2" descr="Image result for netflix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425" y="5131559"/>
            <a:ext cx="2671835" cy="14999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233" y="2956529"/>
            <a:ext cx="1855573" cy="185557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67" y="5002634"/>
            <a:ext cx="3124887" cy="175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65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Video: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Watch The Office: The Appraisal.</a:t>
            </a:r>
          </a:p>
          <a:p>
            <a:r>
              <a:rPr lang="en-GB" dirty="0"/>
              <a:t>Make a list of the problems with David Brent’s questionnaires</a:t>
            </a:r>
            <a:r>
              <a:rPr lang="en-GB" dirty="0" smtClean="0"/>
              <a:t>?</a:t>
            </a:r>
          </a:p>
          <a:p>
            <a:r>
              <a:rPr lang="en-GB" dirty="0" smtClean="0"/>
              <a:t>Consider: </a:t>
            </a:r>
          </a:p>
          <a:p>
            <a:r>
              <a:rPr lang="en-GB" dirty="0" smtClean="0"/>
              <a:t> Leading Questions, </a:t>
            </a:r>
            <a:r>
              <a:rPr lang="en-GB" dirty="0" err="1" smtClean="0"/>
              <a:t>Ambigious</a:t>
            </a:r>
            <a:r>
              <a:rPr lang="en-GB" dirty="0" smtClean="0"/>
              <a:t> Questions, Presuming Questions etc... </a:t>
            </a:r>
          </a:p>
          <a:p>
            <a:r>
              <a:rPr lang="en-GB" dirty="0" smtClean="0"/>
              <a:t>Interview style</a:t>
            </a:r>
          </a:p>
          <a:p>
            <a:r>
              <a:rPr lang="en-GB" dirty="0" smtClean="0"/>
              <a:t>Interview effect</a:t>
            </a:r>
          </a:p>
          <a:p>
            <a:r>
              <a:rPr lang="en-GB" dirty="0" smtClean="0"/>
              <a:t>Validity/ Reliability... </a:t>
            </a:r>
          </a:p>
          <a:p>
            <a:endParaRPr lang="en-GB" dirty="0"/>
          </a:p>
        </p:txBody>
      </p:sp>
      <p:pic>
        <p:nvPicPr>
          <p:cNvPr id="8" name="Content Placeholder 7" descr="david_points_640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>
            <a:lum bright="1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938" y="2331840"/>
            <a:ext cx="4754562" cy="35659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398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Questionnaires - pet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There are lots of different ways sociologists may administer questionnaires: </a:t>
            </a:r>
          </a:p>
          <a:p>
            <a:r>
              <a:rPr lang="en-GB" dirty="0" smtClean="0"/>
              <a:t>Self completion</a:t>
            </a:r>
          </a:p>
          <a:p>
            <a:r>
              <a:rPr lang="en-GB" dirty="0" smtClean="0"/>
              <a:t>Face to Face</a:t>
            </a:r>
          </a:p>
          <a:p>
            <a:r>
              <a:rPr lang="en-GB" dirty="0" smtClean="0"/>
              <a:t>Postal </a:t>
            </a:r>
          </a:p>
          <a:p>
            <a:r>
              <a:rPr lang="en-GB" dirty="0" smtClean="0"/>
              <a:t>Online Survey</a:t>
            </a:r>
          </a:p>
          <a:p>
            <a:r>
              <a:rPr lang="en-GB" dirty="0" smtClean="0"/>
              <a:t>Telephone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u="sng" dirty="0" smtClean="0"/>
              <a:t>Activity:</a:t>
            </a:r>
          </a:p>
          <a:p>
            <a:r>
              <a:rPr lang="en-GB" dirty="0" smtClean="0"/>
              <a:t>Consider the P,E,T advantages and disadvantages of using these methods.</a:t>
            </a:r>
          </a:p>
          <a:p>
            <a:r>
              <a:rPr lang="en-GB" dirty="0" smtClean="0"/>
              <a:t>In pairs/ threes type up a revision grid evaluating the P,E,T advantages and disadvantages of these types of questionnaires. </a:t>
            </a:r>
          </a:p>
          <a:p>
            <a:r>
              <a:rPr lang="en-GB" dirty="0" smtClean="0"/>
              <a:t>You may wish to use your intro to method workbook and textbooks to ensure you get suitable coverage of PET factors.</a:t>
            </a:r>
          </a:p>
          <a:p>
            <a:pPr marL="0" indent="0">
              <a:buNone/>
            </a:pP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25253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the spec says: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228632"/>
              </p:ext>
            </p:extLst>
          </p:nvPr>
        </p:nvGraphicFramePr>
        <p:xfrm>
          <a:off x="1652631" y="2265028"/>
          <a:ext cx="7799820" cy="2502299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799820"/>
              </a:tblGrid>
              <a:tr h="2502299">
                <a:tc>
                  <a:txBody>
                    <a:bodyPr/>
                    <a:lstStyle/>
                    <a:p>
                      <a:pPr marL="571500" indent="-571500">
                        <a:lnSpc>
                          <a:spcPts val="1605"/>
                        </a:lnSpc>
                        <a:spcBef>
                          <a:spcPts val="800"/>
                        </a:spcBef>
                        <a:spcAft>
                          <a:spcPts val="200"/>
                        </a:spcAft>
                      </a:pPr>
                      <a:endParaRPr lang="en-GB" sz="1800" dirty="0" smtClean="0">
                        <a:effectLst/>
                      </a:endParaRPr>
                    </a:p>
                    <a:p>
                      <a:pPr marL="571500" indent="-571500">
                        <a:lnSpc>
                          <a:spcPts val="1605"/>
                        </a:lnSpc>
                        <a:spcBef>
                          <a:spcPts val="8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AQA </a:t>
                      </a:r>
                      <a:r>
                        <a:rPr lang="en-GB" sz="1800" dirty="0">
                          <a:effectLst/>
                        </a:rPr>
                        <a:t>Specification</a:t>
                      </a:r>
                    </a:p>
                    <a:p>
                      <a:pPr marL="571500" indent="-571500">
                        <a:lnSpc>
                          <a:spcPts val="1605"/>
                        </a:lnSpc>
                        <a:spcBef>
                          <a:spcPts val="8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Research Methods </a:t>
                      </a:r>
                    </a:p>
                    <a:p>
                      <a:pPr>
                        <a:lnSpc>
                          <a:spcPts val="1105"/>
                        </a:lnSpc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Students must examine the following areas: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5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sources of data, including questionnaires, interviews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5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the theoretical, practical and ethical considerations influencing choice of topic, choice of method(s) and the conduct of research.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591000" y="-1180767"/>
            <a:ext cx="13783000" cy="253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the specification says</a:t>
            </a:r>
            <a:endParaRPr kumimoji="0" lang="en-GB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en-GB" alt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surveys?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Surveys are a means of collecting primary data from large numbers of </a:t>
            </a:r>
            <a:r>
              <a:rPr lang="en-GB" dirty="0" smtClean="0"/>
              <a:t>people,</a:t>
            </a:r>
          </a:p>
          <a:p>
            <a:r>
              <a:rPr lang="en-GB" dirty="0"/>
              <a:t>M</a:t>
            </a:r>
            <a:r>
              <a:rPr lang="en-GB" dirty="0" smtClean="0"/>
              <a:t>ost </a:t>
            </a:r>
            <a:r>
              <a:rPr lang="en-GB" dirty="0"/>
              <a:t>commonly carried out using questionnaires or structured </a:t>
            </a:r>
            <a:r>
              <a:rPr lang="en-GB" dirty="0" smtClean="0"/>
              <a:t>interviews.</a:t>
            </a:r>
          </a:p>
          <a:p>
            <a:r>
              <a:rPr lang="en-GB" dirty="0"/>
              <a:t>S</a:t>
            </a:r>
            <a:r>
              <a:rPr lang="en-GB" dirty="0" smtClean="0"/>
              <a:t>urveys </a:t>
            </a:r>
            <a:r>
              <a:rPr lang="en-GB" dirty="0"/>
              <a:t>mainly produce quantitative statistical data, combined with large samples, they are the method most favoured by positivists, such as by the so called ‘founding father’ of Sociology, Emile Durkheim (1858-1917).</a:t>
            </a:r>
          </a:p>
          <a:p>
            <a:r>
              <a:rPr lang="en-GB" dirty="0"/>
              <a:t>However, it is important to note that many people use surveys other than sociologists – for instance, the government when it carries out the ten-yearly census, market researchers who want to test people’s attitudes to products, and election pollsters trying to find out how people vote in elections.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25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consider: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types of topics/ issues are suitable for surveys?</a:t>
            </a:r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/>
              <a:t>What types of topics/issues are less suitable for surveys? Why?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63611" y="6285470"/>
            <a:ext cx="5354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pairs: Write your ideas on page 2 of your workbook.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Example: The ‘Sex survey’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Watch the video about ‘The National Survey of Sexual Attitudes and Lifestyles’ and answer the questions on page 3.</a:t>
            </a:r>
          </a:p>
          <a:p>
            <a:r>
              <a:rPr lang="en-GB" dirty="0" smtClean="0"/>
              <a:t>Be sure to make notes on the methods used, size of sample and sampling method used.</a:t>
            </a:r>
          </a:p>
          <a:p>
            <a:r>
              <a:rPr lang="en-GB" dirty="0" smtClean="0"/>
              <a:t>If you wish make some notes at the bottom of page 3 about Dr Kinsey's study. </a:t>
            </a:r>
            <a:endParaRPr lang="en-GB" dirty="0"/>
          </a:p>
        </p:txBody>
      </p:sp>
      <p:pic>
        <p:nvPicPr>
          <p:cNvPr id="5" name="Content Placeholder 4">
            <a:hlinkClick r:id="rId2"/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519" y="2776538"/>
            <a:ext cx="4343400" cy="2676525"/>
          </a:xfrm>
        </p:spPr>
      </p:pic>
    </p:spTree>
    <p:extLst>
      <p:ext uri="{BB962C8B-B14F-4D97-AF65-F5344CB8AC3E}">
        <p14:creationId xmlns:p14="http://schemas.microsoft.com/office/powerpoint/2010/main" val="306544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Questionnaires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</a:t>
            </a:r>
            <a:r>
              <a:rPr lang="en-GB" dirty="0" smtClean="0"/>
              <a:t>ost </a:t>
            </a:r>
            <a:r>
              <a:rPr lang="en-GB" dirty="0"/>
              <a:t>surveys involve the use of questionnaires. </a:t>
            </a:r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/>
              <a:t>questionnaire is a list of pre-set questions to which the respondents are asked to supply answers – either by filling in responses (a self-completion questionnaire) or by giving information to an interview, either face-to-face or over the telephone. When administered by an interviewer, these take the form of interviews.</a:t>
            </a:r>
          </a:p>
          <a:p>
            <a:r>
              <a:rPr lang="en-GB" dirty="0"/>
              <a:t>Those using questionnaires see them as a comparatively cheap, efficient and fast method that allows for obtaining large amounts of quantitative data on relatively large samples of people</a:t>
            </a:r>
            <a:r>
              <a:rPr lang="en-GB" dirty="0" smtClean="0"/>
              <a:t>.</a:t>
            </a:r>
          </a:p>
          <a:p>
            <a:r>
              <a:rPr lang="en-GB" dirty="0" smtClean="0"/>
              <a:t>Produces mainly quantitative data.</a:t>
            </a:r>
          </a:p>
          <a:p>
            <a:r>
              <a:rPr lang="en-GB" dirty="0" smtClean="0"/>
              <a:t>Preferred by Positivist sociologists.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597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QUESTIONNAIRE DESIGN: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Great care is needed in designing a questionnaire. </a:t>
            </a:r>
            <a:endParaRPr lang="en-GB" dirty="0" smtClean="0"/>
          </a:p>
          <a:p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idea is to present all respondents with the same questions and therefore obtain </a:t>
            </a:r>
            <a:r>
              <a:rPr lang="en-GB" dirty="0">
                <a:solidFill>
                  <a:srgbClr val="00B0F0"/>
                </a:solidFill>
              </a:rPr>
              <a:t>comparable data</a:t>
            </a:r>
            <a:r>
              <a:rPr lang="en-GB" dirty="0"/>
              <a:t>, questionnaires cannot be changed once a survey has begun. </a:t>
            </a:r>
            <a:r>
              <a:rPr lang="en-GB" dirty="0" smtClean="0"/>
              <a:t>Aim is that the method is </a:t>
            </a:r>
            <a:r>
              <a:rPr lang="en-GB" dirty="0" smtClean="0">
                <a:solidFill>
                  <a:srgbClr val="00B0F0"/>
                </a:solidFill>
              </a:rPr>
              <a:t>RELIABLE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smtClean="0"/>
              <a:t>They </a:t>
            </a:r>
            <a:r>
              <a:rPr lang="en-GB" dirty="0"/>
              <a:t>should be kept as simple and </a:t>
            </a:r>
            <a:r>
              <a:rPr lang="en-GB" dirty="0">
                <a:solidFill>
                  <a:srgbClr val="00B0F0"/>
                </a:solidFill>
              </a:rPr>
              <a:t>clear</a:t>
            </a:r>
            <a:r>
              <a:rPr lang="en-GB" dirty="0"/>
              <a:t> as possible, otherwise those being interviewed or filling in the questionnaire will be unlikely to complete </a:t>
            </a:r>
            <a:r>
              <a:rPr lang="en-GB" dirty="0" smtClean="0"/>
              <a:t>it – </a:t>
            </a:r>
            <a:r>
              <a:rPr lang="en-GB" dirty="0" smtClean="0">
                <a:solidFill>
                  <a:srgbClr val="00B0F0"/>
                </a:solidFill>
              </a:rPr>
              <a:t>LOW RESPONSE RATE.</a:t>
            </a:r>
            <a:endParaRPr lang="en-GB" dirty="0">
              <a:solidFill>
                <a:srgbClr val="00B0F0"/>
              </a:solidFill>
            </a:endParaRPr>
          </a:p>
          <a:p>
            <a:r>
              <a:rPr lang="en-GB" dirty="0"/>
              <a:t>A </a:t>
            </a:r>
            <a:r>
              <a:rPr lang="en-GB" dirty="0">
                <a:solidFill>
                  <a:srgbClr val="00B0F0"/>
                </a:solidFill>
              </a:rPr>
              <a:t>pilot </a:t>
            </a:r>
            <a:r>
              <a:rPr lang="en-GB" dirty="0" smtClean="0">
                <a:solidFill>
                  <a:srgbClr val="00B0F0"/>
                </a:solidFill>
              </a:rPr>
              <a:t>study </a:t>
            </a:r>
            <a:r>
              <a:rPr lang="en-GB" dirty="0"/>
              <a:t>is therefore important to clear up problems and avoid wasting time and money on a poorly designed questionnaire. Pilot studies are used to test questions, make sure their meaning is clear, and to ensure layout and sample are suitable for the intended sample.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48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questions: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011679"/>
            <a:ext cx="9784080" cy="4463261"/>
          </a:xfrm>
        </p:spPr>
        <p:txBody>
          <a:bodyPr>
            <a:normAutofit fontScale="92500" lnSpcReduction="20000"/>
          </a:bodyPr>
          <a:lstStyle/>
          <a:p>
            <a:r>
              <a:rPr lang="en-GB" sz="2600" dirty="0" smtClean="0"/>
              <a:t>There </a:t>
            </a:r>
            <a:r>
              <a:rPr lang="en-GB" sz="2600" dirty="0"/>
              <a:t>are two main types of questions used in questionnaires: pre-coded or closed/structured questions and open-ended or open questions. Both types of question may be combined in the same questionnaire</a:t>
            </a:r>
          </a:p>
          <a:p>
            <a:pPr marL="0" indent="0">
              <a:buNone/>
            </a:pPr>
            <a:r>
              <a:rPr lang="en-GB" sz="2600" b="1" u="sng" dirty="0"/>
              <a:t>Closed Questions</a:t>
            </a:r>
            <a:endParaRPr lang="en-GB" sz="2600" u="sng" dirty="0"/>
          </a:p>
          <a:p>
            <a:r>
              <a:rPr lang="en-GB" sz="2600" dirty="0"/>
              <a:t>In closed questions, the </a:t>
            </a:r>
            <a:r>
              <a:rPr lang="en-GB" sz="2600" dirty="0">
                <a:solidFill>
                  <a:srgbClr val="00B0F0"/>
                </a:solidFill>
              </a:rPr>
              <a:t>range of responses is fixed </a:t>
            </a:r>
            <a:r>
              <a:rPr lang="en-GB" sz="2600" dirty="0"/>
              <a:t>by the researcher (pre-coded). The respondent usually has to select one answer from two or more given alternatives</a:t>
            </a:r>
            <a:r>
              <a:rPr lang="en-GB" sz="2600" dirty="0" smtClean="0"/>
              <a:t>. Aims to collect </a:t>
            </a:r>
            <a:r>
              <a:rPr lang="en-GB" sz="2600" dirty="0" smtClean="0">
                <a:solidFill>
                  <a:srgbClr val="00B0F0"/>
                </a:solidFill>
              </a:rPr>
              <a:t>reliable</a:t>
            </a:r>
            <a:r>
              <a:rPr lang="en-GB" sz="2600" dirty="0" smtClean="0"/>
              <a:t> data. Favoured by </a:t>
            </a:r>
            <a:r>
              <a:rPr lang="en-GB" sz="2600" dirty="0" smtClean="0">
                <a:solidFill>
                  <a:srgbClr val="00B0F0"/>
                </a:solidFill>
              </a:rPr>
              <a:t>positivists</a:t>
            </a:r>
            <a:r>
              <a:rPr lang="en-GB" sz="2600" dirty="0" smtClean="0"/>
              <a:t>. </a:t>
            </a:r>
            <a:endParaRPr lang="en-GB" sz="2600" dirty="0"/>
          </a:p>
          <a:p>
            <a:pPr marL="0" indent="0">
              <a:buNone/>
            </a:pPr>
            <a:r>
              <a:rPr lang="en-GB" sz="2600" b="1" u="sng" dirty="0"/>
              <a:t>Open Questions</a:t>
            </a:r>
            <a:endParaRPr lang="en-GB" sz="2600" u="sng" dirty="0"/>
          </a:p>
          <a:p>
            <a:r>
              <a:rPr lang="en-GB" sz="2600" dirty="0"/>
              <a:t>Open ended questions used in questionnaires are </a:t>
            </a:r>
            <a:r>
              <a:rPr lang="en-GB" sz="2600" dirty="0">
                <a:solidFill>
                  <a:srgbClr val="00B0F0"/>
                </a:solidFill>
              </a:rPr>
              <a:t>less structured </a:t>
            </a:r>
            <a:r>
              <a:rPr lang="en-GB" sz="2600" dirty="0"/>
              <a:t>than pre-coded questionnaires. An open question asks the respondent to answer a question in their </a:t>
            </a:r>
            <a:r>
              <a:rPr lang="en-GB" sz="2600" dirty="0">
                <a:solidFill>
                  <a:srgbClr val="00B0F0"/>
                </a:solidFill>
              </a:rPr>
              <a:t>own words</a:t>
            </a:r>
            <a:r>
              <a:rPr lang="en-GB" sz="2600" dirty="0"/>
              <a:t>. Although open-ended questionnaires will usually have a number of pre-set questions, there is no pre-set choice of answers</a:t>
            </a:r>
            <a:r>
              <a:rPr lang="en-GB" sz="2600" dirty="0" smtClean="0"/>
              <a:t>. More likely to collect </a:t>
            </a:r>
            <a:r>
              <a:rPr lang="en-GB" sz="2600" dirty="0" smtClean="0">
                <a:solidFill>
                  <a:srgbClr val="00B0F0"/>
                </a:solidFill>
              </a:rPr>
              <a:t>valid</a:t>
            </a:r>
            <a:r>
              <a:rPr lang="en-GB" sz="2600" dirty="0" smtClean="0"/>
              <a:t> data. Preferred by </a:t>
            </a:r>
            <a:r>
              <a:rPr lang="en-GB" sz="2600" dirty="0" smtClean="0">
                <a:solidFill>
                  <a:srgbClr val="00B0F0"/>
                </a:solidFill>
              </a:rPr>
              <a:t>interpretivists</a:t>
            </a:r>
            <a:r>
              <a:rPr lang="en-GB" sz="2600" dirty="0" smtClean="0"/>
              <a:t>. </a:t>
            </a:r>
            <a:endParaRPr lang="en-GB" sz="26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0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Problematic questions in questionnaires: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57996"/>
              </p:ext>
            </p:extLst>
          </p:nvPr>
        </p:nvGraphicFramePr>
        <p:xfrm>
          <a:off x="788275" y="1986455"/>
          <a:ext cx="8912773" cy="45825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{00A15C55-8517-42AA-B614-E9B94910E393}</a:tableStyleId>
              </a:tblPr>
              <a:tblGrid>
                <a:gridCol w="8912773"/>
              </a:tblGrid>
              <a:tr h="10411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20"/>
                        </a:spcAft>
                      </a:pPr>
                      <a:r>
                        <a:rPr lang="en-GB" sz="1600" dirty="0">
                          <a:effectLst/>
                        </a:rPr>
                        <a:t>LEADING QUESTION </a:t>
                      </a:r>
                      <a:br>
                        <a:rPr lang="en-GB" sz="1600" dirty="0">
                          <a:effectLst/>
                        </a:rPr>
                      </a:br>
                      <a:r>
                        <a:rPr lang="en-GB" sz="1600" dirty="0">
                          <a:effectLst/>
                        </a:rPr>
                        <a:t>The question encourages the respondent answer in a particular way. This may reflect the interviewer’s presuppositions.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675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20"/>
                        </a:spcAft>
                      </a:pPr>
                      <a:r>
                        <a:rPr lang="en-GB" sz="1600">
                          <a:effectLst/>
                        </a:rPr>
                        <a:t>PRESUMING QUESTION</a:t>
                      </a:r>
                      <a:br>
                        <a:rPr lang="en-GB" sz="1600">
                          <a:effectLst/>
                        </a:rPr>
                      </a:br>
                      <a:r>
                        <a:rPr lang="en-GB" sz="1600">
                          <a:effectLst/>
                        </a:rPr>
                        <a:t>The question presumes aspects of the respondents life to be other than they are – truthful answers become embarrassing.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675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20"/>
                        </a:spcAft>
                      </a:pPr>
                      <a:r>
                        <a:rPr lang="en-GB" sz="1600">
                          <a:effectLst/>
                        </a:rPr>
                        <a:t>AMBIGUOUS QUESTION</a:t>
                      </a:r>
                      <a:br>
                        <a:rPr lang="en-GB" sz="1600">
                          <a:effectLst/>
                        </a:rPr>
                      </a:br>
                      <a:r>
                        <a:rPr lang="en-GB" sz="1600">
                          <a:effectLst/>
                        </a:rPr>
                        <a:t>The question can be interpreted in different ways: its meaning is unclear. It may use unfamiliar vocabulary.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675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20"/>
                        </a:spcAft>
                      </a:pPr>
                      <a:r>
                        <a:rPr lang="en-GB" sz="1600">
                          <a:effectLst/>
                        </a:rPr>
                        <a:t>RECALL QUESTION </a:t>
                      </a:r>
                      <a:br>
                        <a:rPr lang="en-GB" sz="1600">
                          <a:effectLst/>
                        </a:rPr>
                      </a:br>
                      <a:r>
                        <a:rPr lang="en-GB" sz="1600">
                          <a:effectLst/>
                        </a:rPr>
                        <a:t>The question requires the respondent to remember the past and to rely on (possibly faulty) memory.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86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20"/>
                        </a:spcAft>
                      </a:pPr>
                      <a:r>
                        <a:rPr lang="en-GB" sz="1600" dirty="0">
                          <a:effectLst/>
                        </a:rPr>
                        <a:t>DOUBLE </a:t>
                      </a:r>
                      <a:r>
                        <a:rPr lang="en-GB" sz="1600" dirty="0" smtClean="0">
                          <a:effectLst/>
                        </a:rPr>
                        <a:t>ENTENDRE </a:t>
                      </a:r>
                      <a:r>
                        <a:rPr lang="en-GB" sz="1600" dirty="0">
                          <a:effectLst/>
                        </a:rPr>
                        <a:t>QUESTIONS</a:t>
                      </a:r>
                      <a:br>
                        <a:rPr lang="en-GB" sz="1600" dirty="0">
                          <a:effectLst/>
                        </a:rPr>
                      </a:br>
                      <a:r>
                        <a:rPr lang="en-GB" sz="1600" dirty="0">
                          <a:effectLst/>
                        </a:rPr>
                        <a:t>More than one question is linked together, even though they may not be in reality</a:t>
                      </a:r>
                      <a:r>
                        <a:rPr lang="en-GB" sz="1600" dirty="0" smtClean="0">
                          <a:effectLst/>
                        </a:rPr>
                        <a:t>. 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3503" y="2280745"/>
            <a:ext cx="1618594" cy="3693319"/>
          </a:xfrm>
          <a:prstGeom prst="rect">
            <a:avLst/>
          </a:prstGeom>
          <a:noFill/>
          <a:ln w="57150" cmpd="sng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PILOT STUDIES </a:t>
            </a:r>
            <a:r>
              <a:rPr lang="en-GB" dirty="0"/>
              <a:t>a</a:t>
            </a:r>
            <a:r>
              <a:rPr lang="en-GB" dirty="0" smtClean="0"/>
              <a:t>re required to avoid questions like these.</a:t>
            </a:r>
          </a:p>
          <a:p>
            <a:endParaRPr lang="en-GB" dirty="0"/>
          </a:p>
          <a:p>
            <a:r>
              <a:rPr lang="en-GB" dirty="0" smtClean="0"/>
              <a:t>CONSIDER: What effect might these types of questions have on data? </a:t>
            </a:r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9761838" y="2537254"/>
            <a:ext cx="3130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85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606060"/>
      </a:dk2>
      <a:lt2>
        <a:srgbClr val="EDEDED"/>
      </a:lt2>
      <a:accent1>
        <a:srgbClr val="FFC000"/>
      </a:accent1>
      <a:accent2>
        <a:srgbClr val="A5D028"/>
      </a:accent2>
      <a:accent3>
        <a:srgbClr val="0CC978"/>
      </a:accent3>
      <a:accent4>
        <a:srgbClr val="099BDD"/>
      </a:accent4>
      <a:accent5>
        <a:srgbClr val="47BFCD"/>
      </a:accent5>
      <a:accent6>
        <a:srgbClr val="DD7C15"/>
      </a:accent6>
      <a:hlink>
        <a:srgbClr val="FF9933"/>
      </a:hlink>
      <a:folHlink>
        <a:srgbClr val="B2B2B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1D2DA32-AC8B-4194-BF85-FF4A5B40EB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828</Words>
  <Application>Microsoft Office PowerPoint</Application>
  <PresentationFormat>Widescreen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Corbel</vt:lpstr>
      <vt:lpstr>Symbol</vt:lpstr>
      <vt:lpstr>Times New Roman</vt:lpstr>
      <vt:lpstr>Wingdings</vt:lpstr>
      <vt:lpstr>Banded</vt:lpstr>
      <vt:lpstr>Research Methods</vt:lpstr>
      <vt:lpstr>What the spec says:</vt:lpstr>
      <vt:lpstr>What are surveys?</vt:lpstr>
      <vt:lpstr>consider:</vt:lpstr>
      <vt:lpstr>An Example: The ‘Sex survey’</vt:lpstr>
      <vt:lpstr>Questionnaires</vt:lpstr>
      <vt:lpstr>QUESTIONNAIRE DESIGN:</vt:lpstr>
      <vt:lpstr>Types of questions:</vt:lpstr>
      <vt:lpstr>Problematic questions in questionnaires:</vt:lpstr>
      <vt:lpstr>Activity:</vt:lpstr>
      <vt:lpstr>Video: </vt:lpstr>
      <vt:lpstr>Questionnaires - pet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</dc:title>
  <dc:creator>Amy J Tidd</dc:creator>
  <cp:lastModifiedBy>Hannah Roberts</cp:lastModifiedBy>
  <cp:revision>13</cp:revision>
  <dcterms:created xsi:type="dcterms:W3CDTF">2018-02-26T16:12:14Z</dcterms:created>
  <dcterms:modified xsi:type="dcterms:W3CDTF">2018-05-14T10:58:51Z</dcterms:modified>
</cp:coreProperties>
</file>