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 id="260" r:id="rId6"/>
    <p:sldId id="261" r:id="rId7"/>
    <p:sldId id="262" r:id="rId8"/>
    <p:sldId id="263" r:id="rId9"/>
    <p:sldId id="265" r:id="rId10"/>
    <p:sldId id="266" r:id="rId11"/>
    <p:sldId id="267" r:id="rId12"/>
    <p:sldId id="268" r:id="rId13"/>
    <p:sldId id="270"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1" d="100"/>
          <a:sy n="81" d="100"/>
        </p:scale>
        <p:origin x="126" y="4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6843" y="3887812"/>
            <a:ext cx="12195668"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843"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72440" y="2194560"/>
            <a:ext cx="11247120" cy="1739347"/>
          </a:xfrm>
        </p:spPr>
        <p:txBody>
          <a:bodyPr tIns="45720" bIns="45720" anchor="ctr">
            <a:normAutofit/>
          </a:bodyPr>
          <a:lstStyle>
            <a:lvl1pPr algn="ctr">
              <a:lnSpc>
                <a:spcPct val="80000"/>
              </a:lnSpc>
              <a:defRPr sz="6000" spc="15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342900" y="3915938"/>
            <a:ext cx="11506200" cy="457200"/>
          </a:xfrm>
        </p:spPr>
        <p:txBody>
          <a:bodyPr>
            <a:normAutofit/>
          </a:bodyPr>
          <a:lstStyle>
            <a:lvl1pPr marL="0" indent="0" algn="ctr">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96DFF08F-DC6B-4601-B491-B0F83F6DD2DA}" type="datetimeFigureOut">
              <a:rPr lang="en-US" dirty="0"/>
              <a:pPr/>
              <a:t>5/14/2018</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5/14/2018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dirty="0"/>
              <a:t>5/14/2018</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5/14/2018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43" y="3887812"/>
            <a:ext cx="12195668"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75488" y="2194560"/>
            <a:ext cx="11247120" cy="1737360"/>
          </a:xfrm>
        </p:spPr>
        <p:txBody>
          <a:bodyPr anchor="ctr">
            <a:noAutofit/>
          </a:bodyPr>
          <a:lstStyle>
            <a:lvl1pPr algn="ctr">
              <a:lnSpc>
                <a:spcPct val="80000"/>
              </a:lnSpc>
              <a:defRPr sz="6000" b="0" spc="150" baseline="0">
                <a:solidFill>
                  <a:srgbClr val="FFFF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47472" y="3911827"/>
            <a:ext cx="11503152" cy="457200"/>
          </a:xfrm>
        </p:spPr>
        <p:txBody>
          <a:bodyPr anchor="t">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1"/>
                </a:solidFill>
              </a:defRPr>
            </a:lvl1pPr>
          </a:lstStyle>
          <a:p>
            <a:fld id="{96DFF08F-DC6B-4601-B491-B0F83F6DD2DA}" type="datetimeFigureOut">
              <a:rPr lang="en-US" dirty="0"/>
              <a:pPr/>
              <a:t>5/14/2018</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5/14/2018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5/14/2018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5/14/2018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5/14/2018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5/14/2018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5/14/2018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5/14/2018</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000" kern="1200" cap="all"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estream.godalming.ac.uk/View.aspx?id=11138~5b~ssonmxL8R6"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4.xml"/><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Research Methods</a:t>
            </a:r>
            <a:endParaRPr lang="en-GB" dirty="0"/>
          </a:p>
        </p:txBody>
      </p:sp>
      <p:sp>
        <p:nvSpPr>
          <p:cNvPr id="3" name="Subtitle 2"/>
          <p:cNvSpPr>
            <a:spLocks noGrp="1"/>
          </p:cNvSpPr>
          <p:nvPr>
            <p:ph type="subTitle" idx="1"/>
          </p:nvPr>
        </p:nvSpPr>
        <p:spPr/>
        <p:txBody>
          <a:bodyPr/>
          <a:lstStyle/>
          <a:p>
            <a:r>
              <a:rPr lang="en-GB" dirty="0" smtClean="0"/>
              <a:t>Interviews</a:t>
            </a:r>
          </a:p>
        </p:txBody>
      </p:sp>
    </p:spTree>
    <p:extLst>
      <p:ext uri="{BB962C8B-B14F-4D97-AF65-F5344CB8AC3E}">
        <p14:creationId xmlns:p14="http://schemas.microsoft.com/office/powerpoint/2010/main" val="36985406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Unstructured interviews:</a:t>
            </a:r>
            <a:endParaRPr lang="en-GB" dirty="0"/>
          </a:p>
        </p:txBody>
      </p:sp>
      <p:sp>
        <p:nvSpPr>
          <p:cNvPr id="3" name="Content Placeholder 2"/>
          <p:cNvSpPr>
            <a:spLocks noGrp="1"/>
          </p:cNvSpPr>
          <p:nvPr>
            <p:ph idx="1"/>
          </p:nvPr>
        </p:nvSpPr>
        <p:spPr/>
        <p:txBody>
          <a:bodyPr>
            <a:normAutofit/>
          </a:bodyPr>
          <a:lstStyle/>
          <a:p>
            <a:r>
              <a:rPr lang="en-GB" dirty="0"/>
              <a:t>I</a:t>
            </a:r>
            <a:r>
              <a:rPr lang="en-GB" dirty="0" smtClean="0"/>
              <a:t>s </a:t>
            </a:r>
            <a:r>
              <a:rPr lang="en-GB" dirty="0"/>
              <a:t>like a guided conversation. </a:t>
            </a:r>
            <a:endParaRPr lang="en-GB" dirty="0" smtClean="0"/>
          </a:p>
          <a:p>
            <a:r>
              <a:rPr lang="en-GB" dirty="0" smtClean="0"/>
              <a:t>The </a:t>
            </a:r>
            <a:r>
              <a:rPr lang="en-GB" dirty="0"/>
              <a:t>interviewer has topics in mind to cover (the </a:t>
            </a:r>
            <a:r>
              <a:rPr lang="en-GB" b="1" dirty="0"/>
              <a:t>interview schedule</a:t>
            </a:r>
            <a:r>
              <a:rPr lang="en-GB" dirty="0"/>
              <a:t>) but few, if any, pre-set questions. </a:t>
            </a:r>
            <a:endParaRPr lang="en-GB" dirty="0" smtClean="0"/>
          </a:p>
          <a:p>
            <a:r>
              <a:rPr lang="en-GB" dirty="0" smtClean="0"/>
              <a:t>The </a:t>
            </a:r>
            <a:r>
              <a:rPr lang="en-GB" dirty="0"/>
              <a:t>interviewer will seek to put the respondent at ease, in a relaxed, informal situation, and will then ask </a:t>
            </a:r>
            <a:r>
              <a:rPr lang="en-GB" b="1" dirty="0"/>
              <a:t>open-ended questions </a:t>
            </a:r>
            <a:r>
              <a:rPr lang="en-GB" dirty="0"/>
              <a:t>which may trigger off discussions or further questions</a:t>
            </a:r>
            <a:r>
              <a:rPr lang="en-GB" dirty="0" smtClean="0"/>
              <a:t>.</a:t>
            </a:r>
          </a:p>
          <a:p>
            <a:r>
              <a:rPr lang="en-GB" dirty="0" smtClean="0"/>
              <a:t> </a:t>
            </a:r>
            <a:r>
              <a:rPr lang="en-GB" dirty="0"/>
              <a:t>The interviewer aims to obtain further </a:t>
            </a:r>
            <a:r>
              <a:rPr lang="en-GB" b="1" dirty="0"/>
              <a:t>depth</a:t>
            </a:r>
            <a:r>
              <a:rPr lang="en-GB" dirty="0"/>
              <a:t> or detail than is possible in a postal or other self-completion questionnaire or in a structured interview, and to draw out the respondent’s </a:t>
            </a:r>
            <a:r>
              <a:rPr lang="en-GB" b="1" dirty="0"/>
              <a:t>feelings and opinions. </a:t>
            </a:r>
            <a:r>
              <a:rPr lang="en-GB" dirty="0" smtClean="0"/>
              <a:t>(See </a:t>
            </a:r>
            <a:r>
              <a:rPr lang="en-GB" dirty="0"/>
              <a:t>the example of </a:t>
            </a:r>
            <a:r>
              <a:rPr lang="en-GB" b="1" dirty="0" err="1"/>
              <a:t>Dobash</a:t>
            </a:r>
            <a:r>
              <a:rPr lang="en-GB" b="1" dirty="0"/>
              <a:t> and </a:t>
            </a:r>
            <a:r>
              <a:rPr lang="en-GB" b="1" dirty="0" err="1"/>
              <a:t>Dobash</a:t>
            </a:r>
            <a:r>
              <a:rPr lang="en-GB" b="1" dirty="0"/>
              <a:t> </a:t>
            </a:r>
            <a:r>
              <a:rPr lang="en-GB" dirty="0"/>
              <a:t>at the end of the </a:t>
            </a:r>
            <a:r>
              <a:rPr lang="en-GB" dirty="0" smtClean="0"/>
              <a:t>workbook.)</a:t>
            </a:r>
            <a:endParaRPr lang="en-GB" dirty="0"/>
          </a:p>
        </p:txBody>
      </p:sp>
    </p:spTree>
    <p:extLst>
      <p:ext uri="{BB962C8B-B14F-4D97-AF65-F5344CB8AC3E}">
        <p14:creationId xmlns:p14="http://schemas.microsoft.com/office/powerpoint/2010/main" val="4001847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Unstructured/ </a:t>
            </a:r>
            <a:r>
              <a:rPr lang="en-GB" dirty="0" smtClean="0"/>
              <a:t>group interviews</a:t>
            </a:r>
            <a:endParaRPr lang="en-GB" dirty="0"/>
          </a:p>
        </p:txBody>
      </p:sp>
      <p:sp>
        <p:nvSpPr>
          <p:cNvPr id="3" name="Content Placeholder 2"/>
          <p:cNvSpPr>
            <a:spLocks noGrp="1"/>
          </p:cNvSpPr>
          <p:nvPr>
            <p:ph idx="1"/>
          </p:nvPr>
        </p:nvSpPr>
        <p:spPr/>
        <p:txBody>
          <a:bodyPr/>
          <a:lstStyle/>
          <a:p>
            <a:r>
              <a:rPr lang="en-GB" dirty="0"/>
              <a:t>Unstructured interviews may also be carried out with a group of people. </a:t>
            </a:r>
            <a:endParaRPr lang="en-GB" dirty="0" smtClean="0"/>
          </a:p>
          <a:p>
            <a:r>
              <a:rPr lang="en-GB" dirty="0" smtClean="0"/>
              <a:t>This </a:t>
            </a:r>
            <a:r>
              <a:rPr lang="en-GB" dirty="0"/>
              <a:t>can help to trigger off discussion, encourage a dialogue to explore issues, and gain more in-depth qualitative information. </a:t>
            </a:r>
            <a:endParaRPr lang="en-GB" dirty="0" smtClean="0"/>
          </a:p>
          <a:p>
            <a:r>
              <a:rPr lang="en-GB" dirty="0" smtClean="0"/>
              <a:t>These </a:t>
            </a:r>
            <a:r>
              <a:rPr lang="en-GB" b="1" dirty="0"/>
              <a:t>group interviews </a:t>
            </a:r>
            <a:r>
              <a:rPr lang="en-GB" dirty="0"/>
              <a:t>sometimes take the form of </a:t>
            </a:r>
            <a:r>
              <a:rPr lang="en-GB" b="1" dirty="0"/>
              <a:t>focus groups</a:t>
            </a:r>
            <a:r>
              <a:rPr lang="en-GB" dirty="0"/>
              <a:t>, when the group interview focuses on a particular topic, and people are free to talk to one another as well as the interviewer. </a:t>
            </a:r>
            <a:endParaRPr lang="en-GB" dirty="0" smtClean="0"/>
          </a:p>
          <a:p>
            <a:r>
              <a:rPr lang="en-GB" dirty="0" smtClean="0"/>
              <a:t>In </a:t>
            </a:r>
            <a:r>
              <a:rPr lang="en-GB" dirty="0"/>
              <a:t>a group interview, the interviewer’s role is to question, whereas in a focus group the researcher’s role is to feed in ideas or questions for the participants to discuss and draw out their feelings, experiences, and opinions. The researcher also has to make sure the group remains focussed on the topic under discussion</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9333" y="290182"/>
            <a:ext cx="2295331" cy="1721498"/>
          </a:xfrm>
          <a:prstGeom prst="rect">
            <a:avLst/>
          </a:prstGeom>
        </p:spPr>
      </p:pic>
    </p:spTree>
    <p:extLst>
      <p:ext uri="{BB962C8B-B14F-4D97-AF65-F5344CB8AC3E}">
        <p14:creationId xmlns:p14="http://schemas.microsoft.com/office/powerpoint/2010/main" val="21453182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Unstructured/ group interview case study:</a:t>
            </a:r>
            <a:br>
              <a:rPr lang="en-GB" dirty="0" smtClean="0"/>
            </a:br>
            <a:r>
              <a:rPr lang="en-GB" sz="3600" dirty="0" smtClean="0"/>
              <a:t>Paul </a:t>
            </a:r>
            <a:r>
              <a:rPr lang="en-GB" sz="3600" dirty="0" err="1" smtClean="0"/>
              <a:t>willis</a:t>
            </a:r>
            <a:r>
              <a:rPr lang="en-GB" sz="3600" dirty="0" smtClean="0"/>
              <a:t>: Learning to labour (1977)</a:t>
            </a:r>
            <a:endParaRPr lang="en-GB" sz="3600" dirty="0"/>
          </a:p>
        </p:txBody>
      </p:sp>
      <p:sp>
        <p:nvSpPr>
          <p:cNvPr id="4" name="Content Placeholder 3"/>
          <p:cNvSpPr>
            <a:spLocks noGrp="1"/>
          </p:cNvSpPr>
          <p:nvPr>
            <p:ph sz="half" idx="1"/>
          </p:nvPr>
        </p:nvSpPr>
        <p:spPr/>
        <p:txBody>
          <a:bodyPr/>
          <a:lstStyle/>
          <a:p>
            <a:pPr marL="0" indent="0">
              <a:buNone/>
            </a:pPr>
            <a:r>
              <a:rPr lang="en-GB" dirty="0" smtClean="0"/>
              <a:t>ACTIVITY:</a:t>
            </a:r>
          </a:p>
          <a:p>
            <a:r>
              <a:rPr lang="en-GB" dirty="0"/>
              <a:t>Watch the video on </a:t>
            </a:r>
            <a:r>
              <a:rPr lang="en-GB" b="1" dirty="0"/>
              <a:t>Paul Willis </a:t>
            </a:r>
            <a:r>
              <a:rPr lang="en-GB" dirty="0"/>
              <a:t>discussing the methodology he used in his study of the </a:t>
            </a:r>
            <a:r>
              <a:rPr lang="en-GB" b="1" dirty="0"/>
              <a:t>growth of anti-school subcultures</a:t>
            </a:r>
            <a:r>
              <a:rPr lang="en-GB" dirty="0"/>
              <a:t> and then answer the </a:t>
            </a:r>
            <a:r>
              <a:rPr lang="en-GB" dirty="0" smtClean="0"/>
              <a:t>questions on pages 11-12 of the workbook. </a:t>
            </a:r>
            <a:endParaRPr lang="en-GB" dirty="0"/>
          </a:p>
        </p:txBody>
      </p:sp>
      <p:pic>
        <p:nvPicPr>
          <p:cNvPr id="6" name="Content Placeholder 5">
            <a:hlinkClick r:id="rId2"/>
          </p:cNvPr>
          <p:cNvPicPr>
            <a:picLocks noGrp="1" noChangeAspect="1"/>
          </p:cNvPicPr>
          <p:nvPr>
            <p:ph sz="half" idx="2"/>
          </p:nvPr>
        </p:nvPicPr>
        <p:blipFill>
          <a:blip r:embed="rId3"/>
          <a:stretch>
            <a:fillRect/>
          </a:stretch>
        </p:blipFill>
        <p:spPr>
          <a:xfrm>
            <a:off x="7128062" y="2185331"/>
            <a:ext cx="3858937" cy="3858937"/>
          </a:xfrm>
          <a:prstGeom prst="rect">
            <a:avLst/>
          </a:prstGeom>
        </p:spPr>
      </p:pic>
    </p:spTree>
    <p:extLst>
      <p:ext uri="{BB962C8B-B14F-4D97-AF65-F5344CB8AC3E}">
        <p14:creationId xmlns:p14="http://schemas.microsoft.com/office/powerpoint/2010/main" val="25426283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dirty="0" smtClean="0"/>
              <a:t>Unstructured interviews</a:t>
            </a:r>
            <a:br>
              <a:rPr lang="en-GB" dirty="0" smtClean="0"/>
            </a:br>
            <a:r>
              <a:rPr lang="en-GB" sz="3600" dirty="0" err="1" smtClean="0"/>
              <a:t>dobash</a:t>
            </a:r>
            <a:r>
              <a:rPr lang="en-GB" sz="3600" dirty="0" smtClean="0"/>
              <a:t> and </a:t>
            </a:r>
            <a:r>
              <a:rPr lang="en-GB" sz="3600" dirty="0" err="1" smtClean="0"/>
              <a:t>dobash</a:t>
            </a:r>
            <a:r>
              <a:rPr lang="en-GB" sz="3600" dirty="0" smtClean="0"/>
              <a:t> – violence against wives (1980)</a:t>
            </a:r>
            <a:endParaRPr lang="en-GB" sz="3600" dirty="0"/>
          </a:p>
        </p:txBody>
      </p:sp>
      <p:sp>
        <p:nvSpPr>
          <p:cNvPr id="6" name="Content Placeholder 5"/>
          <p:cNvSpPr>
            <a:spLocks noGrp="1"/>
          </p:cNvSpPr>
          <p:nvPr>
            <p:ph sz="half" idx="1"/>
          </p:nvPr>
        </p:nvSpPr>
        <p:spPr/>
        <p:txBody>
          <a:bodyPr>
            <a:normAutofit/>
          </a:bodyPr>
          <a:lstStyle/>
          <a:p>
            <a:r>
              <a:rPr lang="en-GB" sz="3200" dirty="0" smtClean="0"/>
              <a:t>Read the extract about the study in the appendix of the interviews workbook.</a:t>
            </a:r>
          </a:p>
          <a:p>
            <a:r>
              <a:rPr lang="en-GB" sz="3200" dirty="0" smtClean="0"/>
              <a:t>Answer the questions on pages 24-25</a:t>
            </a:r>
            <a:endParaRPr lang="en-GB" sz="3200" dirty="0"/>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241428" y="2011363"/>
            <a:ext cx="2733581" cy="4206875"/>
          </a:xfrm>
        </p:spPr>
      </p:pic>
    </p:spTree>
    <p:extLst>
      <p:ext uri="{BB962C8B-B14F-4D97-AF65-F5344CB8AC3E}">
        <p14:creationId xmlns:p14="http://schemas.microsoft.com/office/powerpoint/2010/main" val="1697561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interviews - pet</a:t>
            </a:r>
            <a:endParaRPr lang="en-GB" dirty="0"/>
          </a:p>
        </p:txBody>
      </p:sp>
      <p:sp>
        <p:nvSpPr>
          <p:cNvPr id="3" name="Content Placeholder 2"/>
          <p:cNvSpPr>
            <a:spLocks noGrp="1"/>
          </p:cNvSpPr>
          <p:nvPr>
            <p:ph sz="half" idx="1"/>
          </p:nvPr>
        </p:nvSpPr>
        <p:spPr/>
        <p:txBody>
          <a:bodyPr>
            <a:normAutofit lnSpcReduction="10000"/>
          </a:bodyPr>
          <a:lstStyle/>
          <a:p>
            <a:r>
              <a:rPr lang="en-GB" dirty="0" smtClean="0"/>
              <a:t>There are lots of different ways sociologists may conduct interviews:</a:t>
            </a:r>
          </a:p>
          <a:p>
            <a:r>
              <a:rPr lang="en-GB" dirty="0" smtClean="0"/>
              <a:t>Structured</a:t>
            </a:r>
          </a:p>
          <a:p>
            <a:r>
              <a:rPr lang="en-GB" dirty="0" smtClean="0"/>
              <a:t>Semi-structured</a:t>
            </a:r>
          </a:p>
          <a:p>
            <a:r>
              <a:rPr lang="en-GB" dirty="0" smtClean="0"/>
              <a:t>Unstructured</a:t>
            </a:r>
          </a:p>
          <a:p>
            <a:r>
              <a:rPr lang="en-GB" dirty="0" smtClean="0"/>
              <a:t>Group</a:t>
            </a:r>
            <a:endParaRPr lang="en-GB" dirty="0"/>
          </a:p>
        </p:txBody>
      </p:sp>
      <p:sp>
        <p:nvSpPr>
          <p:cNvPr id="4" name="Content Placeholder 3"/>
          <p:cNvSpPr>
            <a:spLocks noGrp="1"/>
          </p:cNvSpPr>
          <p:nvPr>
            <p:ph sz="half" idx="2"/>
          </p:nvPr>
        </p:nvSpPr>
        <p:spPr/>
        <p:txBody>
          <a:bodyPr>
            <a:normAutofit lnSpcReduction="10000"/>
          </a:bodyPr>
          <a:lstStyle/>
          <a:p>
            <a:pPr marL="0" indent="0">
              <a:buNone/>
            </a:pPr>
            <a:r>
              <a:rPr lang="en-GB" u="sng" dirty="0" smtClean="0"/>
              <a:t>Activity:</a:t>
            </a:r>
          </a:p>
          <a:p>
            <a:r>
              <a:rPr lang="en-GB" dirty="0" smtClean="0"/>
              <a:t>Consider the P,E,T advantages and disadvantages of using these methods.</a:t>
            </a:r>
          </a:p>
          <a:p>
            <a:r>
              <a:rPr lang="en-GB" dirty="0" smtClean="0"/>
              <a:t>In pairs/ threes type up a revision grid evaluating the P,E,T advantages and disadvantages of these types of interviews. </a:t>
            </a:r>
          </a:p>
          <a:p>
            <a:r>
              <a:rPr lang="en-GB" dirty="0" smtClean="0"/>
              <a:t>You may wish to use your intro to method workbook and textbooks to ensure you get suitable coverage of PET factors.</a:t>
            </a:r>
          </a:p>
          <a:p>
            <a:pPr marL="0" indent="0">
              <a:buNone/>
            </a:pPr>
            <a:endParaRPr lang="en-GB" u="sng" dirty="0"/>
          </a:p>
        </p:txBody>
      </p:sp>
    </p:spTree>
    <p:extLst>
      <p:ext uri="{BB962C8B-B14F-4D97-AF65-F5344CB8AC3E}">
        <p14:creationId xmlns:p14="http://schemas.microsoft.com/office/powerpoint/2010/main" val="2580319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the specification says: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35931018"/>
              </p:ext>
            </p:extLst>
          </p:nvPr>
        </p:nvGraphicFramePr>
        <p:xfrm>
          <a:off x="2265028" y="2508308"/>
          <a:ext cx="8254766" cy="3338819"/>
        </p:xfrm>
        <a:graphic>
          <a:graphicData uri="http://schemas.openxmlformats.org/drawingml/2006/table">
            <a:tbl>
              <a:tblPr firstRow="1" firstCol="1" bandRow="1">
                <a:tableStyleId>{21E4AEA4-8DFA-4A89-87EB-49C32662AFE0}</a:tableStyleId>
              </a:tblPr>
              <a:tblGrid>
                <a:gridCol w="8254766"/>
              </a:tblGrid>
              <a:tr h="3338819">
                <a:tc>
                  <a:txBody>
                    <a:bodyPr/>
                    <a:lstStyle/>
                    <a:p>
                      <a:pPr marL="571500" indent="-571500">
                        <a:lnSpc>
                          <a:spcPts val="1605"/>
                        </a:lnSpc>
                        <a:spcBef>
                          <a:spcPts val="800"/>
                        </a:spcBef>
                        <a:spcAft>
                          <a:spcPts val="200"/>
                        </a:spcAft>
                      </a:pPr>
                      <a:r>
                        <a:rPr lang="en-GB" sz="1800" dirty="0">
                          <a:effectLst/>
                        </a:rPr>
                        <a:t>AQA Specification</a:t>
                      </a:r>
                    </a:p>
                    <a:p>
                      <a:pPr marL="571500" indent="-571500">
                        <a:lnSpc>
                          <a:spcPts val="1605"/>
                        </a:lnSpc>
                        <a:spcBef>
                          <a:spcPts val="800"/>
                        </a:spcBef>
                        <a:spcAft>
                          <a:spcPts val="200"/>
                        </a:spcAft>
                      </a:pPr>
                      <a:r>
                        <a:rPr lang="en-GB" sz="1800" dirty="0">
                          <a:effectLst/>
                        </a:rPr>
                        <a:t>Research Methods </a:t>
                      </a:r>
                    </a:p>
                    <a:p>
                      <a:pPr>
                        <a:lnSpc>
                          <a:spcPts val="1105"/>
                        </a:lnSpc>
                        <a:spcAft>
                          <a:spcPts val="200"/>
                        </a:spcAft>
                      </a:pPr>
                      <a:r>
                        <a:rPr lang="en-GB" sz="1800" dirty="0">
                          <a:effectLst/>
                        </a:rPr>
                        <a:t>Students must examine the following areas: </a:t>
                      </a:r>
                    </a:p>
                    <a:p>
                      <a:pPr marL="342900" lvl="0" indent="-342900">
                        <a:lnSpc>
                          <a:spcPct val="115000"/>
                        </a:lnSpc>
                        <a:spcAft>
                          <a:spcPts val="150"/>
                        </a:spcAft>
                        <a:buFont typeface="Symbol" panose="05050102010706020507" pitchFamily="18" charset="2"/>
                        <a:buChar char=""/>
                      </a:pPr>
                      <a:r>
                        <a:rPr lang="en-GB" sz="1800" dirty="0">
                          <a:effectLst/>
                        </a:rPr>
                        <a:t>Sources of data, including questionnaires, interviews, participant and non-participant observation, experiments, documents and official statistics</a:t>
                      </a:r>
                    </a:p>
                    <a:p>
                      <a:pPr marL="342900" lvl="0" indent="-342900">
                        <a:lnSpc>
                          <a:spcPct val="115000"/>
                        </a:lnSpc>
                        <a:spcAft>
                          <a:spcPts val="150"/>
                        </a:spcAft>
                        <a:buFont typeface="Symbol" panose="05050102010706020507" pitchFamily="18" charset="2"/>
                        <a:buChar char=""/>
                      </a:pPr>
                      <a:r>
                        <a:rPr lang="en-GB" sz="1800" dirty="0">
                          <a:effectLst/>
                        </a:rPr>
                        <a:t>The theoretical, practical and ethical considerations influencing choice of topic, choice of method(s) and the conduct of research</a:t>
                      </a:r>
                      <a:endParaRPr lang="en-GB"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r>
            </a:tbl>
          </a:graphicData>
        </a:graphic>
      </p:graphicFrame>
    </p:spTree>
    <p:extLst>
      <p:ext uri="{BB962C8B-B14F-4D97-AF65-F5344CB8AC3E}">
        <p14:creationId xmlns:p14="http://schemas.microsoft.com/office/powerpoint/2010/main" val="13204735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The interview spectrum:</a:t>
            </a:r>
            <a:endParaRPr lang="en-GB" dirty="0"/>
          </a:p>
        </p:txBody>
      </p:sp>
      <p:sp>
        <p:nvSpPr>
          <p:cNvPr id="7" name="Line 2"/>
          <p:cNvSpPr>
            <a:spLocks noChangeShapeType="1"/>
          </p:cNvSpPr>
          <p:nvPr/>
        </p:nvSpPr>
        <p:spPr bwMode="auto">
          <a:xfrm>
            <a:off x="2414411" y="1601939"/>
            <a:ext cx="7585075" cy="0"/>
          </a:xfrm>
          <a:prstGeom prst="line">
            <a:avLst/>
          </a:prstGeom>
          <a:noFill/>
          <a:ln w="5715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9" name="Picture 8"/>
          <p:cNvPicPr>
            <a:picLocks noChangeAspect="1"/>
          </p:cNvPicPr>
          <p:nvPr/>
        </p:nvPicPr>
        <p:blipFill>
          <a:blip r:embed="rId2"/>
          <a:stretch>
            <a:fillRect/>
          </a:stretch>
        </p:blipFill>
        <p:spPr>
          <a:xfrm>
            <a:off x="2322938" y="1740441"/>
            <a:ext cx="2139868" cy="600000"/>
          </a:xfrm>
          <a:prstGeom prst="rect">
            <a:avLst/>
          </a:prstGeom>
        </p:spPr>
      </p:pic>
      <p:pic>
        <p:nvPicPr>
          <p:cNvPr id="10" name="Picture 9"/>
          <p:cNvPicPr>
            <a:picLocks noChangeAspect="1"/>
          </p:cNvPicPr>
          <p:nvPr/>
        </p:nvPicPr>
        <p:blipFill>
          <a:blip r:embed="rId3"/>
          <a:stretch>
            <a:fillRect/>
          </a:stretch>
        </p:blipFill>
        <p:spPr>
          <a:xfrm>
            <a:off x="5574556" y="1740441"/>
            <a:ext cx="5514286" cy="600000"/>
          </a:xfrm>
          <a:prstGeom prst="rect">
            <a:avLst/>
          </a:prstGeom>
        </p:spPr>
      </p:pic>
      <p:sp>
        <p:nvSpPr>
          <p:cNvPr id="11" name="TextBox 10"/>
          <p:cNvSpPr txBox="1"/>
          <p:nvPr/>
        </p:nvSpPr>
        <p:spPr>
          <a:xfrm>
            <a:off x="9657553" y="235402"/>
            <a:ext cx="2441196" cy="1200329"/>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GB" dirty="0" smtClean="0"/>
              <a:t>This workbook will look at all three types of interview in more depth.</a:t>
            </a:r>
            <a:endParaRPr lang="en-GB" dirty="0"/>
          </a:p>
        </p:txBody>
      </p:sp>
      <p:sp>
        <p:nvSpPr>
          <p:cNvPr id="12" name="TextBox 11"/>
          <p:cNvSpPr txBox="1"/>
          <p:nvPr/>
        </p:nvSpPr>
        <p:spPr>
          <a:xfrm>
            <a:off x="490999" y="1957695"/>
            <a:ext cx="1778459" cy="341632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b="1" dirty="0" smtClean="0"/>
              <a:t>Please note:</a:t>
            </a:r>
          </a:p>
          <a:p>
            <a:r>
              <a:rPr lang="en-GB" dirty="0" smtClean="0"/>
              <a:t>We have already looked at </a:t>
            </a:r>
            <a:r>
              <a:rPr lang="en-GB" b="1" dirty="0" smtClean="0"/>
              <a:t>structured interviews/ face-to-face questionnaires </a:t>
            </a:r>
            <a:r>
              <a:rPr lang="en-GB" dirty="0" smtClean="0"/>
              <a:t>in the last workbook and produced a </a:t>
            </a:r>
            <a:r>
              <a:rPr lang="en-GB" b="1" dirty="0" smtClean="0"/>
              <a:t>P,E,T</a:t>
            </a:r>
            <a:r>
              <a:rPr lang="en-GB" dirty="0" smtClean="0"/>
              <a:t> revision sheet on them! </a:t>
            </a:r>
            <a:endParaRPr lang="en-GB" dirty="0"/>
          </a:p>
        </p:txBody>
      </p:sp>
      <p:cxnSp>
        <p:nvCxnSpPr>
          <p:cNvPr id="14" name="Straight Arrow Connector 13"/>
          <p:cNvCxnSpPr/>
          <p:nvPr/>
        </p:nvCxnSpPr>
        <p:spPr>
          <a:xfrm flipV="1">
            <a:off x="1887113" y="2150076"/>
            <a:ext cx="328865" cy="316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4"/>
          <a:stretch>
            <a:fillRect/>
          </a:stretch>
        </p:blipFill>
        <p:spPr>
          <a:xfrm>
            <a:off x="2580026" y="865851"/>
            <a:ext cx="8776273" cy="5600009"/>
          </a:xfrm>
          <a:prstGeom prst="rect">
            <a:avLst/>
          </a:prstGeom>
        </p:spPr>
      </p:pic>
      <p:sp>
        <p:nvSpPr>
          <p:cNvPr id="2" name="TextBox 1"/>
          <p:cNvSpPr txBox="1"/>
          <p:nvPr/>
        </p:nvSpPr>
        <p:spPr>
          <a:xfrm>
            <a:off x="118800" y="5675870"/>
            <a:ext cx="2260021" cy="923330"/>
          </a:xfrm>
          <a:prstGeom prst="rect">
            <a:avLst/>
          </a:prstGeom>
          <a:solidFill>
            <a:schemeClr val="tx1"/>
          </a:solidFill>
          <a:ln>
            <a:solidFill>
              <a:schemeClr val="accent2"/>
            </a:solidFill>
          </a:ln>
        </p:spPr>
        <p:txBody>
          <a:bodyPr wrap="square" rtlCol="0">
            <a:spAutoFit/>
          </a:bodyPr>
          <a:lstStyle/>
          <a:p>
            <a:r>
              <a:rPr lang="en-GB" dirty="0" smtClean="0">
                <a:solidFill>
                  <a:schemeClr val="bg1"/>
                </a:solidFill>
              </a:rPr>
              <a:t>Copy this into your workbooks – there’s space on page 2.</a:t>
            </a:r>
            <a:endParaRPr lang="en-GB" dirty="0">
              <a:solidFill>
                <a:schemeClr val="bg1"/>
              </a:solidFill>
            </a:endParaRPr>
          </a:p>
        </p:txBody>
      </p:sp>
      <p:sp>
        <p:nvSpPr>
          <p:cNvPr id="5" name="TextBox 4"/>
          <p:cNvSpPr txBox="1"/>
          <p:nvPr/>
        </p:nvSpPr>
        <p:spPr>
          <a:xfrm>
            <a:off x="8963102" y="5932461"/>
            <a:ext cx="2072767" cy="492443"/>
          </a:xfrm>
          <a:prstGeom prst="rect">
            <a:avLst/>
          </a:prstGeom>
          <a:noFill/>
        </p:spPr>
        <p:txBody>
          <a:bodyPr wrap="square" rtlCol="0">
            <a:spAutoFit/>
          </a:bodyPr>
          <a:lstStyle/>
          <a:p>
            <a:r>
              <a:rPr lang="en-GB" sz="1300" dirty="0" err="1" smtClean="0">
                <a:solidFill>
                  <a:schemeClr val="bg1"/>
                </a:solidFill>
                <a:latin typeface="Arial" panose="020B0604020202020204" pitchFamily="34" charset="0"/>
                <a:cs typeface="Arial" panose="020B0604020202020204" pitchFamily="34" charset="0"/>
              </a:rPr>
              <a:t>Dobash</a:t>
            </a:r>
            <a:r>
              <a:rPr lang="en-GB" sz="1300" dirty="0" smtClean="0">
                <a:solidFill>
                  <a:schemeClr val="bg1"/>
                </a:solidFill>
                <a:latin typeface="Arial" panose="020B0604020202020204" pitchFamily="34" charset="0"/>
                <a:cs typeface="Arial" panose="020B0604020202020204" pitchFamily="34" charset="0"/>
              </a:rPr>
              <a:t> and </a:t>
            </a:r>
            <a:r>
              <a:rPr lang="en-GB" sz="1300" dirty="0" err="1" smtClean="0">
                <a:solidFill>
                  <a:schemeClr val="bg1"/>
                </a:solidFill>
                <a:latin typeface="Arial" panose="020B0604020202020204" pitchFamily="34" charset="0"/>
                <a:cs typeface="Arial" panose="020B0604020202020204" pitchFamily="34" charset="0"/>
              </a:rPr>
              <a:t>Dobash</a:t>
            </a:r>
            <a:r>
              <a:rPr lang="en-GB" sz="1300" dirty="0" smtClean="0">
                <a:solidFill>
                  <a:schemeClr val="bg1"/>
                </a:solidFill>
                <a:latin typeface="Arial" panose="020B0604020202020204" pitchFamily="34" charset="0"/>
                <a:cs typeface="Arial" panose="020B0604020202020204" pitchFamily="34" charset="0"/>
              </a:rPr>
              <a:t> (1980)</a:t>
            </a:r>
            <a:endParaRPr lang="en-GB" sz="13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99910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Interviewer bias</a:t>
            </a:r>
            <a:endParaRPr lang="en-GB" dirty="0"/>
          </a:p>
        </p:txBody>
      </p:sp>
      <p:sp>
        <p:nvSpPr>
          <p:cNvPr id="3" name="Content Placeholder 2"/>
          <p:cNvSpPr>
            <a:spLocks noGrp="1"/>
          </p:cNvSpPr>
          <p:nvPr>
            <p:ph idx="1"/>
          </p:nvPr>
        </p:nvSpPr>
        <p:spPr>
          <a:xfrm>
            <a:off x="1077084" y="1902623"/>
            <a:ext cx="9784080" cy="4206240"/>
          </a:xfrm>
        </p:spPr>
        <p:txBody>
          <a:bodyPr>
            <a:noAutofit/>
          </a:bodyPr>
          <a:lstStyle/>
          <a:p>
            <a:r>
              <a:rPr lang="en-GB" sz="2000" dirty="0"/>
              <a:t>One key issue that affects all interviews relates to </a:t>
            </a:r>
            <a:r>
              <a:rPr lang="en-GB" sz="2000" b="1" dirty="0"/>
              <a:t>interviewer </a:t>
            </a:r>
            <a:r>
              <a:rPr lang="en-GB" sz="2000" b="1" dirty="0" smtClean="0"/>
              <a:t>bias.</a:t>
            </a:r>
          </a:p>
          <a:p>
            <a:r>
              <a:rPr lang="en-GB" sz="2000" dirty="0"/>
              <a:t>A</a:t>
            </a:r>
            <a:r>
              <a:rPr lang="en-GB" sz="2000" dirty="0" smtClean="0"/>
              <a:t>nswers </a:t>
            </a:r>
            <a:r>
              <a:rPr lang="en-GB" sz="2000" dirty="0"/>
              <a:t>in an interview may be influenced or distorted in some way by the presence or behaviour of the interviewer. </a:t>
            </a:r>
            <a:endParaRPr lang="en-GB" sz="2000" dirty="0" smtClean="0"/>
          </a:p>
          <a:p>
            <a:r>
              <a:rPr lang="en-GB" sz="2000" dirty="0" smtClean="0"/>
              <a:t>Interviews </a:t>
            </a:r>
            <a:r>
              <a:rPr lang="en-GB" sz="2000" dirty="0"/>
              <a:t>involve face-to-face interaction between people, and the success of interviews often relies on the personal skills of the interviewer. </a:t>
            </a:r>
            <a:endParaRPr lang="en-GB" sz="2000" dirty="0" smtClean="0"/>
          </a:p>
          <a:p>
            <a:r>
              <a:rPr lang="en-GB" sz="2000" dirty="0" smtClean="0"/>
              <a:t>The </a:t>
            </a:r>
            <a:r>
              <a:rPr lang="en-GB" sz="2000" dirty="0"/>
              <a:t>results of an interview will also partly depend on the way participants define the situation, and their perceptions of each other</a:t>
            </a:r>
            <a:r>
              <a:rPr lang="en-GB" sz="2000" dirty="0" smtClean="0"/>
              <a:t>.</a:t>
            </a:r>
          </a:p>
          <a:p>
            <a:r>
              <a:rPr lang="en-GB" sz="2000" dirty="0" smtClean="0"/>
              <a:t>The </a:t>
            </a:r>
            <a:r>
              <a:rPr lang="en-GB" sz="2000" dirty="0"/>
              <a:t>interviewer may give the impression, however unwittingly or unintentionally, of wanting to hear a certain answer.</a:t>
            </a:r>
          </a:p>
          <a:p>
            <a:r>
              <a:rPr lang="en-GB" sz="2000" dirty="0"/>
              <a:t>T</a:t>
            </a:r>
            <a:r>
              <a:rPr lang="en-GB" sz="2000" dirty="0" smtClean="0"/>
              <a:t>he </a:t>
            </a:r>
            <a:r>
              <a:rPr lang="en-GB" sz="2000" dirty="0"/>
              <a:t>interviewees might adapt their responses to impress the interviewer by giving answers they think the interviewer wants to hear and would approve of, rather than giving their real opinions. This is perhaps unsurprising, as nearly everyone likes to obtain the approval of the person they are talking to.</a:t>
            </a:r>
          </a:p>
          <a:p>
            <a:r>
              <a:rPr lang="en-GB" sz="2000" b="1" dirty="0"/>
              <a:t> </a:t>
            </a:r>
            <a:r>
              <a:rPr lang="en-GB" sz="2000" b="1" dirty="0" smtClean="0"/>
              <a:t>AFFECTS THE VALIDITY OF DATA COLLECTED. </a:t>
            </a:r>
            <a:endParaRPr lang="en-GB" sz="2000" dirty="0"/>
          </a:p>
          <a:p>
            <a:endParaRPr lang="en-GB" sz="1000" dirty="0"/>
          </a:p>
        </p:txBody>
      </p:sp>
    </p:spTree>
    <p:extLst>
      <p:ext uri="{BB962C8B-B14F-4D97-AF65-F5344CB8AC3E}">
        <p14:creationId xmlns:p14="http://schemas.microsoft.com/office/powerpoint/2010/main" val="28617924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OVERCOMING INTERVIEWER BIAS:</a:t>
            </a:r>
            <a:endParaRPr lang="en-GB" dirty="0"/>
          </a:p>
        </p:txBody>
      </p:sp>
      <p:sp>
        <p:nvSpPr>
          <p:cNvPr id="3" name="Content Placeholder 2"/>
          <p:cNvSpPr>
            <a:spLocks noGrp="1"/>
          </p:cNvSpPr>
          <p:nvPr>
            <p:ph idx="1"/>
          </p:nvPr>
        </p:nvSpPr>
        <p:spPr>
          <a:xfrm>
            <a:off x="1202919" y="1919400"/>
            <a:ext cx="9784080" cy="4846321"/>
          </a:xfrm>
        </p:spPr>
        <p:txBody>
          <a:bodyPr>
            <a:normAutofit lnSpcReduction="10000"/>
          </a:bodyPr>
          <a:lstStyle/>
          <a:p>
            <a:r>
              <a:rPr lang="en-GB" dirty="0"/>
              <a:t>To overcome interviewer bias and try to ensure that interviews produce valid data, interviewers are trained to be </a:t>
            </a:r>
            <a:r>
              <a:rPr lang="en-GB" b="1" dirty="0"/>
              <a:t>non-directive</a:t>
            </a:r>
            <a:r>
              <a:rPr lang="en-GB" dirty="0"/>
              <a:t>. </a:t>
            </a:r>
            <a:endParaRPr lang="en-GB" dirty="0" smtClean="0"/>
          </a:p>
          <a:p>
            <a:r>
              <a:rPr lang="en-GB" dirty="0" smtClean="0"/>
              <a:t>This </a:t>
            </a:r>
            <a:r>
              <a:rPr lang="en-GB" dirty="0"/>
              <a:t>means not to offer opinions, or show approval or disapproval of answers </a:t>
            </a:r>
            <a:r>
              <a:rPr lang="en-GB" dirty="0" smtClean="0"/>
              <a:t>received.</a:t>
            </a:r>
          </a:p>
          <a:p>
            <a:r>
              <a:rPr lang="en-GB" dirty="0" smtClean="0"/>
              <a:t>While </a:t>
            </a:r>
            <a:r>
              <a:rPr lang="en-GB" dirty="0"/>
              <a:t>it is important to establish </a:t>
            </a:r>
            <a:r>
              <a:rPr lang="en-GB" b="1" dirty="0"/>
              <a:t>rapport</a:t>
            </a:r>
            <a:r>
              <a:rPr lang="en-GB" dirty="0"/>
              <a:t> – a friendly and understanding relationship – it is equally important to remain sensible and business-like. </a:t>
            </a:r>
            <a:endParaRPr lang="en-GB" dirty="0" smtClean="0"/>
          </a:p>
          <a:p>
            <a:r>
              <a:rPr lang="en-GB" dirty="0" smtClean="0"/>
              <a:t>Another </a:t>
            </a:r>
            <a:r>
              <a:rPr lang="en-GB" dirty="0"/>
              <a:t>way of minimizing interviewer bias is to try and match the social characteristics of the interviewer and the people being interviewed. </a:t>
            </a:r>
          </a:p>
          <a:p>
            <a:r>
              <a:rPr lang="en-GB" dirty="0"/>
              <a:t>Unlike proponents of non-directive interviewing, Becker (1970) believes that a more aggressive style of interviewing is more likely to squeeze information out of respondents which may not otherwise have volunteered. This involves ‘playing dumb’, playing the devil’s advocate by taking positions on issues, or deliberately ‘provoking’ people in the hope of prompting the respondents to say more. A further way of overcoming interview bias is to avoid face-to-face interviews altogether, and resort to telephone interviews or even interviews via email.</a:t>
            </a:r>
          </a:p>
        </p:txBody>
      </p:sp>
    </p:spTree>
    <p:extLst>
      <p:ext uri="{BB962C8B-B14F-4D97-AF65-F5344CB8AC3E}">
        <p14:creationId xmlns:p14="http://schemas.microsoft.com/office/powerpoint/2010/main" val="27403145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ACTIVITY:</a:t>
            </a:r>
            <a:endParaRPr lang="en-GB" dirty="0"/>
          </a:p>
        </p:txBody>
      </p:sp>
      <p:sp>
        <p:nvSpPr>
          <p:cNvPr id="4" name="Content Placeholder 3"/>
          <p:cNvSpPr>
            <a:spLocks noGrp="1"/>
          </p:cNvSpPr>
          <p:nvPr>
            <p:ph sz="half" idx="1"/>
          </p:nvPr>
        </p:nvSpPr>
        <p:spPr/>
        <p:txBody>
          <a:bodyPr/>
          <a:lstStyle/>
          <a:p>
            <a:r>
              <a:rPr lang="en-GB" sz="2400" dirty="0"/>
              <a:t>When interviewing </a:t>
            </a:r>
            <a:r>
              <a:rPr lang="en-GB" sz="2400" b="1" dirty="0"/>
              <a:t>parents</a:t>
            </a:r>
            <a:r>
              <a:rPr lang="en-GB" sz="2400" dirty="0"/>
              <a:t>, what effect might </a:t>
            </a:r>
            <a:r>
              <a:rPr lang="en-GB" sz="2400" b="1" dirty="0"/>
              <a:t>age, gender or ethnic differences</a:t>
            </a:r>
            <a:r>
              <a:rPr lang="en-GB" sz="2400" dirty="0"/>
              <a:t> between the interviewer and interviewee have on the </a:t>
            </a:r>
            <a:r>
              <a:rPr lang="en-GB" sz="2400" b="1" dirty="0"/>
              <a:t>response rate</a:t>
            </a:r>
            <a:r>
              <a:rPr lang="en-GB" sz="2400" dirty="0"/>
              <a:t> and on the </a:t>
            </a:r>
            <a:r>
              <a:rPr lang="en-GB" sz="2400" b="1" dirty="0"/>
              <a:t>validity</a:t>
            </a:r>
            <a:r>
              <a:rPr lang="en-GB" sz="2400" dirty="0"/>
              <a:t> of the answers given</a:t>
            </a:r>
            <a:r>
              <a:rPr lang="en-GB" sz="2400" dirty="0" smtClean="0"/>
              <a:t>?</a:t>
            </a:r>
          </a:p>
          <a:p>
            <a:r>
              <a:rPr lang="en-GB" sz="2400" dirty="0" smtClean="0"/>
              <a:t>Write your ideas down on page 4 of the workbook. </a:t>
            </a:r>
            <a:endParaRPr lang="en-GB" sz="2400" dirty="0"/>
          </a:p>
          <a:p>
            <a:endParaRPr lang="en-GB" dirty="0"/>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229541" y="2499540"/>
            <a:ext cx="2286000" cy="3362325"/>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84859" y="4353568"/>
            <a:ext cx="3126517" cy="1675673"/>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05814" y="2438400"/>
            <a:ext cx="3484606" cy="1742303"/>
          </a:xfrm>
          <a:prstGeom prst="rect">
            <a:avLst/>
          </a:prstGeom>
        </p:spPr>
      </p:pic>
    </p:spTree>
    <p:extLst>
      <p:ext uri="{BB962C8B-B14F-4D97-AF65-F5344CB8AC3E}">
        <p14:creationId xmlns:p14="http://schemas.microsoft.com/office/powerpoint/2010/main" val="2829935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smtClean="0"/>
              <a:t>Structured interview recap</a:t>
            </a:r>
            <a:endParaRPr lang="en-GB" dirty="0"/>
          </a:p>
        </p:txBody>
      </p:sp>
      <p:sp>
        <p:nvSpPr>
          <p:cNvPr id="7" name="Content Placeholder 6"/>
          <p:cNvSpPr>
            <a:spLocks noGrp="1"/>
          </p:cNvSpPr>
          <p:nvPr>
            <p:ph idx="1"/>
          </p:nvPr>
        </p:nvSpPr>
        <p:spPr/>
        <p:txBody>
          <a:bodyPr/>
          <a:lstStyle/>
          <a:p>
            <a:pPr marL="0" indent="0">
              <a:buNone/>
            </a:pPr>
            <a:r>
              <a:rPr lang="en-GB" dirty="0" smtClean="0"/>
              <a:t>Consider and answer the following questions on page 5 of your workbook:</a:t>
            </a:r>
          </a:p>
          <a:p>
            <a:pPr marL="457200" indent="-457200">
              <a:buAutoNum type="arabicPeriod"/>
            </a:pPr>
            <a:r>
              <a:rPr lang="en-GB" dirty="0" smtClean="0"/>
              <a:t>Identify </a:t>
            </a:r>
            <a:r>
              <a:rPr lang="en-GB" dirty="0"/>
              <a:t>and explain what types of topics are suitable for using structured </a:t>
            </a:r>
            <a:r>
              <a:rPr lang="en-GB" dirty="0" smtClean="0"/>
              <a:t>interviews</a:t>
            </a:r>
          </a:p>
          <a:p>
            <a:pPr marL="457200" indent="-457200">
              <a:buAutoNum type="arabicPeriod"/>
            </a:pPr>
            <a:r>
              <a:rPr lang="en-GB" dirty="0"/>
              <a:t>What topics might be less suitable for using structured interviews? What method would you use instead</a:t>
            </a:r>
            <a:r>
              <a:rPr lang="en-GB" dirty="0" smtClean="0"/>
              <a:t>?</a:t>
            </a:r>
          </a:p>
          <a:p>
            <a:pPr marL="0" indent="0">
              <a:buNone/>
            </a:pPr>
            <a:endParaRPr lang="en-GB" dirty="0"/>
          </a:p>
          <a:p>
            <a:pPr marL="0" indent="0">
              <a:buNone/>
            </a:pPr>
            <a:r>
              <a:rPr lang="en-GB" dirty="0" smtClean="0"/>
              <a:t>NOTE: You have already completed the P,E,T revision sheet on structured interviews last week. Please reference this in your workbooks. </a:t>
            </a:r>
            <a:endParaRPr lang="en-GB" dirty="0"/>
          </a:p>
        </p:txBody>
      </p:sp>
    </p:spTree>
    <p:extLst>
      <p:ext uri="{BB962C8B-B14F-4D97-AF65-F5344CB8AC3E}">
        <p14:creationId xmlns:p14="http://schemas.microsoft.com/office/powerpoint/2010/main" val="1660109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Semi-structured interviews</a:t>
            </a:r>
            <a:endParaRPr lang="en-GB" dirty="0"/>
          </a:p>
        </p:txBody>
      </p:sp>
      <p:sp>
        <p:nvSpPr>
          <p:cNvPr id="3" name="Content Placeholder 2"/>
          <p:cNvSpPr>
            <a:spLocks noGrp="1"/>
          </p:cNvSpPr>
          <p:nvPr>
            <p:ph idx="1"/>
          </p:nvPr>
        </p:nvSpPr>
        <p:spPr/>
        <p:txBody>
          <a:bodyPr/>
          <a:lstStyle/>
          <a:p>
            <a:r>
              <a:rPr lang="en-GB" dirty="0"/>
              <a:t>In a semi-structured interview, the interviewer is again present and has a clear list of issues to be addressed and questions to be </a:t>
            </a:r>
            <a:r>
              <a:rPr lang="en-GB" dirty="0" smtClean="0"/>
              <a:t>answered (</a:t>
            </a:r>
            <a:r>
              <a:rPr lang="en-GB" b="1" dirty="0" smtClean="0"/>
              <a:t>interview schedule</a:t>
            </a:r>
            <a:r>
              <a:rPr lang="en-GB" dirty="0" smtClean="0"/>
              <a:t>). </a:t>
            </a:r>
          </a:p>
          <a:p>
            <a:r>
              <a:rPr lang="en-GB" dirty="0" smtClean="0"/>
              <a:t>However</a:t>
            </a:r>
            <a:r>
              <a:rPr lang="en-GB" dirty="0"/>
              <a:t>, the questions can be asked in any order (i.e. they are </a:t>
            </a:r>
            <a:r>
              <a:rPr lang="en-GB" b="1" dirty="0"/>
              <a:t>flexible</a:t>
            </a:r>
            <a:r>
              <a:rPr lang="en-GB" dirty="0"/>
              <a:t>) and the interviewer has much greater control of proceedings than in a structured interview. </a:t>
            </a:r>
            <a:endParaRPr lang="en-GB" dirty="0" smtClean="0"/>
          </a:p>
          <a:p>
            <a:r>
              <a:rPr lang="en-GB" dirty="0" smtClean="0"/>
              <a:t>In </a:t>
            </a:r>
            <a:r>
              <a:rPr lang="en-GB" dirty="0"/>
              <a:t>contrast to structured interviews, then, the interviewer has the freedom to ‘probe’. Respondents can be asked to clarify their answers to provide examples, and to develop what they have said</a:t>
            </a:r>
            <a:r>
              <a:rPr lang="en-GB" dirty="0" smtClean="0"/>
              <a:t>.</a:t>
            </a:r>
          </a:p>
          <a:p>
            <a:pPr marL="0" indent="0">
              <a:buNone/>
            </a:pPr>
            <a:r>
              <a:rPr lang="en-GB" dirty="0" smtClean="0"/>
              <a:t>ACTIVITY:</a:t>
            </a:r>
          </a:p>
          <a:p>
            <a:pPr marL="0" indent="0">
              <a:buNone/>
            </a:pPr>
            <a:r>
              <a:rPr lang="en-GB" dirty="0" smtClean="0"/>
              <a:t>Using your textbooks (SIF p9 136) consider some advantages and disadvantages of using semi structured interviews. Complete the table on page 7 of your workbook. </a:t>
            </a:r>
            <a:endParaRPr lang="en-GB" dirty="0"/>
          </a:p>
          <a:p>
            <a:endParaRPr lang="en-GB" dirty="0"/>
          </a:p>
        </p:txBody>
      </p:sp>
    </p:spTree>
    <p:extLst>
      <p:ext uri="{BB962C8B-B14F-4D97-AF65-F5344CB8AC3E}">
        <p14:creationId xmlns:p14="http://schemas.microsoft.com/office/powerpoint/2010/main" val="344973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Semi-structured case study:</a:t>
            </a:r>
            <a:br>
              <a:rPr lang="en-GB" dirty="0" smtClean="0"/>
            </a:br>
            <a:r>
              <a:rPr lang="en-GB" sz="3100" dirty="0" err="1" smtClean="0"/>
              <a:t>Hauari</a:t>
            </a:r>
            <a:r>
              <a:rPr lang="en-GB" sz="3100" dirty="0" smtClean="0"/>
              <a:t> and </a:t>
            </a:r>
            <a:r>
              <a:rPr lang="en-GB" sz="3100" dirty="0" err="1" smtClean="0"/>
              <a:t>hollingworth</a:t>
            </a:r>
            <a:r>
              <a:rPr lang="en-GB" sz="3100" dirty="0" smtClean="0"/>
              <a:t>: understanding fathering, diversity and change. (2009)</a:t>
            </a:r>
            <a:endParaRPr lang="en-GB" sz="3100" dirty="0"/>
          </a:p>
        </p:txBody>
      </p:sp>
      <p:sp>
        <p:nvSpPr>
          <p:cNvPr id="3" name="Content Placeholder 2"/>
          <p:cNvSpPr>
            <a:spLocks noGrp="1"/>
          </p:cNvSpPr>
          <p:nvPr>
            <p:ph idx="1"/>
          </p:nvPr>
        </p:nvSpPr>
        <p:spPr/>
        <p:txBody>
          <a:bodyPr/>
          <a:lstStyle/>
          <a:p>
            <a:r>
              <a:rPr lang="en-GB" dirty="0" smtClean="0"/>
              <a:t>ACTIVITY:</a:t>
            </a:r>
          </a:p>
          <a:p>
            <a:r>
              <a:rPr lang="en-GB" dirty="0" smtClean="0"/>
              <a:t>Read through the </a:t>
            </a:r>
            <a:r>
              <a:rPr lang="en-GB" dirty="0" err="1" smtClean="0"/>
              <a:t>Hauari</a:t>
            </a:r>
            <a:r>
              <a:rPr lang="en-GB" dirty="0" smtClean="0"/>
              <a:t> and </a:t>
            </a:r>
            <a:r>
              <a:rPr lang="en-GB" dirty="0" err="1" smtClean="0"/>
              <a:t>Hollingworth</a:t>
            </a:r>
            <a:r>
              <a:rPr lang="en-GB" dirty="0" smtClean="0"/>
              <a:t> study summary on Pages 8 – 9 of your workbook.</a:t>
            </a:r>
          </a:p>
          <a:p>
            <a:r>
              <a:rPr lang="en-GB" dirty="0" smtClean="0"/>
              <a:t>Consider:</a:t>
            </a:r>
          </a:p>
          <a:p>
            <a:pPr marL="457200" indent="-457200">
              <a:buAutoNum type="arabicPeriod"/>
            </a:pPr>
            <a:r>
              <a:rPr lang="en-GB" dirty="0" smtClean="0"/>
              <a:t>What </a:t>
            </a:r>
            <a:r>
              <a:rPr lang="en-GB" dirty="0"/>
              <a:t>is the advantage of using semi-structured interviews for studying </a:t>
            </a:r>
            <a:r>
              <a:rPr lang="en-GB" dirty="0" smtClean="0"/>
              <a:t>fatherhood?</a:t>
            </a:r>
          </a:p>
          <a:p>
            <a:pPr marL="457200" indent="-457200">
              <a:buAutoNum type="arabicPeriod"/>
            </a:pPr>
            <a:r>
              <a:rPr lang="en-GB" dirty="0" smtClean="0"/>
              <a:t>What </a:t>
            </a:r>
            <a:r>
              <a:rPr lang="en-GB" dirty="0"/>
              <a:t>kind of ethical issues can you identify with the method of semi-structured interviews? Can you think of alternative methods?</a:t>
            </a:r>
          </a:p>
          <a:p>
            <a:pPr marL="457200" indent="-457200">
              <a:buAutoNum type="arabicPeriod"/>
            </a:pPr>
            <a:endParaRPr lang="en-GB" dirty="0"/>
          </a:p>
          <a:p>
            <a:endParaRPr lang="en-GB" dirty="0" smtClean="0"/>
          </a:p>
          <a:p>
            <a:endParaRPr lang="en-GB" dirty="0"/>
          </a:p>
        </p:txBody>
      </p:sp>
    </p:spTree>
    <p:extLst>
      <p:ext uri="{BB962C8B-B14F-4D97-AF65-F5344CB8AC3E}">
        <p14:creationId xmlns:p14="http://schemas.microsoft.com/office/powerpoint/2010/main" val="36920765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606060"/>
      </a:dk2>
      <a:lt2>
        <a:srgbClr val="EDEDED"/>
      </a:lt2>
      <a:accent1>
        <a:srgbClr val="FFC000"/>
      </a:accent1>
      <a:accent2>
        <a:srgbClr val="A5D028"/>
      </a:accent2>
      <a:accent3>
        <a:srgbClr val="0CC978"/>
      </a:accent3>
      <a:accent4>
        <a:srgbClr val="099BDD"/>
      </a:accent4>
      <a:accent5>
        <a:srgbClr val="47BFCD"/>
      </a:accent5>
      <a:accent6>
        <a:srgbClr val="DD7C15"/>
      </a:accent6>
      <a:hlink>
        <a:srgbClr val="FF9933"/>
      </a:hlink>
      <a:folHlink>
        <a:srgbClr val="B2B2B2"/>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1D2DA32-AC8B-4194-BF85-FF4A5B40EB50}"/>
    </a:ext>
  </a:extLst>
</a:theme>
</file>

<file path=docProps/app.xml><?xml version="1.0" encoding="utf-8"?>
<Properties xmlns="http://schemas.openxmlformats.org/officeDocument/2006/extended-properties" xmlns:vt="http://schemas.openxmlformats.org/officeDocument/2006/docPropsVTypes">
  <Template>Banded</Template>
  <TotalTime>371</TotalTime>
  <Words>1147</Words>
  <Application>Microsoft Office PowerPoint</Application>
  <PresentationFormat>Widescreen</PresentationFormat>
  <Paragraphs>76</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Corbel</vt:lpstr>
      <vt:lpstr>Symbol</vt:lpstr>
      <vt:lpstr>Times New Roman</vt:lpstr>
      <vt:lpstr>Wingdings</vt:lpstr>
      <vt:lpstr>Banded</vt:lpstr>
      <vt:lpstr>Research Methods</vt:lpstr>
      <vt:lpstr>What the specification says:</vt:lpstr>
      <vt:lpstr>The interview spectrum:</vt:lpstr>
      <vt:lpstr>Interviewer bias</vt:lpstr>
      <vt:lpstr>OVERCOMING INTERVIEWER BIAS:</vt:lpstr>
      <vt:lpstr>ACTIVITY:</vt:lpstr>
      <vt:lpstr>Structured interview recap</vt:lpstr>
      <vt:lpstr>Semi-structured interviews</vt:lpstr>
      <vt:lpstr>Semi-structured case study: Hauari and hollingworth: understanding fathering, diversity and change. (2009)</vt:lpstr>
      <vt:lpstr>Unstructured interviews:</vt:lpstr>
      <vt:lpstr>Unstructured/ group interviews</vt:lpstr>
      <vt:lpstr>Unstructured/ group interview case study: Paul willis: Learning to labour (1977)</vt:lpstr>
      <vt:lpstr>Unstructured interviews dobash and dobash – violence against wives (1980)</vt:lpstr>
      <vt:lpstr>interviews - pet</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Methods</dc:title>
  <dc:creator>Amy J Tidd</dc:creator>
  <cp:lastModifiedBy>Hannah Roberts</cp:lastModifiedBy>
  <cp:revision>15</cp:revision>
  <dcterms:created xsi:type="dcterms:W3CDTF">2018-03-12T12:10:21Z</dcterms:created>
  <dcterms:modified xsi:type="dcterms:W3CDTF">2018-05-14T11:00:14Z</dcterms:modified>
</cp:coreProperties>
</file>