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2.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3.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4.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5.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6.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7.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18.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19.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0.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01" r:id="rId2"/>
    <p:sldMasterId id="2147483820" r:id="rId3"/>
    <p:sldMasterId id="2147483832" r:id="rId4"/>
    <p:sldMasterId id="2147483844" r:id="rId5"/>
    <p:sldMasterId id="2147483856" r:id="rId6"/>
    <p:sldMasterId id="2147483871" r:id="rId7"/>
    <p:sldMasterId id="2147483889" r:id="rId8"/>
    <p:sldMasterId id="2147483901" r:id="rId9"/>
    <p:sldMasterId id="2147483913" r:id="rId10"/>
    <p:sldMasterId id="2147483925" r:id="rId11"/>
    <p:sldMasterId id="2147483943" r:id="rId12"/>
    <p:sldMasterId id="2147483961" r:id="rId13"/>
    <p:sldMasterId id="2147483973" r:id="rId14"/>
    <p:sldMasterId id="2147483985" r:id="rId15"/>
    <p:sldMasterId id="2147484003" r:id="rId16"/>
    <p:sldMasterId id="2147484015" r:id="rId17"/>
    <p:sldMasterId id="2147484033" r:id="rId18"/>
    <p:sldMasterId id="2147484045" r:id="rId19"/>
    <p:sldMasterId id="2147484063" r:id="rId20"/>
    <p:sldMasterId id="2147484075" r:id="rId21"/>
  </p:sldMasterIdLst>
  <p:notesMasterIdLst>
    <p:notesMasterId r:id="rId79"/>
  </p:notesMasterIdLst>
  <p:sldIdLst>
    <p:sldId id="256" r:id="rId22"/>
    <p:sldId id="261" r:id="rId23"/>
    <p:sldId id="276" r:id="rId24"/>
    <p:sldId id="325" r:id="rId25"/>
    <p:sldId id="279" r:id="rId26"/>
    <p:sldId id="342" r:id="rId27"/>
    <p:sldId id="343" r:id="rId28"/>
    <p:sldId id="344" r:id="rId29"/>
    <p:sldId id="358" r:id="rId30"/>
    <p:sldId id="365" r:id="rId31"/>
    <p:sldId id="366" r:id="rId32"/>
    <p:sldId id="356" r:id="rId33"/>
    <p:sldId id="357" r:id="rId34"/>
    <p:sldId id="371" r:id="rId35"/>
    <p:sldId id="353" r:id="rId36"/>
    <p:sldId id="350" r:id="rId37"/>
    <p:sldId id="351" r:id="rId38"/>
    <p:sldId id="352" r:id="rId39"/>
    <p:sldId id="354" r:id="rId40"/>
    <p:sldId id="355" r:id="rId41"/>
    <p:sldId id="281" r:id="rId42"/>
    <p:sldId id="361" r:id="rId43"/>
    <p:sldId id="346" r:id="rId44"/>
    <p:sldId id="347" r:id="rId45"/>
    <p:sldId id="367" r:id="rId46"/>
    <p:sldId id="368" r:id="rId47"/>
    <p:sldId id="282" r:id="rId48"/>
    <p:sldId id="348" r:id="rId49"/>
    <p:sldId id="349" r:id="rId50"/>
    <p:sldId id="359" r:id="rId51"/>
    <p:sldId id="360" r:id="rId52"/>
    <p:sldId id="362" r:id="rId53"/>
    <p:sldId id="363" r:id="rId54"/>
    <p:sldId id="364" r:id="rId55"/>
    <p:sldId id="339" r:id="rId56"/>
    <p:sldId id="340" r:id="rId57"/>
    <p:sldId id="341" r:id="rId58"/>
    <p:sldId id="345" r:id="rId59"/>
    <p:sldId id="369" r:id="rId60"/>
    <p:sldId id="370" r:id="rId61"/>
    <p:sldId id="277" r:id="rId62"/>
    <p:sldId id="271" r:id="rId63"/>
    <p:sldId id="272" r:id="rId64"/>
    <p:sldId id="273" r:id="rId65"/>
    <p:sldId id="274"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0" autoAdjust="0"/>
  </p:normalViewPr>
  <p:slideViewPr>
    <p:cSldViewPr>
      <p:cViewPr varScale="1">
        <p:scale>
          <a:sx n="107" d="100"/>
          <a:sy n="107" d="100"/>
        </p:scale>
        <p:origin x="114"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2AB1282-4344-499F-9133-AA4F7C9BE3B3}" type="datetimeFigureOut">
              <a:rPr lang="en-GB" smtClean="0"/>
              <a:t>17/01/2018</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7F79290-3774-4D10-B526-B702C2ACF491}" type="slidenum">
              <a:rPr lang="en-GB" smtClean="0"/>
              <a:t>‹#›</a:t>
            </a:fld>
            <a:endParaRPr lang="en-GB"/>
          </a:p>
        </p:txBody>
      </p:sp>
    </p:spTree>
    <p:extLst>
      <p:ext uri="{BB962C8B-B14F-4D97-AF65-F5344CB8AC3E}">
        <p14:creationId xmlns:p14="http://schemas.microsoft.com/office/powerpoint/2010/main" val="208925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423858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1866872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8F51CA-A97C-4167-8739-8656356D318D}"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2B270712-EFB5-46C1-9911-DD0AD290D7A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071680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F51CA-A97C-4167-8739-8656356D318D}"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2B270712-EFB5-46C1-9911-DD0AD290D7A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8661503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8F51CA-A97C-4167-8739-8656356D318D}" type="datetimeFigureOut">
              <a:rPr lang="en-GB" smtClean="0">
                <a:solidFill>
                  <a:prstClr val="white">
                    <a:tint val="75000"/>
                  </a:prstClr>
                </a:solidFill>
              </a:rPr>
              <a:pPr/>
              <a:t>17/01/2018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2B270712-EFB5-46C1-9911-DD0AD290D7A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358545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8F51CA-A97C-4167-8739-8656356D318D}" type="datetimeFigureOut">
              <a:rPr lang="en-GB" smtClean="0">
                <a:solidFill>
                  <a:prstClr val="white">
                    <a:tint val="75000"/>
                  </a:prstClr>
                </a:solidFill>
              </a:rPr>
              <a:pPr/>
              <a:t>17/01/2018</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2B270712-EFB5-46C1-9911-DD0AD290D7A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3879000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8F51CA-A97C-4167-8739-8656356D318D}" type="datetimeFigureOut">
              <a:rPr lang="en-GB" smtClean="0">
                <a:solidFill>
                  <a:prstClr val="white">
                    <a:tint val="75000"/>
                  </a:prstClr>
                </a:solidFill>
              </a:rPr>
              <a:pPr/>
              <a:t>17/01/2018</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2B270712-EFB5-46C1-9911-DD0AD290D7A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6416639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F51CA-A97C-4167-8739-8656356D318D}" type="datetimeFigureOut">
              <a:rPr lang="en-GB" smtClean="0">
                <a:solidFill>
                  <a:prstClr val="white">
                    <a:tint val="75000"/>
                  </a:prstClr>
                </a:solidFill>
              </a:rPr>
              <a:pPr/>
              <a:t>17/01/2018</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2B270712-EFB5-46C1-9911-DD0AD290D7A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273407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F51CA-A97C-4167-8739-8656356D318D}" type="datetimeFigureOut">
              <a:rPr lang="en-GB" smtClean="0">
                <a:solidFill>
                  <a:prstClr val="white">
                    <a:tint val="75000"/>
                  </a:prstClr>
                </a:solidFill>
              </a:rPr>
              <a:pPr/>
              <a:t>17/01/2018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2B270712-EFB5-46C1-9911-DD0AD290D7A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7931416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F51CA-A97C-4167-8739-8656356D318D}" type="datetimeFigureOut">
              <a:rPr lang="en-GB" smtClean="0">
                <a:solidFill>
                  <a:prstClr val="white">
                    <a:tint val="75000"/>
                  </a:prstClr>
                </a:solidFill>
              </a:rPr>
              <a:pPr/>
              <a:t>17/01/2018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2B270712-EFB5-46C1-9911-DD0AD290D7A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3153370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8F51CA-A97C-4167-8739-8656356D318D}"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2B270712-EFB5-46C1-9911-DD0AD290D7A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2350229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8F51CA-A97C-4167-8739-8656356D318D}"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2B270712-EFB5-46C1-9911-DD0AD290D7A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3890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04740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54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725">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7DE6118-2437-4B30-8E3C-4D2BE6020583}" type="datetimeFigureOut">
              <a:rPr lang="en-US" dirty="0">
                <a:solidFill>
                  <a:srgbClr val="1A2E40"/>
                </a:solidFill>
              </a:rPr>
              <a:pPr/>
              <a:t>1/17/2018</a:t>
            </a:fld>
            <a:endParaRPr lang="en-US" dirty="0">
              <a:solidFill>
                <a:srgbClr val="1A2E40"/>
              </a:solidFill>
            </a:endParaRP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solidFill>
                <a:srgbClr val="1A2E40"/>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57DC2-970A-4B3E-BB1C-7A09969E49DF}" type="slidenum">
              <a:rPr lang="en-US" dirty="0">
                <a:solidFill>
                  <a:srgbClr val="1A2E40"/>
                </a:solidFill>
              </a:rPr>
              <a:pPr/>
              <a:t>‹#›</a:t>
            </a:fld>
            <a:endParaRPr lang="en-US" dirty="0">
              <a:solidFill>
                <a:srgbClr val="1A2E40"/>
              </a:solidFill>
            </a:endParaRPr>
          </a:p>
        </p:txBody>
      </p:sp>
      <p:grpSp>
        <p:nvGrpSpPr>
          <p:cNvPr id="9" name="Group 8"/>
          <p:cNvGrpSpPr/>
          <p:nvPr/>
        </p:nvGrpSpPr>
        <p:grpSpPr>
          <a:xfrm>
            <a:off x="564644" y="744470"/>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437567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1A2E40"/>
                </a:solidFill>
              </a:rPr>
              <a:pPr/>
              <a:t>1/17/2018</a:t>
            </a:fld>
            <a:endParaRPr lang="en-US" dirty="0">
              <a:solidFill>
                <a:srgbClr val="1A2E40"/>
              </a:solidFill>
            </a:endParaRPr>
          </a:p>
        </p:txBody>
      </p:sp>
      <p:sp>
        <p:nvSpPr>
          <p:cNvPr id="5" name="Footer Placeholder 4"/>
          <p:cNvSpPr>
            <a:spLocks noGrp="1"/>
          </p:cNvSpPr>
          <p:nvPr>
            <p:ph type="ftr" sz="quarter" idx="11"/>
          </p:nvPr>
        </p:nvSpPr>
        <p:spPr/>
        <p:txBody>
          <a:bodyPr/>
          <a:lstStyle/>
          <a:p>
            <a:endParaRPr lang="en-US" dirty="0">
              <a:solidFill>
                <a:srgbClr val="1A2E40"/>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1A2E40"/>
                </a:solidFill>
              </a:rPr>
              <a:pPr/>
              <a:t>‹#›</a:t>
            </a:fld>
            <a:endParaRPr lang="en-US" dirty="0">
              <a:solidFill>
                <a:srgbClr val="1A2E40"/>
              </a:solidFill>
            </a:endParaRPr>
          </a:p>
        </p:txBody>
      </p:sp>
    </p:spTree>
    <p:extLst>
      <p:ext uri="{BB962C8B-B14F-4D97-AF65-F5344CB8AC3E}">
        <p14:creationId xmlns:p14="http://schemas.microsoft.com/office/powerpoint/2010/main" val="20129545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dirty="0">
                <a:solidFill>
                  <a:srgbClr val="EBE7DD"/>
                </a:solidFill>
              </a:rPr>
              <a:pPr/>
              <a:t>1/17/2018</a:t>
            </a:fld>
            <a:endParaRPr lang="en-US" dirty="0">
              <a:solidFill>
                <a:srgbClr val="EBE7DD"/>
              </a:solidFill>
            </a:endParaRP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solidFill>
                <a:srgbClr val="EBE7DD"/>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solidFill>
                  <a:srgbClr val="EBE7DD"/>
                </a:solidFill>
              </a:rPr>
              <a:pPr/>
              <a:t>‹#›</a:t>
            </a:fld>
            <a:endParaRPr lang="en-US" dirty="0">
              <a:solidFill>
                <a:srgbClr val="EBE7DD"/>
              </a:solidFill>
            </a:endParaRPr>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376604980"/>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solidFill>
                  <a:srgbClr val="1A2E40"/>
                </a:solidFill>
              </a:rPr>
              <a:pPr/>
              <a:t>1/17/2018</a:t>
            </a:fld>
            <a:endParaRPr lang="en-US" dirty="0">
              <a:solidFill>
                <a:srgbClr val="1A2E40"/>
              </a:solidFill>
            </a:endParaRPr>
          </a:p>
        </p:txBody>
      </p:sp>
      <p:sp>
        <p:nvSpPr>
          <p:cNvPr id="6" name="Footer Placeholder 5"/>
          <p:cNvSpPr>
            <a:spLocks noGrp="1"/>
          </p:cNvSpPr>
          <p:nvPr>
            <p:ph type="ftr" sz="quarter" idx="11"/>
          </p:nvPr>
        </p:nvSpPr>
        <p:spPr/>
        <p:txBody>
          <a:bodyPr/>
          <a:lstStyle/>
          <a:p>
            <a:endParaRPr lang="en-US" dirty="0">
              <a:solidFill>
                <a:srgbClr val="1A2E40"/>
              </a:solidFill>
            </a:endParaRPr>
          </a:p>
        </p:txBody>
      </p:sp>
      <p:sp>
        <p:nvSpPr>
          <p:cNvPr id="7" name="Slide Number Placeholder 6"/>
          <p:cNvSpPr>
            <a:spLocks noGrp="1"/>
          </p:cNvSpPr>
          <p:nvPr>
            <p:ph type="sldNum" sz="quarter" idx="12"/>
          </p:nvPr>
        </p:nvSpPr>
        <p:spPr/>
        <p:txBody>
          <a:bodyPr/>
          <a:lstStyle/>
          <a:p>
            <a:fld id="{69E57DC2-970A-4B3E-BB1C-7A09969E49DF}" type="slidenum">
              <a:rPr lang="en-US" dirty="0">
                <a:solidFill>
                  <a:srgbClr val="1A2E40"/>
                </a:solidFill>
              </a:rPr>
              <a:pPr/>
              <a:t>‹#›</a:t>
            </a:fld>
            <a:endParaRPr lang="en-US" dirty="0">
              <a:solidFill>
                <a:srgbClr val="1A2E40"/>
              </a:solidFill>
            </a:endParaRPr>
          </a:p>
        </p:txBody>
      </p:sp>
    </p:spTree>
    <p:extLst>
      <p:ext uri="{BB962C8B-B14F-4D97-AF65-F5344CB8AC3E}">
        <p14:creationId xmlns:p14="http://schemas.microsoft.com/office/powerpoint/2010/main" val="3708759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1" y="3305208"/>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solidFill>
                  <a:srgbClr val="1A2E40"/>
                </a:solidFill>
              </a:rPr>
              <a:pPr/>
              <a:t>1/17/2018</a:t>
            </a:fld>
            <a:endParaRPr lang="en-US" dirty="0">
              <a:solidFill>
                <a:srgbClr val="1A2E40"/>
              </a:solidFill>
            </a:endParaRPr>
          </a:p>
        </p:txBody>
      </p:sp>
      <p:sp>
        <p:nvSpPr>
          <p:cNvPr id="8" name="Footer Placeholder 7"/>
          <p:cNvSpPr>
            <a:spLocks noGrp="1"/>
          </p:cNvSpPr>
          <p:nvPr>
            <p:ph type="ftr" sz="quarter" idx="11"/>
          </p:nvPr>
        </p:nvSpPr>
        <p:spPr/>
        <p:txBody>
          <a:bodyPr/>
          <a:lstStyle/>
          <a:p>
            <a:endParaRPr lang="en-US" dirty="0">
              <a:solidFill>
                <a:srgbClr val="1A2E40"/>
              </a:solidFill>
            </a:endParaRPr>
          </a:p>
        </p:txBody>
      </p:sp>
      <p:sp>
        <p:nvSpPr>
          <p:cNvPr id="9" name="Slide Number Placeholder 8"/>
          <p:cNvSpPr>
            <a:spLocks noGrp="1"/>
          </p:cNvSpPr>
          <p:nvPr>
            <p:ph type="sldNum" sz="quarter" idx="12"/>
          </p:nvPr>
        </p:nvSpPr>
        <p:spPr/>
        <p:txBody>
          <a:bodyPr/>
          <a:lstStyle/>
          <a:p>
            <a:fld id="{69E57DC2-970A-4B3E-BB1C-7A09969E49DF}" type="slidenum">
              <a:rPr lang="en-US" dirty="0">
                <a:solidFill>
                  <a:srgbClr val="1A2E40"/>
                </a:solidFill>
              </a:rPr>
              <a:pPr/>
              <a:t>‹#›</a:t>
            </a:fld>
            <a:endParaRPr lang="en-US" dirty="0">
              <a:solidFill>
                <a:srgbClr val="1A2E40"/>
              </a:solidFill>
            </a:endParaRPr>
          </a:p>
        </p:txBody>
      </p:sp>
    </p:spTree>
    <p:extLst>
      <p:ext uri="{BB962C8B-B14F-4D97-AF65-F5344CB8AC3E}">
        <p14:creationId xmlns:p14="http://schemas.microsoft.com/office/powerpoint/2010/main" val="11276919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solidFill>
                  <a:srgbClr val="1A2E40"/>
                </a:solidFill>
              </a:rPr>
              <a:pPr/>
              <a:t>1/17/2018</a:t>
            </a:fld>
            <a:endParaRPr lang="en-US" dirty="0">
              <a:solidFill>
                <a:srgbClr val="1A2E40"/>
              </a:solidFill>
            </a:endParaRPr>
          </a:p>
        </p:txBody>
      </p:sp>
      <p:sp>
        <p:nvSpPr>
          <p:cNvPr id="4" name="Footer Placeholder 3"/>
          <p:cNvSpPr>
            <a:spLocks noGrp="1"/>
          </p:cNvSpPr>
          <p:nvPr>
            <p:ph type="ftr" sz="quarter" idx="11"/>
          </p:nvPr>
        </p:nvSpPr>
        <p:spPr/>
        <p:txBody>
          <a:bodyPr/>
          <a:lstStyle/>
          <a:p>
            <a:endParaRPr lang="en-US" dirty="0">
              <a:solidFill>
                <a:srgbClr val="1A2E40"/>
              </a:solidFill>
            </a:endParaRPr>
          </a:p>
        </p:txBody>
      </p:sp>
      <p:sp>
        <p:nvSpPr>
          <p:cNvPr id="5" name="Slide Number Placeholder 4"/>
          <p:cNvSpPr>
            <a:spLocks noGrp="1"/>
          </p:cNvSpPr>
          <p:nvPr>
            <p:ph type="sldNum" sz="quarter" idx="12"/>
          </p:nvPr>
        </p:nvSpPr>
        <p:spPr/>
        <p:txBody>
          <a:bodyPr/>
          <a:lstStyle/>
          <a:p>
            <a:fld id="{69E57DC2-970A-4B3E-BB1C-7A09969E49DF}" type="slidenum">
              <a:rPr lang="en-US" dirty="0">
                <a:solidFill>
                  <a:srgbClr val="1A2E40"/>
                </a:solidFill>
              </a:rPr>
              <a:pPr/>
              <a:t>‹#›</a:t>
            </a:fld>
            <a:endParaRPr lang="en-US" dirty="0">
              <a:solidFill>
                <a:srgbClr val="1A2E40"/>
              </a:solidFill>
            </a:endParaRPr>
          </a:p>
        </p:txBody>
      </p:sp>
    </p:spTree>
    <p:extLst>
      <p:ext uri="{BB962C8B-B14F-4D97-AF65-F5344CB8AC3E}">
        <p14:creationId xmlns:p14="http://schemas.microsoft.com/office/powerpoint/2010/main" val="4112320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solidFill>
                  <a:srgbClr val="1A2E40"/>
                </a:solidFill>
              </a:rPr>
              <a:pPr/>
              <a:t>1/17/2018</a:t>
            </a:fld>
            <a:endParaRPr lang="en-US" dirty="0">
              <a:solidFill>
                <a:srgbClr val="1A2E40"/>
              </a:solidFill>
            </a:endParaRPr>
          </a:p>
        </p:txBody>
      </p:sp>
      <p:sp>
        <p:nvSpPr>
          <p:cNvPr id="3" name="Footer Placeholder 2"/>
          <p:cNvSpPr>
            <a:spLocks noGrp="1"/>
          </p:cNvSpPr>
          <p:nvPr>
            <p:ph type="ftr" sz="quarter" idx="11"/>
          </p:nvPr>
        </p:nvSpPr>
        <p:spPr/>
        <p:txBody>
          <a:bodyPr/>
          <a:lstStyle/>
          <a:p>
            <a:endParaRPr lang="en-US" dirty="0">
              <a:solidFill>
                <a:srgbClr val="1A2E40"/>
              </a:solidFill>
            </a:endParaRPr>
          </a:p>
        </p:txBody>
      </p:sp>
      <p:sp>
        <p:nvSpPr>
          <p:cNvPr id="4" name="Slide Number Placeholder 3"/>
          <p:cNvSpPr>
            <a:spLocks noGrp="1"/>
          </p:cNvSpPr>
          <p:nvPr>
            <p:ph type="sldNum" sz="quarter" idx="12"/>
          </p:nvPr>
        </p:nvSpPr>
        <p:spPr/>
        <p:txBody>
          <a:bodyPr/>
          <a:lstStyle/>
          <a:p>
            <a:fld id="{69E57DC2-970A-4B3E-BB1C-7A09969E49DF}" type="slidenum">
              <a:rPr lang="en-US" dirty="0">
                <a:solidFill>
                  <a:srgbClr val="1A2E40"/>
                </a:solidFill>
              </a:rPr>
              <a:pPr/>
              <a:t>‹#›</a:t>
            </a:fld>
            <a:endParaRPr lang="en-US" dirty="0">
              <a:solidFill>
                <a:srgbClr val="1A2E40"/>
              </a:solidFill>
            </a:endParaRPr>
          </a:p>
        </p:txBody>
      </p:sp>
    </p:spTree>
    <p:extLst>
      <p:ext uri="{BB962C8B-B14F-4D97-AF65-F5344CB8AC3E}">
        <p14:creationId xmlns:p14="http://schemas.microsoft.com/office/powerpoint/2010/main" val="5498770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dirty="0">
                <a:solidFill>
                  <a:srgbClr val="1A2E40"/>
                </a:solidFill>
              </a:rPr>
              <a:pPr/>
              <a:t>1/17/2018</a:t>
            </a:fld>
            <a:endParaRPr lang="en-US" dirty="0">
              <a:solidFill>
                <a:srgbClr val="1A2E40"/>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solidFill>
                <a:srgbClr val="1A2E40"/>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solidFill>
                  <a:srgbClr val="1A2E40"/>
                </a:solidFill>
              </a:rPr>
              <a:pPr/>
              <a:t>‹#›</a:t>
            </a:fld>
            <a:endParaRPr lang="en-US" dirty="0">
              <a:solidFill>
                <a:srgbClr val="1A2E40"/>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55072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36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dirty="0">
                <a:solidFill>
                  <a:srgbClr val="1A2E40"/>
                </a:solidFill>
              </a:rPr>
              <a:pPr/>
              <a:t>1/17/2018</a:t>
            </a:fld>
            <a:endParaRPr lang="en-US" dirty="0">
              <a:solidFill>
                <a:srgbClr val="1A2E40"/>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solidFill>
                <a:srgbClr val="1A2E40"/>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solidFill>
                  <a:srgbClr val="1A2E40"/>
                </a:solidFill>
              </a:rPr>
              <a:pPr/>
              <a:t>‹#›</a:t>
            </a:fld>
            <a:endParaRPr lang="en-US" dirty="0">
              <a:solidFill>
                <a:srgbClr val="1A2E40"/>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60314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1A2E40"/>
                </a:solidFill>
              </a:rPr>
              <a:pPr/>
              <a:t>1/17/2018</a:t>
            </a:fld>
            <a:endParaRPr lang="en-US" dirty="0">
              <a:solidFill>
                <a:srgbClr val="1A2E40"/>
              </a:solidFill>
            </a:endParaRPr>
          </a:p>
        </p:txBody>
      </p:sp>
      <p:sp>
        <p:nvSpPr>
          <p:cNvPr id="5" name="Footer Placeholder 4"/>
          <p:cNvSpPr>
            <a:spLocks noGrp="1"/>
          </p:cNvSpPr>
          <p:nvPr>
            <p:ph type="ftr" sz="quarter" idx="11"/>
          </p:nvPr>
        </p:nvSpPr>
        <p:spPr/>
        <p:txBody>
          <a:bodyPr/>
          <a:lstStyle/>
          <a:p>
            <a:endParaRPr lang="en-US" dirty="0">
              <a:solidFill>
                <a:srgbClr val="1A2E40"/>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1A2E40"/>
                </a:solidFill>
              </a:rPr>
              <a:pPr/>
              <a:t>‹#›</a:t>
            </a:fld>
            <a:endParaRPr lang="en-US" dirty="0">
              <a:solidFill>
                <a:srgbClr val="1A2E40"/>
              </a:solidFill>
            </a:endParaRPr>
          </a:p>
        </p:txBody>
      </p:sp>
    </p:spTree>
    <p:extLst>
      <p:ext uri="{BB962C8B-B14F-4D97-AF65-F5344CB8AC3E}">
        <p14:creationId xmlns:p14="http://schemas.microsoft.com/office/powerpoint/2010/main" val="1300892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9828425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624156"/>
            <a:ext cx="1174325"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613473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1A2E40"/>
                </a:solidFill>
              </a:rPr>
              <a:pPr/>
              <a:t>1/17/2018</a:t>
            </a:fld>
            <a:endParaRPr lang="en-US" dirty="0">
              <a:solidFill>
                <a:srgbClr val="1A2E40"/>
              </a:solidFill>
            </a:endParaRPr>
          </a:p>
        </p:txBody>
      </p:sp>
      <p:sp>
        <p:nvSpPr>
          <p:cNvPr id="5" name="Footer Placeholder 4"/>
          <p:cNvSpPr>
            <a:spLocks noGrp="1"/>
          </p:cNvSpPr>
          <p:nvPr>
            <p:ph type="ftr" sz="quarter" idx="11"/>
          </p:nvPr>
        </p:nvSpPr>
        <p:spPr/>
        <p:txBody>
          <a:bodyPr/>
          <a:lstStyle/>
          <a:p>
            <a:endParaRPr lang="en-US" dirty="0">
              <a:solidFill>
                <a:srgbClr val="1A2E40"/>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1A2E40"/>
                </a:solidFill>
              </a:rPr>
              <a:pPr/>
              <a:t>‹#›</a:t>
            </a:fld>
            <a:endParaRPr lang="en-US" dirty="0">
              <a:solidFill>
                <a:srgbClr val="1A2E40"/>
              </a:solidFill>
            </a:endParaRPr>
          </a:p>
        </p:txBody>
      </p:sp>
    </p:spTree>
    <p:extLst>
      <p:ext uri="{BB962C8B-B14F-4D97-AF65-F5344CB8AC3E}">
        <p14:creationId xmlns:p14="http://schemas.microsoft.com/office/powerpoint/2010/main" val="41195416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D0B85F-0FCD-40DB-BEFE-0F83A5EC4D93}"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361CD9B-7125-4E85-97FE-904C8F7047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14579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D0B85F-0FCD-40DB-BEFE-0F83A5EC4D93}"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361CD9B-7125-4E85-97FE-904C8F7047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30001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0B85F-0FCD-40DB-BEFE-0F83A5EC4D93}"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361CD9B-7125-4E85-97FE-904C8F7047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54318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D0B85F-0FCD-40DB-BEFE-0F83A5EC4D93}" type="datetimeFigureOut">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361CD9B-7125-4E85-97FE-904C8F7047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3607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D0B85F-0FCD-40DB-BEFE-0F83A5EC4D93}" type="datetimeFigureOut">
              <a:rPr lang="en-GB" smtClean="0">
                <a:solidFill>
                  <a:prstClr val="black">
                    <a:tint val="75000"/>
                  </a:prstClr>
                </a:solidFill>
              </a:rPr>
              <a:pPr/>
              <a:t>17/01/2018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361CD9B-7125-4E85-97FE-904C8F7047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78030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D0B85F-0FCD-40DB-BEFE-0F83A5EC4D93}" type="datetimeFigureOut">
              <a:rPr lang="en-GB" smtClean="0">
                <a:solidFill>
                  <a:prstClr val="black">
                    <a:tint val="75000"/>
                  </a:prstClr>
                </a:solidFill>
              </a:rPr>
              <a:pPr/>
              <a:t>17/01/2018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361CD9B-7125-4E85-97FE-904C8F7047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29643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0B85F-0FCD-40DB-BEFE-0F83A5EC4D93}" type="datetimeFigureOut">
              <a:rPr lang="en-GB" smtClean="0">
                <a:solidFill>
                  <a:prstClr val="black">
                    <a:tint val="75000"/>
                  </a:prstClr>
                </a:solidFill>
              </a:rPr>
              <a:pPr/>
              <a:t>17/01/2018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361CD9B-7125-4E85-97FE-904C8F7047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80952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0B85F-0FCD-40DB-BEFE-0F83A5EC4D93}" type="datetimeFigureOut">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361CD9B-7125-4E85-97FE-904C8F7047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7679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0B85F-0FCD-40DB-BEFE-0F83A5EC4D93}" type="datetimeFigureOut">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361CD9B-7125-4E85-97FE-904C8F7047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0899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06253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D0B85F-0FCD-40DB-BEFE-0F83A5EC4D93}"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361CD9B-7125-4E85-97FE-904C8F7047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03141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D0B85F-0FCD-40DB-BEFE-0F83A5EC4D93}"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361CD9B-7125-4E85-97FE-904C8F7047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67619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5" name="Footer Placeholder 4"/>
          <p:cNvSpPr>
            <a:spLocks noGrp="1"/>
          </p:cNvSpPr>
          <p:nvPr>
            <p:ph type="ftr" sz="quarter" idx="11"/>
          </p:nvPr>
        </p:nvSpPr>
        <p:spPr/>
        <p:txBody>
          <a:bodyPr/>
          <a:lstStyle/>
          <a:p>
            <a:endParaRPr lang="en-GB">
              <a:solidFill>
                <a:srgbClr val="D06F1E">
                  <a:lumMod val="50000"/>
                </a:srgbClr>
              </a:solidFill>
            </a:endParaRPr>
          </a:p>
        </p:txBody>
      </p:sp>
      <p:sp>
        <p:nvSpPr>
          <p:cNvPr id="6" name="Slide Number Placeholder 5"/>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38608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5" name="Footer Placeholder 4"/>
          <p:cNvSpPr>
            <a:spLocks noGrp="1"/>
          </p:cNvSpPr>
          <p:nvPr>
            <p:ph type="ftr" sz="quarter" idx="11"/>
          </p:nvPr>
        </p:nvSpPr>
        <p:spPr/>
        <p:txBody>
          <a:bodyPr/>
          <a:lstStyle/>
          <a:p>
            <a:endParaRPr lang="en-GB">
              <a:solidFill>
                <a:srgbClr val="D06F1E">
                  <a:lumMod val="50000"/>
                </a:srgbClr>
              </a:solidFill>
            </a:endParaRPr>
          </a:p>
        </p:txBody>
      </p:sp>
      <p:sp>
        <p:nvSpPr>
          <p:cNvPr id="6" name="Slide Number Placeholder 5"/>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Tree>
    <p:extLst>
      <p:ext uri="{BB962C8B-B14F-4D97-AF65-F5344CB8AC3E}">
        <p14:creationId xmlns:p14="http://schemas.microsoft.com/office/powerpoint/2010/main" val="30845949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5" name="Footer Placeholder 4"/>
          <p:cNvSpPr>
            <a:spLocks noGrp="1"/>
          </p:cNvSpPr>
          <p:nvPr>
            <p:ph type="ftr" sz="quarter" idx="11"/>
          </p:nvPr>
        </p:nvSpPr>
        <p:spPr/>
        <p:txBody>
          <a:bodyPr/>
          <a:lstStyle/>
          <a:p>
            <a:endParaRPr lang="en-GB">
              <a:solidFill>
                <a:srgbClr val="D06F1E">
                  <a:lumMod val="50000"/>
                </a:srgbClr>
              </a:solidFill>
            </a:endParaRPr>
          </a:p>
        </p:txBody>
      </p:sp>
      <p:sp>
        <p:nvSpPr>
          <p:cNvPr id="6" name="Slide Number Placeholder 5"/>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Tree>
    <p:extLst>
      <p:ext uri="{BB962C8B-B14F-4D97-AF65-F5344CB8AC3E}">
        <p14:creationId xmlns:p14="http://schemas.microsoft.com/office/powerpoint/2010/main" val="16228428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6" name="Footer Placeholder 5"/>
          <p:cNvSpPr>
            <a:spLocks noGrp="1"/>
          </p:cNvSpPr>
          <p:nvPr>
            <p:ph type="ftr" sz="quarter" idx="11"/>
          </p:nvPr>
        </p:nvSpPr>
        <p:spPr/>
        <p:txBody>
          <a:bodyPr/>
          <a:lstStyle/>
          <a:p>
            <a:endParaRPr lang="en-GB">
              <a:solidFill>
                <a:srgbClr val="D06F1E">
                  <a:lumMod val="50000"/>
                </a:srgbClr>
              </a:solidFill>
            </a:endParaRPr>
          </a:p>
        </p:txBody>
      </p:sp>
      <p:sp>
        <p:nvSpPr>
          <p:cNvPr id="7" name="Slide Number Placeholder 6"/>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Tree>
    <p:extLst>
      <p:ext uri="{BB962C8B-B14F-4D97-AF65-F5344CB8AC3E}">
        <p14:creationId xmlns:p14="http://schemas.microsoft.com/office/powerpoint/2010/main" val="13946865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8" name="Footer Placeholder 7"/>
          <p:cNvSpPr>
            <a:spLocks noGrp="1"/>
          </p:cNvSpPr>
          <p:nvPr>
            <p:ph type="ftr" sz="quarter" idx="11"/>
          </p:nvPr>
        </p:nvSpPr>
        <p:spPr/>
        <p:txBody>
          <a:bodyPr/>
          <a:lstStyle/>
          <a:p>
            <a:endParaRPr lang="en-GB">
              <a:solidFill>
                <a:srgbClr val="D06F1E">
                  <a:lumMod val="50000"/>
                </a:srgbClr>
              </a:solidFill>
            </a:endParaRPr>
          </a:p>
        </p:txBody>
      </p:sp>
      <p:sp>
        <p:nvSpPr>
          <p:cNvPr id="9" name="Slide Number Placeholder 8"/>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Tree>
    <p:extLst>
      <p:ext uri="{BB962C8B-B14F-4D97-AF65-F5344CB8AC3E}">
        <p14:creationId xmlns:p14="http://schemas.microsoft.com/office/powerpoint/2010/main" val="39826543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4" name="Footer Placeholder 3"/>
          <p:cNvSpPr>
            <a:spLocks noGrp="1"/>
          </p:cNvSpPr>
          <p:nvPr>
            <p:ph type="ftr" sz="quarter" idx="11"/>
          </p:nvPr>
        </p:nvSpPr>
        <p:spPr/>
        <p:txBody>
          <a:bodyPr/>
          <a:lstStyle/>
          <a:p>
            <a:endParaRPr lang="en-GB">
              <a:solidFill>
                <a:srgbClr val="D06F1E">
                  <a:lumMod val="50000"/>
                </a:srgbClr>
              </a:solidFill>
            </a:endParaRPr>
          </a:p>
        </p:txBody>
      </p:sp>
      <p:sp>
        <p:nvSpPr>
          <p:cNvPr id="5" name="Slide Number Placeholder 4"/>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Tree>
    <p:extLst>
      <p:ext uri="{BB962C8B-B14F-4D97-AF65-F5344CB8AC3E}">
        <p14:creationId xmlns:p14="http://schemas.microsoft.com/office/powerpoint/2010/main" val="10547282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3" name="Footer Placeholder 2"/>
          <p:cNvSpPr>
            <a:spLocks noGrp="1"/>
          </p:cNvSpPr>
          <p:nvPr>
            <p:ph type="ftr" sz="quarter" idx="11"/>
          </p:nvPr>
        </p:nvSpPr>
        <p:spPr/>
        <p:txBody>
          <a:bodyPr/>
          <a:lstStyle/>
          <a:p>
            <a:endParaRPr lang="en-GB">
              <a:solidFill>
                <a:srgbClr val="D06F1E">
                  <a:lumMod val="50000"/>
                </a:srgbClr>
              </a:solidFill>
            </a:endParaRPr>
          </a:p>
        </p:txBody>
      </p:sp>
      <p:sp>
        <p:nvSpPr>
          <p:cNvPr id="4" name="Slide Number Placeholder 3"/>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Tree>
    <p:extLst>
      <p:ext uri="{BB962C8B-B14F-4D97-AF65-F5344CB8AC3E}">
        <p14:creationId xmlns:p14="http://schemas.microsoft.com/office/powerpoint/2010/main" val="21226828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6" name="Footer Placeholder 5"/>
          <p:cNvSpPr>
            <a:spLocks noGrp="1"/>
          </p:cNvSpPr>
          <p:nvPr>
            <p:ph type="ftr" sz="quarter" idx="11"/>
          </p:nvPr>
        </p:nvSpPr>
        <p:spPr/>
        <p:txBody>
          <a:bodyPr/>
          <a:lstStyle/>
          <a:p>
            <a:endParaRPr lang="en-GB">
              <a:solidFill>
                <a:srgbClr val="D06F1E">
                  <a:lumMod val="50000"/>
                </a:srgbClr>
              </a:solidFill>
            </a:endParaRPr>
          </a:p>
        </p:txBody>
      </p:sp>
      <p:sp>
        <p:nvSpPr>
          <p:cNvPr id="7" name="Slide Number Placeholder 6"/>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Tree>
    <p:extLst>
      <p:ext uri="{BB962C8B-B14F-4D97-AF65-F5344CB8AC3E}">
        <p14:creationId xmlns:p14="http://schemas.microsoft.com/office/powerpoint/2010/main" val="3503066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5956613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6" name="Footer Placeholder 5"/>
          <p:cNvSpPr>
            <a:spLocks noGrp="1"/>
          </p:cNvSpPr>
          <p:nvPr>
            <p:ph type="ftr" sz="quarter" idx="11"/>
          </p:nvPr>
        </p:nvSpPr>
        <p:spPr/>
        <p:txBody>
          <a:bodyPr/>
          <a:lstStyle/>
          <a:p>
            <a:endParaRPr lang="en-GB">
              <a:solidFill>
                <a:srgbClr val="D06F1E">
                  <a:lumMod val="50000"/>
                </a:srgbClr>
              </a:solidFill>
            </a:endParaRPr>
          </a:p>
        </p:txBody>
      </p:sp>
      <p:sp>
        <p:nvSpPr>
          <p:cNvPr id="7" name="Slide Number Placeholder 6"/>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Tree>
    <p:extLst>
      <p:ext uri="{BB962C8B-B14F-4D97-AF65-F5344CB8AC3E}">
        <p14:creationId xmlns:p14="http://schemas.microsoft.com/office/powerpoint/2010/main" val="12863472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4" name="Footer Placeholder 3"/>
          <p:cNvSpPr>
            <a:spLocks noGrp="1"/>
          </p:cNvSpPr>
          <p:nvPr>
            <p:ph type="ftr" sz="quarter" idx="11"/>
          </p:nvPr>
        </p:nvSpPr>
        <p:spPr/>
        <p:txBody>
          <a:bodyPr/>
          <a:lstStyle/>
          <a:p>
            <a:endParaRPr lang="en-GB">
              <a:solidFill>
                <a:srgbClr val="D06F1E">
                  <a:lumMod val="50000"/>
                </a:srgbClr>
              </a:solidFill>
            </a:endParaRPr>
          </a:p>
        </p:txBody>
      </p:sp>
      <p:sp>
        <p:nvSpPr>
          <p:cNvPr id="5" name="Slide Number Placeholder 4"/>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Tree>
    <p:extLst>
      <p:ext uri="{BB962C8B-B14F-4D97-AF65-F5344CB8AC3E}">
        <p14:creationId xmlns:p14="http://schemas.microsoft.com/office/powerpoint/2010/main" val="31642627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5" name="Footer Placeholder 4"/>
          <p:cNvSpPr>
            <a:spLocks noGrp="1"/>
          </p:cNvSpPr>
          <p:nvPr>
            <p:ph type="ftr" sz="quarter" idx="11"/>
          </p:nvPr>
        </p:nvSpPr>
        <p:spPr/>
        <p:txBody>
          <a:bodyPr/>
          <a:lstStyle/>
          <a:p>
            <a:endParaRPr lang="en-GB">
              <a:solidFill>
                <a:srgbClr val="D06F1E">
                  <a:lumMod val="50000"/>
                </a:srgbClr>
              </a:solidFill>
            </a:endParaRPr>
          </a:p>
        </p:txBody>
      </p:sp>
      <p:sp>
        <p:nvSpPr>
          <p:cNvPr id="6" name="Slide Number Placeholder 5"/>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Tree>
    <p:extLst>
      <p:ext uri="{BB962C8B-B14F-4D97-AF65-F5344CB8AC3E}">
        <p14:creationId xmlns:p14="http://schemas.microsoft.com/office/powerpoint/2010/main" val="41712260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5" name="Footer Placeholder 4"/>
          <p:cNvSpPr>
            <a:spLocks noGrp="1"/>
          </p:cNvSpPr>
          <p:nvPr>
            <p:ph type="ftr" sz="quarter" idx="11"/>
          </p:nvPr>
        </p:nvSpPr>
        <p:spPr/>
        <p:txBody>
          <a:bodyPr/>
          <a:lstStyle/>
          <a:p>
            <a:endParaRPr lang="en-GB">
              <a:solidFill>
                <a:srgbClr val="D06F1E">
                  <a:lumMod val="50000"/>
                </a:srgbClr>
              </a:solidFill>
            </a:endParaRPr>
          </a:p>
        </p:txBody>
      </p:sp>
      <p:sp>
        <p:nvSpPr>
          <p:cNvPr id="6" name="Slide Number Placeholder 5"/>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r>
              <a:rPr lang="en-US" sz="6000" dirty="0">
                <a:solidFill>
                  <a:prstClr val="white"/>
                </a:solidFill>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algn="r"/>
            <a:r>
              <a:rPr lang="en-US" sz="6000" dirty="0">
                <a:solidFill>
                  <a:prstClr val="white"/>
                </a:solidFill>
              </a:rPr>
              <a:t>”</a:t>
            </a:r>
          </a:p>
        </p:txBody>
      </p:sp>
    </p:spTree>
    <p:extLst>
      <p:ext uri="{BB962C8B-B14F-4D97-AF65-F5344CB8AC3E}">
        <p14:creationId xmlns:p14="http://schemas.microsoft.com/office/powerpoint/2010/main" val="22881101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5" name="Footer Placeholder 4"/>
          <p:cNvSpPr>
            <a:spLocks noGrp="1"/>
          </p:cNvSpPr>
          <p:nvPr>
            <p:ph type="ftr" sz="quarter" idx="11"/>
          </p:nvPr>
        </p:nvSpPr>
        <p:spPr/>
        <p:txBody>
          <a:bodyPr/>
          <a:lstStyle/>
          <a:p>
            <a:endParaRPr lang="en-GB">
              <a:solidFill>
                <a:srgbClr val="D06F1E">
                  <a:lumMod val="50000"/>
                </a:srgbClr>
              </a:solidFill>
            </a:endParaRPr>
          </a:p>
        </p:txBody>
      </p:sp>
      <p:sp>
        <p:nvSpPr>
          <p:cNvPr id="6" name="Slide Number Placeholder 5"/>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Tree>
    <p:extLst>
      <p:ext uri="{BB962C8B-B14F-4D97-AF65-F5344CB8AC3E}">
        <p14:creationId xmlns:p14="http://schemas.microsoft.com/office/powerpoint/2010/main" val="111139007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5" name="Footer Placeholder 4"/>
          <p:cNvSpPr>
            <a:spLocks noGrp="1"/>
          </p:cNvSpPr>
          <p:nvPr>
            <p:ph type="ftr" sz="quarter" idx="11"/>
          </p:nvPr>
        </p:nvSpPr>
        <p:spPr/>
        <p:txBody>
          <a:bodyPr/>
          <a:lstStyle/>
          <a:p>
            <a:endParaRPr lang="en-GB">
              <a:solidFill>
                <a:srgbClr val="D06F1E">
                  <a:lumMod val="50000"/>
                </a:srgbClr>
              </a:solidFill>
            </a:endParaRPr>
          </a:p>
        </p:txBody>
      </p:sp>
      <p:sp>
        <p:nvSpPr>
          <p:cNvPr id="6" name="Slide Number Placeholder 5"/>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r>
              <a:rPr lang="en-US" sz="6000" dirty="0">
                <a:solidFill>
                  <a:prstClr val="white"/>
                </a:solidFill>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algn="r"/>
            <a:r>
              <a:rPr lang="en-US" sz="6000" dirty="0">
                <a:solidFill>
                  <a:prstClr val="white"/>
                </a:solidFill>
              </a:rPr>
              <a:t>”</a:t>
            </a:r>
          </a:p>
        </p:txBody>
      </p:sp>
    </p:spTree>
    <p:extLst>
      <p:ext uri="{BB962C8B-B14F-4D97-AF65-F5344CB8AC3E}">
        <p14:creationId xmlns:p14="http://schemas.microsoft.com/office/powerpoint/2010/main" val="3125647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5" name="Footer Placeholder 4"/>
          <p:cNvSpPr>
            <a:spLocks noGrp="1"/>
          </p:cNvSpPr>
          <p:nvPr>
            <p:ph type="ftr" sz="quarter" idx="11"/>
          </p:nvPr>
        </p:nvSpPr>
        <p:spPr/>
        <p:txBody>
          <a:bodyPr/>
          <a:lstStyle/>
          <a:p>
            <a:endParaRPr lang="en-GB">
              <a:solidFill>
                <a:srgbClr val="D06F1E">
                  <a:lumMod val="50000"/>
                </a:srgbClr>
              </a:solidFill>
            </a:endParaRPr>
          </a:p>
        </p:txBody>
      </p:sp>
      <p:sp>
        <p:nvSpPr>
          <p:cNvPr id="6" name="Slide Number Placeholder 5"/>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Tree>
    <p:extLst>
      <p:ext uri="{BB962C8B-B14F-4D97-AF65-F5344CB8AC3E}">
        <p14:creationId xmlns:p14="http://schemas.microsoft.com/office/powerpoint/2010/main" val="22450252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5" name="Footer Placeholder 4"/>
          <p:cNvSpPr>
            <a:spLocks noGrp="1"/>
          </p:cNvSpPr>
          <p:nvPr>
            <p:ph type="ftr" sz="quarter" idx="11"/>
          </p:nvPr>
        </p:nvSpPr>
        <p:spPr/>
        <p:txBody>
          <a:bodyPr/>
          <a:lstStyle/>
          <a:p>
            <a:endParaRPr lang="en-GB">
              <a:solidFill>
                <a:srgbClr val="D06F1E">
                  <a:lumMod val="50000"/>
                </a:srgbClr>
              </a:solidFill>
            </a:endParaRPr>
          </a:p>
        </p:txBody>
      </p:sp>
      <p:sp>
        <p:nvSpPr>
          <p:cNvPr id="6" name="Slide Number Placeholder 5"/>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Tree>
    <p:extLst>
      <p:ext uri="{BB962C8B-B14F-4D97-AF65-F5344CB8AC3E}">
        <p14:creationId xmlns:p14="http://schemas.microsoft.com/office/powerpoint/2010/main" val="13062654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5" name="Footer Placeholder 4"/>
          <p:cNvSpPr>
            <a:spLocks noGrp="1"/>
          </p:cNvSpPr>
          <p:nvPr>
            <p:ph type="ftr" sz="quarter" idx="11"/>
          </p:nvPr>
        </p:nvSpPr>
        <p:spPr/>
        <p:txBody>
          <a:bodyPr/>
          <a:lstStyle/>
          <a:p>
            <a:endParaRPr lang="en-GB">
              <a:solidFill>
                <a:srgbClr val="D06F1E">
                  <a:lumMod val="50000"/>
                </a:srgbClr>
              </a:solidFill>
            </a:endParaRPr>
          </a:p>
        </p:txBody>
      </p:sp>
      <p:sp>
        <p:nvSpPr>
          <p:cNvPr id="6" name="Slide Number Placeholder 5"/>
          <p:cNvSpPr>
            <a:spLocks noGrp="1"/>
          </p:cNvSpPr>
          <p:nvPr>
            <p:ph type="sldNum" sz="quarter" idx="12"/>
          </p:nvPr>
        </p:nvSpPr>
        <p:spPr/>
        <p:txBody>
          <a:body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Tree>
    <p:extLst>
      <p:ext uri="{BB962C8B-B14F-4D97-AF65-F5344CB8AC3E}">
        <p14:creationId xmlns:p14="http://schemas.microsoft.com/office/powerpoint/2010/main" val="27676201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Freeform 11"/>
          <p:cNvSpPr/>
          <p:nvPr/>
        </p:nvSpPr>
        <p:spPr>
          <a:xfrm>
            <a:off x="-11907" y="1"/>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662656"/>
            <a:ext cx="7316390" cy="2766528"/>
          </a:xfrm>
        </p:spPr>
        <p:txBody>
          <a:bodyPr anchor="b">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737297" y="3505210"/>
            <a:ext cx="7316390" cy="550333"/>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711406" y="4578463"/>
            <a:ext cx="4607740" cy="1163112"/>
          </a:xfrm>
        </p:spPr>
        <p:txBody>
          <a:bodyPr/>
          <a:lstStyle>
            <a:lvl1pPr algn="ctr">
              <a:defRPr sz="4050">
                <a:solidFill>
                  <a:schemeClr val="accent1">
                    <a:lumMod val="50000"/>
                  </a:schemeClr>
                </a:solidFill>
              </a:defRPr>
            </a:lvl1pPr>
          </a:lstStyle>
          <a:p>
            <a:fld id="{F7AFFB9B-9FB8-469E-96F9-4D32314110B6}"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5" name="Footer Placeholder 4"/>
          <p:cNvSpPr>
            <a:spLocks noGrp="1"/>
          </p:cNvSpPr>
          <p:nvPr>
            <p:ph type="ftr" sz="quarter" idx="11"/>
          </p:nvPr>
        </p:nvSpPr>
        <p:spPr>
          <a:xfrm rot="21420000">
            <a:off x="-4170" y="4883024"/>
            <a:ext cx="3035429" cy="1195538"/>
          </a:xfrm>
        </p:spPr>
        <p:txBody>
          <a:bodyPr vert="horz" lIns="91440" tIns="45720" rIns="91440" bIns="45720" rtlCol="0" anchor="ctr"/>
          <a:lstStyle>
            <a:lvl1pPr algn="r">
              <a:defRPr lang="en-US" sz="4050" dirty="0"/>
            </a:lvl1pPr>
          </a:lstStyle>
          <a:p>
            <a:endParaRPr>
              <a:solidFill>
                <a:srgbClr val="B80E0F">
                  <a:lumMod val="50000"/>
                </a:srgbClr>
              </a:solidFill>
            </a:endParaRPr>
          </a:p>
        </p:txBody>
      </p:sp>
      <p:sp>
        <p:nvSpPr>
          <p:cNvPr id="6" name="Slide Number Placeholder 5"/>
          <p:cNvSpPr>
            <a:spLocks noGrp="1"/>
          </p:cNvSpPr>
          <p:nvPr>
            <p:ph type="sldNum" sz="quarter" idx="12"/>
          </p:nvPr>
        </p:nvSpPr>
        <p:spPr>
          <a:xfrm rot="21420000">
            <a:off x="7388818" y="3832648"/>
            <a:ext cx="680390" cy="498470"/>
          </a:xfrm>
        </p:spPr>
        <p:txBody>
          <a:bodyPr/>
          <a:lstStyle>
            <a:lvl1pPr>
              <a:defRPr sz="1800">
                <a:solidFill>
                  <a:schemeClr val="tx1">
                    <a:lumMod val="75000"/>
                    <a:lumOff val="25000"/>
                  </a:schemeClr>
                </a:solidFill>
              </a:defRPr>
            </a:lvl1pPr>
          </a:lstStyle>
          <a:p>
            <a:fld id="{6D22F896-40B5-4ADD-8801-0D06FADFA095}" type="slidenum">
              <a:rPr lang="en-US" dirty="0">
                <a:solidFill>
                  <a:prstClr val="black">
                    <a:lumMod val="75000"/>
                    <a:lumOff val="25000"/>
                  </a:prstClr>
                </a:solidFill>
              </a:rPr>
              <a:pPr/>
              <a:t>‹#›</a:t>
            </a:fld>
            <a:endParaRPr lang="en-US" dirty="0">
              <a:solidFill>
                <a:prstClr val="black">
                  <a:lumMod val="75000"/>
                  <a:lumOff val="25000"/>
                </a:prstClr>
              </a:solidFill>
            </a:endParaRPr>
          </a:p>
        </p:txBody>
      </p:sp>
      <p:sp>
        <p:nvSpPr>
          <p:cNvPr id="25" name="5-Point Star 24"/>
          <p:cNvSpPr/>
          <p:nvPr/>
        </p:nvSpPr>
        <p:spPr>
          <a:xfrm rot="21420000">
            <a:off x="3166039"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3882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5198369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2921198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405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6857917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840359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8767" y="2063396"/>
            <a:ext cx="3642119"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644" y="2063396"/>
            <a:ext cx="3648368"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B80E0F">
                  <a:lumMod val="50000"/>
                </a:srgb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8734208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87092753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B80E0F">
                  <a:lumMod val="50000"/>
                </a:srgb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41714877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27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41199002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4758977" cy="2023252"/>
          </a:xfrm>
        </p:spPr>
        <p:txBody>
          <a:bodyPr anchor="b">
            <a:normAutofit/>
          </a:bodyPr>
          <a:lstStyle>
            <a:lvl1pPr algn="ctr">
              <a:defRPr sz="27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11771" y="1"/>
            <a:ext cx="2698610" cy="507153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758976" cy="236248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8269339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8542024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822846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4073730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
        <p:nvSpPr>
          <p:cNvPr id="13" name="TextBox 12"/>
          <p:cNvSpPr txBox="1"/>
          <p:nvPr/>
        </p:nvSpPr>
        <p:spPr>
          <a:xfrm>
            <a:off x="514351" y="89262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342900"/>
            <a:r>
              <a:rPr lang="en-US" sz="6000" dirty="0">
                <a:solidFill>
                  <a:prstClr val="black"/>
                </a:solidFill>
                <a:effectLst/>
              </a:rPr>
              <a:t>“</a:t>
            </a:r>
          </a:p>
        </p:txBody>
      </p:sp>
      <p:sp>
        <p:nvSpPr>
          <p:cNvPr id="14" name="TextBox 13"/>
          <p:cNvSpPr txBox="1"/>
          <p:nvPr/>
        </p:nvSpPr>
        <p:spPr>
          <a:xfrm>
            <a:off x="7854812" y="292282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black"/>
                </a:solidFill>
                <a:effectLst/>
              </a:rPr>
              <a:t>”</a:t>
            </a:r>
          </a:p>
        </p:txBody>
      </p:sp>
    </p:spTree>
    <p:extLst>
      <p:ext uri="{BB962C8B-B14F-4D97-AF65-F5344CB8AC3E}">
        <p14:creationId xmlns:p14="http://schemas.microsoft.com/office/powerpoint/2010/main" val="36372613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5801851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75658367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176999" y="4389286"/>
            <a:ext cx="2482596" cy="98530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1438322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87817747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solidFill>
                  <a:srgbClr val="B80E0F">
                    <a:lumMod val="50000"/>
                  </a:srgbClr>
                </a:solidFill>
              </a:rPr>
              <a:pPr/>
              <a:t>1/17/2018</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9464491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53DC79F-9DC2-4C3D-9103-B16D4C9421AC}"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AB88920-D34A-4CCE-95E4-B2D889F3E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450414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3DC79F-9DC2-4C3D-9103-B16D4C9421AC}"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AB88920-D34A-4CCE-95E4-B2D889F3E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38189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DC79F-9DC2-4C3D-9103-B16D4C9421AC}"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AB88920-D34A-4CCE-95E4-B2D889F3E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7151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53DC79F-9DC2-4C3D-9103-B16D4C9421AC}" type="datetimeFigureOut">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AB88920-D34A-4CCE-95E4-B2D889F3E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0623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4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1A7E27B-FCCC-46FD-B0C4-D83EEA8B6DCC}" type="datetimeFigureOut">
              <a:rPr lang="en-GB" smtClean="0">
                <a:solidFill>
                  <a:prstClr val="black"/>
                </a:solidFill>
              </a:rPr>
              <a:pPr>
                <a:defRPr/>
              </a:pPr>
              <a:t>17/01/2018</a:t>
            </a:fld>
            <a:endParaRPr lang="en-GB">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C97E7750-74F8-4D7E-9332-59B83142F03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5852051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53DC79F-9DC2-4C3D-9103-B16D4C9421AC}" type="datetimeFigureOut">
              <a:rPr lang="en-GB" smtClean="0">
                <a:solidFill>
                  <a:prstClr val="black">
                    <a:tint val="75000"/>
                  </a:prstClr>
                </a:solidFill>
              </a:rPr>
              <a:pPr/>
              <a:t>17/01/2018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AB88920-D34A-4CCE-95E4-B2D889F3E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726870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53DC79F-9DC2-4C3D-9103-B16D4C9421AC}" type="datetimeFigureOut">
              <a:rPr lang="en-GB" smtClean="0">
                <a:solidFill>
                  <a:prstClr val="black">
                    <a:tint val="75000"/>
                  </a:prstClr>
                </a:solidFill>
              </a:rPr>
              <a:pPr/>
              <a:t>17/01/2018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AB88920-D34A-4CCE-95E4-B2D889F3E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528285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DC79F-9DC2-4C3D-9103-B16D4C9421AC}" type="datetimeFigureOut">
              <a:rPr lang="en-GB" smtClean="0">
                <a:solidFill>
                  <a:prstClr val="black">
                    <a:tint val="75000"/>
                  </a:prstClr>
                </a:solidFill>
              </a:rPr>
              <a:pPr/>
              <a:t>17/01/2018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AB88920-D34A-4CCE-95E4-B2D889F3E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06467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DC79F-9DC2-4C3D-9103-B16D4C9421AC}" type="datetimeFigureOut">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AB88920-D34A-4CCE-95E4-B2D889F3E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64336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DC79F-9DC2-4C3D-9103-B16D4C9421AC}" type="datetimeFigureOut">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AB88920-D34A-4CCE-95E4-B2D889F3E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54548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3DC79F-9DC2-4C3D-9103-B16D4C9421AC}"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AB88920-D34A-4CCE-95E4-B2D889F3E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31757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3DC79F-9DC2-4C3D-9103-B16D4C9421AC}"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AB88920-D34A-4CCE-95E4-B2D889F3E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48080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1197EF-154A-4603-B77D-EC99ED8B89EA}"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C2BCCD-74D7-4932-9E0B-D3991085CF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442445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1197EF-154A-4603-B77D-EC99ED8B89EA}"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C2BCCD-74D7-4932-9E0B-D3991085CF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915087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197EF-154A-4603-B77D-EC99ED8B89EA}"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C2BCCD-74D7-4932-9E0B-D3991085CF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9768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985C977-69F3-4667-8E8D-8F1B10219A8B}" type="datetimeFigureOut">
              <a:rPr lang="en-GB" smtClean="0">
                <a:solidFill>
                  <a:prstClr val="black"/>
                </a:solidFill>
              </a:rPr>
              <a:pPr>
                <a:defRPr/>
              </a:pPr>
              <a:t>17/01/2018</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pPr>
              <a:defRPr/>
            </a:pPr>
            <a:fld id="{3DB2F529-056A-4B08-9BF4-4118AB52AEF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5445793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1197EF-154A-4603-B77D-EC99ED8B89EA}" type="datetimeFigureOut">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C2BCCD-74D7-4932-9E0B-D3991085CF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8920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1197EF-154A-4603-B77D-EC99ED8B89EA}" type="datetimeFigureOut">
              <a:rPr lang="en-GB" smtClean="0">
                <a:solidFill>
                  <a:prstClr val="black">
                    <a:tint val="75000"/>
                  </a:prstClr>
                </a:solidFill>
              </a:rPr>
              <a:pPr/>
              <a:t>17/01/2018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4C2BCCD-74D7-4932-9E0B-D3991085CF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90463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1197EF-154A-4603-B77D-EC99ED8B89EA}" type="datetimeFigureOut">
              <a:rPr lang="en-GB" smtClean="0">
                <a:solidFill>
                  <a:prstClr val="black">
                    <a:tint val="75000"/>
                  </a:prstClr>
                </a:solidFill>
              </a:rPr>
              <a:pPr/>
              <a:t>17/01/2018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4C2BCCD-74D7-4932-9E0B-D3991085CF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584095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197EF-154A-4603-B77D-EC99ED8B89EA}" type="datetimeFigureOut">
              <a:rPr lang="en-GB" smtClean="0">
                <a:solidFill>
                  <a:prstClr val="black">
                    <a:tint val="75000"/>
                  </a:prstClr>
                </a:solidFill>
              </a:rPr>
              <a:pPr/>
              <a:t>17/01/2018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4C2BCCD-74D7-4932-9E0B-D3991085CF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551107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197EF-154A-4603-B77D-EC99ED8B89EA}" type="datetimeFigureOut">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C2BCCD-74D7-4932-9E0B-D3991085CF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934980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197EF-154A-4603-B77D-EC99ED8B89EA}" type="datetimeFigureOut">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4C2BCCD-74D7-4932-9E0B-D3991085CF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557914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1197EF-154A-4603-B77D-EC99ED8B89EA}"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C2BCCD-74D7-4932-9E0B-D3991085CF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7356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1197EF-154A-4603-B77D-EC99ED8B89EA}"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4C2BCCD-74D7-4932-9E0B-D3991085CF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460103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77A0AACD-B072-443D-8DE0-0FF105572656}" type="datetimeFigureOut">
              <a:rPr lang="en-GB" smtClean="0">
                <a:solidFill>
                  <a:prstClr val="white">
                    <a:alpha val="60000"/>
                  </a:prstClr>
                </a:solidFill>
              </a:rPr>
              <a:pPr/>
              <a:t>17/01/2018</a:t>
            </a:fld>
            <a:endParaRPr lang="en-GB">
              <a:solidFill>
                <a:prstClr val="white">
                  <a:alpha val="60000"/>
                </a:prstClr>
              </a:solidFill>
            </a:endParaRPr>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endParaRPr lang="en-GB">
              <a:solidFill>
                <a:prstClr val="white">
                  <a:alpha val="60000"/>
                </a:prstClr>
              </a:solidFill>
            </a:endParaRP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5488955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864954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0660161-9395-4712-9E9B-6B1B8A7CA662}" type="datetimeFigureOut">
              <a:rPr lang="en-GB" smtClean="0">
                <a:solidFill>
                  <a:prstClr val="black"/>
                </a:solidFill>
              </a:rPr>
              <a:pPr>
                <a:defRPr/>
              </a:pPr>
              <a:t>17/01/2018</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01593D6E-E7D0-4944-961E-0D8E8691CC6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90457031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1757909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7" name="Slide Number Placeholder 6"/>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52833438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91277879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4" name="Footer Placeholder 3"/>
          <p:cNvSpPr>
            <a:spLocks noGrp="1"/>
          </p:cNvSpPr>
          <p:nvPr>
            <p:ph type="ftr" sz="quarter" idx="11"/>
          </p:nvPr>
        </p:nvSpPr>
        <p:spPr/>
        <p:txBody>
          <a:bodyPr/>
          <a:lstStyle/>
          <a:p>
            <a:endParaRPr lang="en-GB">
              <a:solidFill>
                <a:srgbClr val="B31166"/>
              </a:solidFill>
            </a:endParaRPr>
          </a:p>
        </p:txBody>
      </p:sp>
      <p:sp>
        <p:nvSpPr>
          <p:cNvPr id="5" name="Slide Number Placeholder 4"/>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06350704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3" name="Footer Placeholder 2"/>
          <p:cNvSpPr>
            <a:spLocks noGrp="1"/>
          </p:cNvSpPr>
          <p:nvPr>
            <p:ph type="ftr" sz="quarter" idx="11"/>
          </p:nvPr>
        </p:nvSpPr>
        <p:spPr/>
        <p:txBody>
          <a:bodyPr/>
          <a:lstStyle/>
          <a:p>
            <a:endParaRPr lang="en-GB">
              <a:solidFill>
                <a:srgbClr val="B31166"/>
              </a:solidFill>
            </a:endParaRPr>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08529665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6817110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0912639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9531361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34458708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a:r>
              <a:rPr lang="en-US" sz="7200" dirty="0">
                <a:solidFill>
                  <a:srgbClr val="B31166">
                    <a:lumMod val="60000"/>
                    <a:lumOff val="40000"/>
                  </a:srgb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a:r>
              <a:rPr lang="en-US" sz="72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59691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988525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CE3E5D6-ABB8-4CF7-B9D1-16501B665A98}" type="datetimeFigureOut">
              <a:rPr lang="en-GB" smtClean="0">
                <a:solidFill>
                  <a:prstClr val="black"/>
                </a:solidFill>
              </a:rPr>
              <a:pPr>
                <a:defRPr/>
              </a:pPr>
              <a:t>17/01/2018</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A7ECCDBF-C38C-4337-A4E9-D0B5DA6762A9}"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0163274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16135820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1514081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8" name="Footer Placeholder 7"/>
          <p:cNvSpPr>
            <a:spLocks noGrp="1"/>
          </p:cNvSpPr>
          <p:nvPr>
            <p:ph type="ftr" sz="quarter" idx="11"/>
          </p:nvPr>
        </p:nvSpPr>
        <p:spPr>
          <a:xfrm>
            <a:off x="420833" y="6391839"/>
            <a:ext cx="2733212" cy="304801"/>
          </a:xfrm>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48816684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62291072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16242381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0793BC-5FC9-4DC1-A444-A4216222DE5A}"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69D2A7-E357-478D-9758-0E4C84710B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491464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0793BC-5FC9-4DC1-A444-A4216222DE5A}"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69D2A7-E357-478D-9758-0E4C84710B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59948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0793BC-5FC9-4DC1-A444-A4216222DE5A}"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69D2A7-E357-478D-9758-0E4C84710B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822571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0793BC-5FC9-4DC1-A444-A4216222DE5A}" type="datetimeFigureOut">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A69D2A7-E357-478D-9758-0E4C84710B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754607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0793BC-5FC9-4DC1-A444-A4216222DE5A}" type="datetimeFigureOut">
              <a:rPr lang="en-GB" smtClean="0">
                <a:solidFill>
                  <a:prstClr val="black">
                    <a:tint val="75000"/>
                  </a:prstClr>
                </a:solidFill>
              </a:rPr>
              <a:pPr/>
              <a:t>17/01/2018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A69D2A7-E357-478D-9758-0E4C84710B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3045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136CAAC-847D-4F54-A999-DE5D2E42798F}" type="datetimeFigureOut">
              <a:rPr lang="en-GB" smtClean="0">
                <a:solidFill>
                  <a:prstClr val="black"/>
                </a:solidFill>
              </a:rPr>
              <a:pPr>
                <a:defRPr/>
              </a:pPr>
              <a:t>17/01/2018</a:t>
            </a:fld>
            <a:endParaRPr lang="en-GB">
              <a:solidFill>
                <a:prstClr val="black"/>
              </a:solidFill>
            </a:endParaRPr>
          </a:p>
        </p:txBody>
      </p:sp>
      <p:sp>
        <p:nvSpPr>
          <p:cNvPr id="8" name="Footer Placeholder 7"/>
          <p:cNvSpPr>
            <a:spLocks noGrp="1"/>
          </p:cNvSpPr>
          <p:nvPr>
            <p:ph type="ftr" sz="quarter" idx="11"/>
          </p:nvPr>
        </p:nvSpPr>
        <p:spPr/>
        <p:txBody>
          <a:bodyPr/>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p>
            <a:pPr>
              <a:defRPr/>
            </a:pPr>
            <a:fld id="{CB0CC390-3738-4716-B1D2-EE44054B8F27}"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7175672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0793BC-5FC9-4DC1-A444-A4216222DE5A}" type="datetimeFigureOut">
              <a:rPr lang="en-GB" smtClean="0">
                <a:solidFill>
                  <a:prstClr val="black">
                    <a:tint val="75000"/>
                  </a:prstClr>
                </a:solidFill>
              </a:rPr>
              <a:pPr/>
              <a:t>17/01/2018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A69D2A7-E357-478D-9758-0E4C84710B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313013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793BC-5FC9-4DC1-A444-A4216222DE5A}" type="datetimeFigureOut">
              <a:rPr lang="en-GB" smtClean="0">
                <a:solidFill>
                  <a:prstClr val="black">
                    <a:tint val="75000"/>
                  </a:prstClr>
                </a:solidFill>
              </a:rPr>
              <a:pPr/>
              <a:t>17/01/2018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A69D2A7-E357-478D-9758-0E4C84710B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934930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793BC-5FC9-4DC1-A444-A4216222DE5A}" type="datetimeFigureOut">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A69D2A7-E357-478D-9758-0E4C84710B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321442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793BC-5FC9-4DC1-A444-A4216222DE5A}" type="datetimeFigureOut">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A69D2A7-E357-478D-9758-0E4C84710B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732978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0793BC-5FC9-4DC1-A444-A4216222DE5A}"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69D2A7-E357-478D-9758-0E4C84710B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44679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0793BC-5FC9-4DC1-A444-A4216222DE5A}"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69D2A7-E357-478D-9758-0E4C84710B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219270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9466436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9957409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4466736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27929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81335E05-8ACB-4E95-87EB-4716BE80D58B}" type="datetimeFigureOut">
              <a:rPr lang="en-GB" smtClean="0">
                <a:solidFill>
                  <a:prstClr val="black"/>
                </a:solidFill>
              </a:rPr>
              <a:pPr>
                <a:defRPr/>
              </a:pPr>
              <a:t>17/01/2018</a:t>
            </a:fld>
            <a:endParaRPr lang="en-GB">
              <a:solidFill>
                <a:prstClr val="black"/>
              </a:solidFill>
            </a:endParaRPr>
          </a:p>
        </p:txBody>
      </p:sp>
      <p:sp>
        <p:nvSpPr>
          <p:cNvPr id="4" name="Footer Placeholder 3"/>
          <p:cNvSpPr>
            <a:spLocks noGrp="1"/>
          </p:cNvSpPr>
          <p:nvPr>
            <p:ph type="ftr" sz="quarter" idx="11"/>
          </p:nvPr>
        </p:nvSpPr>
        <p:spPr/>
        <p:txBody>
          <a:bodyPr/>
          <a:lstStyle/>
          <a:p>
            <a:pPr>
              <a:defRPr/>
            </a:pPr>
            <a:endParaRPr lang="en-GB">
              <a:solidFill>
                <a:prstClr val="black"/>
              </a:solidFill>
            </a:endParaRPr>
          </a:p>
        </p:txBody>
      </p:sp>
      <p:sp>
        <p:nvSpPr>
          <p:cNvPr id="5" name="Slide Number Placeholder 4"/>
          <p:cNvSpPr>
            <a:spLocks noGrp="1"/>
          </p:cNvSpPr>
          <p:nvPr>
            <p:ph type="sldNum" sz="quarter" idx="12"/>
          </p:nvPr>
        </p:nvSpPr>
        <p:spPr/>
        <p:txBody>
          <a:bodyPr/>
          <a:lstStyle/>
          <a:p>
            <a:pPr>
              <a:defRPr/>
            </a:pPr>
            <a:fld id="{21298B77-9E18-4D44-80D4-76848DACBFA1}"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68176471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4530863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776869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4391473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8415208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93284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0778443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2094714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342900"/>
            <a:r>
              <a:rPr lang="en-US" sz="9150" dirty="0">
                <a:solidFill>
                  <a:srgbClr val="1E5155">
                    <a:lumMod val="40000"/>
                    <a:lumOff val="60000"/>
                  </a:srgbClr>
                </a:solidFill>
              </a:rPr>
              <a:t>“</a:t>
            </a:r>
          </a:p>
        </p:txBody>
      </p:sp>
      <p:sp>
        <p:nvSpPr>
          <p:cNvPr id="15" name="TextBox 14"/>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342900"/>
            <a:r>
              <a:rPr lang="en-US" sz="9150" dirty="0">
                <a:solidFill>
                  <a:srgbClr val="1E5155">
                    <a:lumMod val="40000"/>
                    <a:lumOff val="60000"/>
                  </a:srgbClr>
                </a:solidFill>
              </a:rPr>
              <a:t>”</a:t>
            </a:r>
          </a:p>
        </p:txBody>
      </p:sp>
    </p:spTree>
    <p:extLst>
      <p:ext uri="{BB962C8B-B14F-4D97-AF65-F5344CB8AC3E}">
        <p14:creationId xmlns:p14="http://schemas.microsoft.com/office/powerpoint/2010/main" val="240834100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461118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60162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C3D7700-0E2F-49FD-A6D7-BFEB474BDFB0}" type="datetimeFigureOut">
              <a:rPr lang="en-GB" smtClean="0">
                <a:solidFill>
                  <a:prstClr val="black"/>
                </a:solidFill>
              </a:rPr>
              <a:pPr>
                <a:defRPr/>
              </a:pPr>
              <a:t>17/01/2018</a:t>
            </a:fld>
            <a:endParaRPr lang="en-GB">
              <a:solidFill>
                <a:prstClr val="black"/>
              </a:solidFill>
            </a:endParaRPr>
          </a:p>
        </p:txBody>
      </p:sp>
      <p:sp>
        <p:nvSpPr>
          <p:cNvPr id="3" name="Footer Placeholder 2"/>
          <p:cNvSpPr>
            <a:spLocks noGrp="1"/>
          </p:cNvSpPr>
          <p:nvPr>
            <p:ph type="ftr" sz="quarter" idx="11"/>
          </p:nvPr>
        </p:nvSpPr>
        <p:spPr/>
        <p:txBody>
          <a:bodyPr/>
          <a:lstStyle/>
          <a:p>
            <a:pPr>
              <a:defRPr/>
            </a:pPr>
            <a:endParaRPr lang="en-GB">
              <a:solidFill>
                <a:prstClr val="black"/>
              </a:solidFill>
            </a:endParaRPr>
          </a:p>
        </p:txBody>
      </p:sp>
      <p:sp>
        <p:nvSpPr>
          <p:cNvPr id="4" name="Slide Number Placeholder 3"/>
          <p:cNvSpPr>
            <a:spLocks noGrp="1"/>
          </p:cNvSpPr>
          <p:nvPr>
            <p:ph type="sldNum" sz="quarter" idx="12"/>
          </p:nvPr>
        </p:nvSpPr>
        <p:spPr/>
        <p:txBody>
          <a:bodyPr/>
          <a:lstStyle/>
          <a:p>
            <a:pPr>
              <a:defRPr/>
            </a:pPr>
            <a:fld id="{BAA8A3D1-20BE-43BA-A742-A53E535047C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6908510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5922081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4810930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1/17/2018</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9195438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solidFill>
                  <a:prstClr val="black">
                    <a:lumMod val="95000"/>
                    <a:lumOff val="5000"/>
                  </a:prstClr>
                </a:solidFill>
              </a:rPr>
              <a:pPr/>
              <a:t>1/17/2018</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80607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solidFill>
                  <a:prstClr val="black">
                    <a:lumMod val="95000"/>
                    <a:lumOff val="5000"/>
                  </a:prstClr>
                </a:solidFill>
              </a:rPr>
              <a:pPr/>
              <a:t>1/17/2018</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74332036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solidFill>
                  <a:prstClr val="black">
                    <a:lumMod val="95000"/>
                    <a:lumOff val="5000"/>
                  </a:prstClr>
                </a:solidFill>
              </a:rPr>
              <a:pPr/>
              <a:t>1/17/2018</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02567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solidFill>
                  <a:prstClr val="black">
                    <a:lumMod val="95000"/>
                    <a:lumOff val="5000"/>
                  </a:prstClr>
                </a:solidFill>
              </a:rPr>
              <a:pPr/>
              <a:t>1/17/2018</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72350393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solidFill>
                  <a:prstClr val="black">
                    <a:lumMod val="95000"/>
                    <a:lumOff val="5000"/>
                  </a:prstClr>
                </a:solidFill>
              </a:rPr>
              <a:pPr/>
              <a:t>1/17/2018</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06061931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solidFill>
                  <a:prstClr val="black">
                    <a:lumMod val="95000"/>
                    <a:lumOff val="5000"/>
                  </a:prstClr>
                </a:solidFill>
              </a:rPr>
              <a:pPr/>
              <a:t>1/17/2018</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34399705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solidFill>
                  <a:prstClr val="black">
                    <a:lumMod val="95000"/>
                    <a:lumOff val="5000"/>
                  </a:prstClr>
                </a:solidFill>
              </a:rPr>
              <a:pPr/>
              <a:t>1/17/2018</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291930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CDF64A5-7721-4AFF-8A32-BABFF6E45570}" type="datetimeFigureOut">
              <a:rPr lang="en-GB" smtClean="0">
                <a:solidFill>
                  <a:prstClr val="black"/>
                </a:solidFill>
              </a:rPr>
              <a:pPr>
                <a:defRPr/>
              </a:pPr>
              <a:t>17/01/2018</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5C401A56-ECEB-4512-880C-452909FED05F}"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6062303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solidFill>
                  <a:prstClr val="black">
                    <a:lumMod val="95000"/>
                    <a:lumOff val="5000"/>
                  </a:prstClr>
                </a:solidFill>
              </a:rPr>
              <a:pPr/>
              <a:t>1/17/2018</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97089392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solidFill>
                  <a:prstClr val="black">
                    <a:lumMod val="95000"/>
                    <a:lumOff val="5000"/>
                  </a:prstClr>
                </a:solidFill>
              </a:rPr>
              <a:pPr/>
              <a:t>1/17/2018</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86034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solidFill>
                  <a:prstClr val="black">
                    <a:lumMod val="95000"/>
                    <a:lumOff val="5000"/>
                  </a:prstClr>
                </a:solidFill>
              </a:rPr>
              <a:pPr/>
              <a:t>1/17/2018</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16061385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solidFill>
                  <a:prstClr val="black">
                    <a:lumMod val="95000"/>
                    <a:lumOff val="5000"/>
                  </a:prstClr>
                </a:solidFill>
              </a:rPr>
              <a:pPr/>
              <a:t>1/17/2018</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08929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4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2787765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6727013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4675832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458998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7583936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75188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A4BADB0-92F5-47C5-8D77-19BF35C9EE53}" type="datetimeFigureOut">
              <a:rPr lang="en-GB" smtClean="0">
                <a:solidFill>
                  <a:prstClr val="black"/>
                </a:solidFill>
              </a:rPr>
              <a:pPr>
                <a:defRPr/>
              </a:pPr>
              <a:t>17/01/2018</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1047119A-1599-40F9-B598-63A3364E7800}"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5275772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6418720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6611677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762094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5228086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0254766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342900"/>
            <a:r>
              <a:rPr lang="en-US" sz="6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8936435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9499759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342900"/>
            <a:r>
              <a:rPr lang="en-US" sz="6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6496527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7924852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40897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17/01/2018</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22670535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1/17/2018</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1946208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295BF2-E7B0-447D-9AF5-4C0137A1D48D}"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0311AD9-9F70-4339-A35C-7CCBC7EFA1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598117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295BF2-E7B0-447D-9AF5-4C0137A1D48D}"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0311AD9-9F70-4339-A35C-7CCBC7EFA1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566570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295BF2-E7B0-447D-9AF5-4C0137A1D48D}"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0311AD9-9F70-4339-A35C-7CCBC7EFA1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220911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295BF2-E7B0-447D-9AF5-4C0137A1D48D}" type="datetimeFigureOut">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0311AD9-9F70-4339-A35C-7CCBC7EFA1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88638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295BF2-E7B0-447D-9AF5-4C0137A1D48D}" type="datetimeFigureOut">
              <a:rPr lang="en-GB" smtClean="0">
                <a:solidFill>
                  <a:prstClr val="black">
                    <a:tint val="75000"/>
                  </a:prstClr>
                </a:solidFill>
              </a:rPr>
              <a:pPr/>
              <a:t>17/01/2018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0311AD9-9F70-4339-A35C-7CCBC7EFA1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159282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295BF2-E7B0-447D-9AF5-4C0137A1D48D}" type="datetimeFigureOut">
              <a:rPr lang="en-GB" smtClean="0">
                <a:solidFill>
                  <a:prstClr val="black">
                    <a:tint val="75000"/>
                  </a:prstClr>
                </a:solidFill>
              </a:rPr>
              <a:pPr/>
              <a:t>17/01/2018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0311AD9-9F70-4339-A35C-7CCBC7EFA1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80655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95BF2-E7B0-447D-9AF5-4C0137A1D48D}" type="datetimeFigureOut">
              <a:rPr lang="en-GB" smtClean="0">
                <a:solidFill>
                  <a:prstClr val="black">
                    <a:tint val="75000"/>
                  </a:prstClr>
                </a:solidFill>
              </a:rPr>
              <a:pPr/>
              <a:t>17/01/2018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0311AD9-9F70-4339-A35C-7CCBC7EFA1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19018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95BF2-E7B0-447D-9AF5-4C0137A1D48D}" type="datetimeFigureOut">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0311AD9-9F70-4339-A35C-7CCBC7EFA1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095223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95BF2-E7B0-447D-9AF5-4C0137A1D48D}" type="datetimeFigureOut">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0311AD9-9F70-4339-A35C-7CCBC7EFA1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4640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17/01/2018</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87930098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295BF2-E7B0-447D-9AF5-4C0137A1D48D}"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0311AD9-9F70-4339-A35C-7CCBC7EFA1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026621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295BF2-E7B0-447D-9AF5-4C0137A1D48D}"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0311AD9-9F70-4339-A35C-7CCBC7EFA1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383328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Tree>
    <p:extLst>
      <p:ext uri="{BB962C8B-B14F-4D97-AF65-F5344CB8AC3E}">
        <p14:creationId xmlns:p14="http://schemas.microsoft.com/office/powerpoint/2010/main" val="333557807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Tree>
    <p:extLst>
      <p:ext uri="{BB962C8B-B14F-4D97-AF65-F5344CB8AC3E}">
        <p14:creationId xmlns:p14="http://schemas.microsoft.com/office/powerpoint/2010/main" val="290130223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Tree>
    <p:extLst>
      <p:ext uri="{BB962C8B-B14F-4D97-AF65-F5344CB8AC3E}">
        <p14:creationId xmlns:p14="http://schemas.microsoft.com/office/powerpoint/2010/main" val="336019981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Tree>
    <p:extLst>
      <p:ext uri="{BB962C8B-B14F-4D97-AF65-F5344CB8AC3E}">
        <p14:creationId xmlns:p14="http://schemas.microsoft.com/office/powerpoint/2010/main" val="324813093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Tree>
    <p:extLst>
      <p:ext uri="{BB962C8B-B14F-4D97-AF65-F5344CB8AC3E}">
        <p14:creationId xmlns:p14="http://schemas.microsoft.com/office/powerpoint/2010/main" val="386462587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Tree>
    <p:extLst>
      <p:ext uri="{BB962C8B-B14F-4D97-AF65-F5344CB8AC3E}">
        <p14:creationId xmlns:p14="http://schemas.microsoft.com/office/powerpoint/2010/main" val="374117370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Tree>
    <p:extLst>
      <p:ext uri="{BB962C8B-B14F-4D97-AF65-F5344CB8AC3E}">
        <p14:creationId xmlns:p14="http://schemas.microsoft.com/office/powerpoint/2010/main" val="277828600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Tree>
    <p:extLst>
      <p:ext uri="{BB962C8B-B14F-4D97-AF65-F5344CB8AC3E}">
        <p14:creationId xmlns:p14="http://schemas.microsoft.com/office/powerpoint/2010/main" val="1124525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pPr>
            <a:r>
              <a:rPr lang="en-US" sz="6000" dirty="0">
                <a:solidFill>
                  <a:prstClr val="black"/>
                </a:solidFill>
                <a:effectLst/>
                <a:latin typeface="Tahoma" panose="020B0604030504040204" pitchFamily="34" charset="0"/>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pPr>
            <a:r>
              <a:rPr lang="en-US" sz="6000" dirty="0">
                <a:solidFill>
                  <a:prstClr val="black"/>
                </a:solidFill>
                <a:effectLst/>
                <a:latin typeface="Tahoma" panose="020B0604030504040204" pitchFamily="34" charset="0"/>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17/01/2018</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3222751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Tree>
    <p:extLst>
      <p:ext uri="{BB962C8B-B14F-4D97-AF65-F5344CB8AC3E}">
        <p14:creationId xmlns:p14="http://schemas.microsoft.com/office/powerpoint/2010/main" val="47730716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Tree>
    <p:extLst>
      <p:ext uri="{BB962C8B-B14F-4D97-AF65-F5344CB8AC3E}">
        <p14:creationId xmlns:p14="http://schemas.microsoft.com/office/powerpoint/2010/main" val="187332412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r>
              <a:rPr lang="en-US" sz="6000" dirty="0">
                <a:ln w="3175" cmpd="sng">
                  <a:noFill/>
                </a:ln>
                <a:solidFill>
                  <a:srgbClr val="DDDDDD"/>
                </a:solidFill>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r>
              <a:rPr lang="en-US" sz="6000" dirty="0">
                <a:ln w="3175" cmpd="sng">
                  <a:noFill/>
                </a:ln>
                <a:solidFill>
                  <a:srgbClr val="DDDDDD"/>
                </a:solidFill>
                <a:latin typeface="Arial"/>
              </a:rPr>
              <a:t>”</a:t>
            </a:r>
          </a:p>
        </p:txBody>
      </p:sp>
    </p:spTree>
    <p:extLst>
      <p:ext uri="{BB962C8B-B14F-4D97-AF65-F5344CB8AC3E}">
        <p14:creationId xmlns:p14="http://schemas.microsoft.com/office/powerpoint/2010/main" val="408645619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Tree>
    <p:extLst>
      <p:ext uri="{BB962C8B-B14F-4D97-AF65-F5344CB8AC3E}">
        <p14:creationId xmlns:p14="http://schemas.microsoft.com/office/powerpoint/2010/main" val="271418791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r>
              <a:rPr lang="en-US" sz="6000" dirty="0">
                <a:ln w="3175" cmpd="sng">
                  <a:noFill/>
                </a:ln>
                <a:solidFill>
                  <a:srgbClr val="DDDDDD"/>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r>
              <a:rPr lang="en-US" sz="6000" dirty="0">
                <a:ln w="3175" cmpd="sng">
                  <a:noFill/>
                </a:ln>
                <a:solidFill>
                  <a:srgbClr val="DDDDDD"/>
                </a:solidFill>
                <a:latin typeface="Arial"/>
              </a:rPr>
              <a:t>”</a:t>
            </a:r>
          </a:p>
        </p:txBody>
      </p:sp>
    </p:spTree>
    <p:extLst>
      <p:ext uri="{BB962C8B-B14F-4D97-AF65-F5344CB8AC3E}">
        <p14:creationId xmlns:p14="http://schemas.microsoft.com/office/powerpoint/2010/main" val="121494149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Tree>
    <p:extLst>
      <p:ext uri="{BB962C8B-B14F-4D97-AF65-F5344CB8AC3E}">
        <p14:creationId xmlns:p14="http://schemas.microsoft.com/office/powerpoint/2010/main" val="392416799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Tree>
    <p:extLst>
      <p:ext uri="{BB962C8B-B14F-4D97-AF65-F5344CB8AC3E}">
        <p14:creationId xmlns:p14="http://schemas.microsoft.com/office/powerpoint/2010/main" val="311344368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9C4DA17C-734E-4262-93FA-DC0AF7F07D1A}" type="slidenum">
              <a:rPr lang="en-GB" smtClean="0">
                <a:solidFill>
                  <a:srgbClr val="DDDDDD"/>
                </a:solidFill>
              </a:rPr>
              <a:pPr/>
              <a:t>‹#›</a:t>
            </a:fld>
            <a:endParaRPr lang="en-GB">
              <a:solidFill>
                <a:srgbClr val="DDDDDD"/>
              </a:solidFill>
            </a:endParaRPr>
          </a:p>
        </p:txBody>
      </p:sp>
    </p:spTree>
    <p:extLst>
      <p:ext uri="{BB962C8B-B14F-4D97-AF65-F5344CB8AC3E}">
        <p14:creationId xmlns:p14="http://schemas.microsoft.com/office/powerpoint/2010/main" val="1290267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17/01/2018</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04283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17/01/2018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690003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pPr>
            <a:r>
              <a:rPr lang="en-US" sz="6000" dirty="0">
                <a:solidFill>
                  <a:prstClr val="black"/>
                </a:solidFill>
                <a:effectLst/>
                <a:latin typeface="Tahoma" panose="020B0604030504040204" pitchFamily="34" charset="0"/>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pPr>
            <a:r>
              <a:rPr lang="en-US" sz="6000" dirty="0">
                <a:solidFill>
                  <a:prstClr val="black"/>
                </a:solidFill>
                <a:effectLst/>
                <a:latin typeface="Tahoma" panose="020B0604030504040204" pitchFamily="34" charset="0"/>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17/01/2018</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260918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17/01/2018</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497903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E9E74A2-29DB-48E0-8E00-5A321A60E809}" type="datetimeFigureOut">
              <a:rPr lang="en-GB" smtClean="0">
                <a:solidFill>
                  <a:prstClr val="black"/>
                </a:solidFill>
              </a:rPr>
              <a:pPr>
                <a:defRPr/>
              </a:pPr>
              <a:t>17/01/2018</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E9EA7668-9BC1-475E-9FF0-4E91F3D999B6}"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869640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6C80312-6F4E-4D27-A3C0-44F3C3A7BCE8}" type="datetimeFigureOut">
              <a:rPr lang="en-GB" smtClean="0">
                <a:solidFill>
                  <a:prstClr val="black"/>
                </a:solidFill>
              </a:rPr>
              <a:pPr>
                <a:defRPr/>
              </a:pPr>
              <a:t>17/01/2018</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9AB4F789-0824-4517-903F-61700B0343F9}"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665906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F1CC872-55AD-4F55-8373-91DE5B8B17A6}" type="datetimeFigureOut">
              <a:rPr lang="en-GB">
                <a:solidFill>
                  <a:prstClr val="black"/>
                </a:solidFill>
              </a:rPr>
              <a:pPr>
                <a:defRPr/>
              </a:pPr>
              <a:t>17/01/2018</a:t>
            </a:fld>
            <a:endParaRPr lang="en-GB">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C797E11-0D2F-45E9-AC9E-93B8CBA6D767}" type="slidenum">
              <a:rPr lang="en-GB">
                <a:solidFill>
                  <a:prstClr val="black"/>
                </a:solidFill>
              </a:rPr>
              <a:pPr>
                <a:defRPr/>
              </a:pPr>
              <a:t>‹#›</a:t>
            </a:fld>
            <a:endParaRPr lang="en-GB">
              <a:solidFill>
                <a:prstClr val="black"/>
              </a:solidFill>
            </a:endParaRPr>
          </a:p>
        </p:txBody>
      </p:sp>
      <p:sp>
        <p:nvSpPr>
          <p:cNvPr id="6" name="Rectangle 11"/>
          <p:cNvSpPr>
            <a:spLocks noGrp="1" noChangeArrowheads="1"/>
          </p:cNvSpPr>
          <p:nvPr>
            <p:ph type="ftr" sz="quarter" idx="12"/>
          </p:nvPr>
        </p:nvSpPr>
        <p:spPr>
          <a:ln/>
        </p:spPr>
        <p:txBody>
          <a:bodyPr/>
          <a:lstStyle>
            <a:lvl1pPr>
              <a:defRPr/>
            </a:lvl1pPr>
          </a:lstStyle>
          <a:p>
            <a:pPr>
              <a:defRPr/>
            </a:pPr>
            <a:endParaRPr lang="en-GB">
              <a:solidFill>
                <a:prstClr val="black"/>
              </a:solidFill>
            </a:endParaRPr>
          </a:p>
        </p:txBody>
      </p:sp>
    </p:spTree>
    <p:extLst>
      <p:ext uri="{BB962C8B-B14F-4D97-AF65-F5344CB8AC3E}">
        <p14:creationId xmlns:p14="http://schemas.microsoft.com/office/powerpoint/2010/main" val="3093230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6383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8027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865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4A007F-212B-4D7C-B2F2-C2D0A37E2833}" type="datetimeFigureOut">
              <a:rPr lang="en-GB">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7774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44A007F-212B-4D7C-B2F2-C2D0A37E2833}" type="datetimeFigureOut">
              <a:rPr lang="en-GB">
                <a:solidFill>
                  <a:prstClr val="black">
                    <a:tint val="75000"/>
                  </a:prstClr>
                </a:solidFill>
              </a:rPr>
              <a:pPr/>
              <a:t>17/01/2018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007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85730F-649B-44EE-A99C-59C2A58AC57C}" type="datetimeFigureOut">
              <a:rPr lang="en-GB" smtClean="0"/>
              <a:t>17/01/2018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077086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4A007F-212B-4D7C-B2F2-C2D0A37E2833}" type="datetimeFigureOut">
              <a:rPr lang="en-GB">
                <a:solidFill>
                  <a:prstClr val="black">
                    <a:tint val="75000"/>
                  </a:prstClr>
                </a:solidFill>
              </a:rPr>
              <a:pPr/>
              <a:t>17/01/2018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6612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A007F-212B-4D7C-B2F2-C2D0A37E2833}" type="datetimeFigureOut">
              <a:rPr lang="en-GB">
                <a:solidFill>
                  <a:prstClr val="black">
                    <a:tint val="75000"/>
                  </a:prstClr>
                </a:solidFill>
              </a:rPr>
              <a:pPr/>
              <a:t>17/01/2018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7488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6127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4880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2770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9606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44A007F-212B-4D7C-B2F2-C2D0A37E2833}" type="datetimeFigureOut">
              <a:rPr lang="en-GB" smtClean="0">
                <a:solidFill>
                  <a:prstClr val="black">
                    <a:lumMod val="95000"/>
                    <a:lumOff val="5000"/>
                  </a:prstClr>
                </a:solidFill>
              </a:rPr>
              <a:pPr/>
              <a:t>17/01/2018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71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17/01/2018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572007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17/01/2018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585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17/01/2018</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8072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85730F-649B-44EE-A99C-59C2A58AC57C}" type="datetimeFigureOut">
              <a:rPr lang="en-GB" smtClean="0"/>
              <a:t>17/01/2018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305946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17/01/2018</a:t>
            </a:fld>
            <a:endParaRPr lang="en-GB">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GB">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173454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17/01/2018</a:t>
            </a:fld>
            <a:endParaRPr lang="en-GB">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GB">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553584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17/01/2018</a:t>
            </a:fld>
            <a:endParaRPr lang="en-GB">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GB">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4060235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17/01/2018</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439871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17/01/2018</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956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17/01/2018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221187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17/01/2018</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432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02576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36992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435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85730F-649B-44EE-A99C-59C2A58AC57C}" type="datetimeFigureOut">
              <a:rPr lang="en-GB" smtClean="0"/>
              <a:t>17/01/2018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3015258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5DB865-8C9A-430F-A08C-74E79BF6642A}" type="datetimeFigureOut">
              <a:rPr lang="en-GB">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33868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5DB865-8C9A-430F-A08C-74E79BF6642A}" type="datetimeFigureOut">
              <a:rPr lang="en-GB">
                <a:solidFill>
                  <a:prstClr val="black">
                    <a:tint val="75000"/>
                  </a:prstClr>
                </a:solidFill>
              </a:rPr>
              <a:pPr/>
              <a:t>17/01/2018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3777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5DB865-8C9A-430F-A08C-74E79BF6642A}" type="datetimeFigureOut">
              <a:rPr lang="en-GB">
                <a:solidFill>
                  <a:prstClr val="black">
                    <a:tint val="75000"/>
                  </a:prstClr>
                </a:solidFill>
              </a:rPr>
              <a:pPr/>
              <a:t>17/01/2018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2447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DB865-8C9A-430F-A08C-74E79BF6642A}" type="datetimeFigureOut">
              <a:rPr lang="en-GB">
                <a:solidFill>
                  <a:prstClr val="black">
                    <a:tint val="75000"/>
                  </a:prstClr>
                </a:solidFill>
              </a:rPr>
              <a:pPr/>
              <a:t>17/01/2018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5159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DB865-8C9A-430F-A08C-74E79BF6642A}" type="datetimeFigureOut">
              <a:rPr lang="en-GB">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07612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DB865-8C9A-430F-A08C-74E79BF6642A}" type="datetimeFigureOut">
              <a:rPr lang="en-GB">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2344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41311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255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solidFill>
                  <a:prstClr val="white"/>
                </a:solidFill>
              </a:rPr>
              <a:pPr/>
              <a:t>1/17/2018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32225916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solidFill>
                  <a:prstClr val="white"/>
                </a:solidFill>
              </a:rPr>
              <a:pPr/>
              <a:t>1/17/2018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76859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5730F-649B-44EE-A99C-59C2A58AC57C}" type="datetimeFigureOut">
              <a:rPr lang="en-GB" smtClean="0"/>
              <a:t>17/01/2018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699913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36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solidFill>
                  <a:prstClr val="white"/>
                </a:solidFill>
              </a:rPr>
              <a:pPr/>
              <a:t>1/17/2018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9999159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solidFill>
                  <a:prstClr val="white"/>
                </a:solidFill>
              </a:rPr>
              <a:pPr/>
              <a:t>1/17/2018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1343612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solidFill>
                  <a:prstClr val="white"/>
                </a:solidFill>
              </a:rPr>
              <a:pPr/>
              <a:t>1/17/2018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503708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solidFill>
                  <a:prstClr val="white"/>
                </a:solidFill>
              </a:rPr>
              <a:pPr/>
              <a:t>1/17/2018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32734907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solidFill>
                  <a:prstClr val="white"/>
                </a:solidFill>
              </a:rPr>
              <a:pPr/>
              <a:t>1/17/2018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2673705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1500" b="1"/>
            </a:lvl1pPr>
          </a:lstStyle>
          <a:p>
            <a:r>
              <a:rPr lang="en-US" smtClean="0"/>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solidFill>
                  <a:prstClr val="white"/>
                </a:solidFill>
              </a:rPr>
              <a:pPr/>
              <a:t>1/17/2018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0301061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18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050"/>
            </a:lvl1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2914358" y="6041363"/>
            <a:ext cx="732659" cy="365125"/>
          </a:xfrm>
        </p:spPr>
        <p:txBody>
          <a:bodyPr/>
          <a:lstStyle/>
          <a:p>
            <a:fld id="{18C79C5D-2A6F-F04D-97DA-BEF2467B64E4}" type="datetimeFigureOut">
              <a:rPr lang="en-US" dirty="0">
                <a:solidFill>
                  <a:prstClr val="white"/>
                </a:solidFill>
              </a:rPr>
              <a:pPr/>
              <a:t>1/17/2018</a:t>
            </a:fld>
            <a:endParaRPr lang="en-US" dirty="0">
              <a:solidFill>
                <a:prstClr val="white"/>
              </a:solidFill>
            </a:endParaRPr>
          </a:p>
        </p:txBody>
      </p:sp>
      <p:sp>
        <p:nvSpPr>
          <p:cNvPr id="6" name="Footer Placeholder 5"/>
          <p:cNvSpPr>
            <a:spLocks noGrp="1"/>
          </p:cNvSpPr>
          <p:nvPr>
            <p:ph type="ftr" sz="quarter" idx="11"/>
          </p:nvPr>
        </p:nvSpPr>
        <p:spPr>
          <a:xfrm>
            <a:off x="442797" y="6041363"/>
            <a:ext cx="2471560" cy="365125"/>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3647017" y="5915889"/>
            <a:ext cx="796616" cy="490599"/>
          </a:xfrm>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2820682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18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200"/>
            </a:lvl1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solidFill>
                  <a:prstClr val="white"/>
                </a:solidFill>
              </a:rPr>
              <a:pPr/>
              <a:t>1/17/2018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36106763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315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solidFill>
                  <a:prstClr val="white"/>
                </a:solidFill>
              </a:rPr>
              <a:pPr/>
              <a:t>1/17/2018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6933012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solidFill>
                  <a:prstClr val="white"/>
                </a:solidFill>
              </a:rPr>
              <a:pPr/>
              <a:t>1/17/2018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190691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5730F-649B-44EE-A99C-59C2A58AC57C}" type="datetimeFigureOut">
              <a:rPr lang="en-GB" smtClean="0"/>
              <a:t>17/01/2018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7436973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solidFill>
                  <a:prstClr val="white"/>
                </a:solidFill>
              </a:rPr>
              <a:pPr/>
              <a:t>1/17/2018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42558744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solidFill>
                  <a:prstClr val="white"/>
                </a:solidFill>
              </a:rPr>
              <a:pPr/>
              <a:t>1/17/2018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00C6BB"/>
                </a:solidFill>
              </a:rPr>
              <a:pPr/>
              <a:t>‹#›</a:t>
            </a:fld>
            <a:endParaRPr lang="en-US" dirty="0">
              <a:solidFill>
                <a:srgbClr val="00C6BB"/>
              </a:solidFill>
            </a:endParaRPr>
          </a:p>
        </p:txBody>
      </p:sp>
    </p:spTree>
    <p:extLst>
      <p:ext uri="{BB962C8B-B14F-4D97-AF65-F5344CB8AC3E}">
        <p14:creationId xmlns:p14="http://schemas.microsoft.com/office/powerpoint/2010/main" val="14200901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923F103-BC34-4FE4-A40E-EDDEECFDA5D0}" type="datetimeFigureOut">
              <a:rPr lang="en-US" dirty="0">
                <a:solidFill>
                  <a:prstClr val="white">
                    <a:alpha val="60000"/>
                  </a:prstClr>
                </a:solidFill>
              </a:rPr>
              <a:pPr/>
              <a:t>1/17/2018</a:t>
            </a:fld>
            <a:endParaRPr lang="en-US" dirty="0">
              <a:solidFill>
                <a:prstClr val="white">
                  <a:alpha val="60000"/>
                </a:prstClr>
              </a:solidFill>
            </a:endParaRPr>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r>
              <a:rPr lang="en-US" dirty="0">
                <a:solidFill>
                  <a:prstClr val="white">
                    <a:alpha val="60000"/>
                  </a:prstClr>
                </a:solidFill>
              </a:rPr>
              <a:t>
              </a:t>
            </a: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944519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solidFill>
                  <a:srgbClr val="B31166"/>
                </a:solidFill>
              </a:rPr>
              <a:pPr/>
              <a:t>1/17/2018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81055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solidFill>
                  <a:srgbClr val="B31166"/>
                </a:solidFill>
              </a:rPr>
              <a:pPr/>
              <a:t>1/17/2018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1253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solidFill>
                  <a:srgbClr val="B31166"/>
                </a:solidFill>
              </a:rPr>
              <a:pPr/>
              <a:t>1/17/2018</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4837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solidFill>
                  <a:srgbClr val="B31166"/>
                </a:solidFill>
              </a:rPr>
              <a:pPr/>
              <a:t>1/17/2018</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52883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solidFill>
                  <a:srgbClr val="B31166"/>
                </a:solidFill>
              </a:rPr>
              <a:pPr/>
              <a:t>1/17/2018</a:t>
            </a:fld>
            <a:endParaRPr lang="en-US" dirty="0">
              <a:solidFill>
                <a:srgbClr val="B31166"/>
              </a:solidFill>
            </a:endParaRPr>
          </a:p>
        </p:txBody>
      </p:sp>
      <p:sp>
        <p:nvSpPr>
          <p:cNvPr id="4" name="Footer Placeholder 3"/>
          <p:cNvSpPr>
            <a:spLocks noGrp="1"/>
          </p:cNvSpPr>
          <p:nvPr>
            <p:ph type="ftr" sz="quarter" idx="11"/>
          </p:nvPr>
        </p:nvSpPr>
        <p:spPr/>
        <p:txBody>
          <a:bodyPr/>
          <a:lstStyle/>
          <a:p>
            <a:r>
              <a:rPr lang="en-US" dirty="0">
                <a:solidFill>
                  <a:srgbClr val="B31166"/>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9520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solidFill>
                  <a:srgbClr val="B31166"/>
                </a:solidFill>
              </a:rPr>
              <a:pPr/>
              <a:t>1/17/2018</a:t>
            </a:fld>
            <a:endParaRPr lang="en-US" dirty="0">
              <a:solidFill>
                <a:srgbClr val="B31166"/>
              </a:solidFill>
            </a:endParaRPr>
          </a:p>
        </p:txBody>
      </p:sp>
      <p:sp>
        <p:nvSpPr>
          <p:cNvPr id="3" name="Footer Placeholder 2"/>
          <p:cNvSpPr>
            <a:spLocks noGrp="1"/>
          </p:cNvSpPr>
          <p:nvPr>
            <p:ph type="ftr" sz="quarter" idx="11"/>
          </p:nvPr>
        </p:nvSpPr>
        <p:spPr/>
        <p:txBody>
          <a:bodyPr/>
          <a:lstStyle/>
          <a:p>
            <a:r>
              <a:rPr lang="en-US" dirty="0">
                <a:solidFill>
                  <a:srgbClr val="B31166"/>
                </a:solidFill>
              </a:rPr>
              <a:t>
              </a:t>
            </a:r>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84212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solidFill>
                  <a:srgbClr val="B31166"/>
                </a:solidFill>
              </a:rPr>
              <a:pPr/>
              <a:t>1/17/2018</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7743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5730F-649B-44EE-A99C-59C2A58AC57C}" type="datetimeFigureOut">
              <a:rPr lang="en-GB" smtClean="0"/>
              <a:t>17/01/2018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0184724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solidFill>
                  <a:srgbClr val="B31166"/>
                </a:solidFill>
              </a:rPr>
              <a:pPr/>
              <a:t>1/17/2018</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30566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solidFill>
                  <a:srgbClr val="B31166"/>
                </a:solidFill>
              </a:rPr>
              <a:pPr/>
              <a:t>1/17/2018</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85182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solidFill>
                  <a:srgbClr val="B31166"/>
                </a:solidFill>
              </a:rPr>
              <a:pPr/>
              <a:t>1/17/2018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439106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defTabSz="342900"/>
            <a:r>
              <a:rPr lang="en-US" sz="7200" dirty="0">
                <a:solidFill>
                  <a:srgbClr val="B31166">
                    <a:lumMod val="60000"/>
                    <a:lumOff val="40000"/>
                  </a:srgb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defTabSz="342900"/>
            <a:r>
              <a:rPr lang="en-US" sz="72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solidFill>
                  <a:srgbClr val="B31166"/>
                </a:solidFill>
              </a:rPr>
              <a:pPr/>
              <a:t>1/17/2018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44658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solidFill>
                  <a:srgbClr val="B31166"/>
                </a:solidFill>
              </a:rPr>
              <a:pPr/>
              <a:t>1/17/2018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70579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solidFill>
                  <a:srgbClr val="B31166"/>
                </a:solidFill>
              </a:rPr>
              <a:pPr/>
              <a:t>1/17/2018</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06549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solidFill>
                  <a:srgbClr val="B31166"/>
                </a:solidFill>
              </a:rPr>
              <a:pPr/>
              <a:t>1/17/2018</a:t>
            </a:fld>
            <a:endParaRPr lang="en-US" dirty="0">
              <a:solidFill>
                <a:srgbClr val="B31166"/>
              </a:solidFill>
            </a:endParaRPr>
          </a:p>
        </p:txBody>
      </p:sp>
      <p:sp>
        <p:nvSpPr>
          <p:cNvPr id="8" name="Footer Placeholder 7"/>
          <p:cNvSpPr>
            <a:spLocks noGrp="1"/>
          </p:cNvSpPr>
          <p:nvPr>
            <p:ph type="ftr" sz="quarter" idx="11"/>
          </p:nvPr>
        </p:nvSpPr>
        <p:spPr>
          <a:xfrm>
            <a:off x="420833" y="6391839"/>
            <a:ext cx="2733212" cy="304801"/>
          </a:xfrm>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30623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53086D93-FCAC-47E0-A2EE-787E62CA814C}" type="datetimeFigureOut">
              <a:rPr lang="en-US" dirty="0">
                <a:solidFill>
                  <a:srgbClr val="B31166"/>
                </a:solidFill>
              </a:rPr>
              <a:pPr/>
              <a:t>1/17/2018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94950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CDA879A6-0FD0-4734-A311-86BFCA472E6E}" type="datetimeFigureOut">
              <a:rPr lang="en-US" dirty="0">
                <a:solidFill>
                  <a:srgbClr val="B31166"/>
                </a:solidFill>
              </a:rPr>
              <a:pPr/>
              <a:t>1/17/2018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512255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8F51CA-A97C-4167-8739-8656356D318D}"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2B270712-EFB5-46C1-9911-DD0AD290D7A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85769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0.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theme" Target="../theme/theme11.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theme" Target="../theme/theme12.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19" Type="http://schemas.openxmlformats.org/officeDocument/2006/relationships/image" Target="../media/image7.jpg"/><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3.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4.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theme" Target="../theme/theme1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19" Type="http://schemas.openxmlformats.org/officeDocument/2006/relationships/image" Target="../media/image4.jpeg"/><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18" Type="http://schemas.openxmlformats.org/officeDocument/2006/relationships/theme" Target="../theme/theme17.xml"/><Relationship Id="rId3" Type="http://schemas.openxmlformats.org/officeDocument/2006/relationships/slideLayout" Target="../slideLayouts/slideLayout218.xml"/><Relationship Id="rId21" Type="http://schemas.openxmlformats.org/officeDocument/2006/relationships/image" Target="../media/image10.png"/><Relationship Id="rId7" Type="http://schemas.openxmlformats.org/officeDocument/2006/relationships/slideLayout" Target="../slideLayouts/slideLayout222.xml"/><Relationship Id="rId12" Type="http://schemas.openxmlformats.org/officeDocument/2006/relationships/slideLayout" Target="../slideLayouts/slideLayout227.xml"/><Relationship Id="rId17" Type="http://schemas.openxmlformats.org/officeDocument/2006/relationships/slideLayout" Target="../slideLayouts/slideLayout232.xml"/><Relationship Id="rId2" Type="http://schemas.openxmlformats.org/officeDocument/2006/relationships/slideLayout" Target="../slideLayouts/slideLayout217.xml"/><Relationship Id="rId16" Type="http://schemas.openxmlformats.org/officeDocument/2006/relationships/slideLayout" Target="../slideLayouts/slideLayout231.xml"/><Relationship Id="rId20" Type="http://schemas.openxmlformats.org/officeDocument/2006/relationships/image" Target="../media/image9.png"/><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5" Type="http://schemas.openxmlformats.org/officeDocument/2006/relationships/slideLayout" Target="../slideLayouts/slideLayout230.xml"/><Relationship Id="rId10" Type="http://schemas.openxmlformats.org/officeDocument/2006/relationships/slideLayout" Target="../slideLayouts/slideLayout225.xml"/><Relationship Id="rId19" Type="http://schemas.openxmlformats.org/officeDocument/2006/relationships/image" Target="../media/image8.png"/><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slideLayout" Target="../slideLayouts/slideLayout229.xml"/><Relationship Id="rId22" Type="http://schemas.openxmlformats.org/officeDocument/2006/relationships/image" Target="../media/image1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18.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slideLayout" Target="../slideLayouts/slideLayout256.xml"/><Relationship Id="rId18" Type="http://schemas.openxmlformats.org/officeDocument/2006/relationships/theme" Target="../theme/theme19.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17" Type="http://schemas.openxmlformats.org/officeDocument/2006/relationships/slideLayout" Target="../slideLayouts/slideLayout260.xml"/><Relationship Id="rId2" Type="http://schemas.openxmlformats.org/officeDocument/2006/relationships/slideLayout" Target="../slideLayouts/slideLayout245.xml"/><Relationship Id="rId16" Type="http://schemas.openxmlformats.org/officeDocument/2006/relationships/slideLayout" Target="../slideLayouts/slideLayout259.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5" Type="http://schemas.openxmlformats.org/officeDocument/2006/relationships/slideLayout" Target="../slideLayouts/slideLayout25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slideLayout" Target="../slideLayouts/slideLayout2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8.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0.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slideLayout" Target="../slideLayouts/slideLayout284.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slideLayout" Target="../slideLayouts/slideLayout283.xml"/><Relationship Id="rId17" Type="http://schemas.openxmlformats.org/officeDocument/2006/relationships/theme" Target="../theme/theme21.xml"/><Relationship Id="rId2" Type="http://schemas.openxmlformats.org/officeDocument/2006/relationships/slideLayout" Target="../slideLayouts/slideLayout273.xml"/><Relationship Id="rId16" Type="http://schemas.openxmlformats.org/officeDocument/2006/relationships/slideLayout" Target="../slideLayouts/slideLayout287.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5" Type="http://schemas.openxmlformats.org/officeDocument/2006/relationships/slideLayout" Target="../slideLayouts/slideLayout28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 Id="rId14" Type="http://schemas.openxmlformats.org/officeDocument/2006/relationships/slideLayout" Target="../slideLayouts/slideLayout2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theme" Target="../theme/theme7.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image" Target="../media/image4.jpe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8.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9.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85730F-649B-44EE-A99C-59C2A58AC57C}" type="datetimeFigureOut">
              <a:rPr lang="en-GB" smtClean="0"/>
              <a:t>17/01/2018</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1A5BD1C-AB29-495B-AD21-E402F7885341}" type="slidenum">
              <a:rPr lang="en-GB" smtClean="0"/>
              <a:t>‹#›</a:t>
            </a:fld>
            <a:endParaRPr lang="en-GB"/>
          </a:p>
        </p:txBody>
      </p:sp>
    </p:spTree>
    <p:extLst>
      <p:ext uri="{BB962C8B-B14F-4D97-AF65-F5344CB8AC3E}">
        <p14:creationId xmlns:p14="http://schemas.microsoft.com/office/powerpoint/2010/main" val="494956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FD0B85F-0FCD-40DB-BEFE-0F83A5EC4D93}"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61CD9B-7125-4E85-97FE-904C8F7047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1934893"/>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6F73DDB8-D507-4802-BF73-5B9971134CB2}" type="datetimeFigureOut">
              <a:rPr lang="en-GB" smtClean="0">
                <a:solidFill>
                  <a:srgbClr val="D06F1E">
                    <a:lumMod val="50000"/>
                  </a:srgbClr>
                </a:solidFill>
              </a:rPr>
              <a:pPr/>
              <a:t>17/01/2018</a:t>
            </a:fld>
            <a:endParaRPr lang="en-GB">
              <a:solidFill>
                <a:srgbClr val="D06F1E">
                  <a:lumMod val="50000"/>
                </a:srgbClr>
              </a:solidFill>
            </a:endParaRPr>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GB">
              <a:solidFill>
                <a:srgbClr val="D06F1E">
                  <a:lumMod val="50000"/>
                </a:srgbClr>
              </a:solidFill>
            </a:endParaRPr>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C5477783-9A24-488F-A445-00C45EA4F98B}" type="slidenum">
              <a:rPr lang="en-GB" smtClean="0">
                <a:solidFill>
                  <a:srgbClr val="D06F1E">
                    <a:lumMod val="50000"/>
                  </a:srgbClr>
                </a:solidFill>
              </a:rPr>
              <a:pPr/>
              <a:t>‹#›</a:t>
            </a:fld>
            <a:endParaRPr lang="en-GB">
              <a:solidFill>
                <a:srgbClr val="D06F1E">
                  <a:lumMod val="50000"/>
                </a:srgbClr>
              </a:solidFill>
            </a:endParaRPr>
          </a:p>
        </p:txBody>
      </p:sp>
    </p:spTree>
    <p:extLst>
      <p:ext uri="{BB962C8B-B14F-4D97-AF65-F5344CB8AC3E}">
        <p14:creationId xmlns:p14="http://schemas.microsoft.com/office/powerpoint/2010/main" val="959892621"/>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50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50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50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50000"/>
            </a:schemeClr>
          </a:solidFill>
          <a:effectLst/>
          <a:latin typeface="+mn-lt"/>
          <a:ea typeface="+mn-ea"/>
          <a:cs typeface="+mn-cs"/>
        </a:defRPr>
      </a:lvl4pPr>
      <a:lvl5pPr marL="15859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50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50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50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50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50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pPr defTabSz="342900"/>
            <a:fld id="{C35BB1C6-BF8F-4481-8AB2-603A1C8A906A}" type="datetimeFigureOut">
              <a:rPr lang="en-US" smtClean="0">
                <a:solidFill>
                  <a:srgbClr val="B80E0F">
                    <a:lumMod val="50000"/>
                  </a:srgbClr>
                </a:solidFill>
              </a:rPr>
              <a:pPr defTabSz="342900"/>
              <a:t>1/17/2018</a:t>
            </a:fld>
            <a:endParaRPr lang="en-US" dirty="0">
              <a:solidFill>
                <a:srgbClr val="B80E0F">
                  <a:lumMod val="50000"/>
                </a:srgbClr>
              </a:solidFill>
            </a:endParaRP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pPr defTabSz="342900"/>
            <a:endParaRPr lang="en-US" dirty="0">
              <a:solidFill>
                <a:srgbClr val="B80E0F">
                  <a:lumMod val="50000"/>
                </a:srgbClr>
              </a:solidFill>
            </a:endParaRP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400" cap="all" baseline="0">
                <a:solidFill>
                  <a:schemeClr val="accent1">
                    <a:lumMod val="50000"/>
                  </a:schemeClr>
                </a:solidFill>
              </a:defRPr>
            </a:lvl1pPr>
          </a:lstStyle>
          <a:p>
            <a:pPr defTabSz="342900"/>
            <a:fld id="{6D22F896-40B5-4ADD-8801-0D06FADFA095}" type="slidenum">
              <a:rPr lang="en-US" smtClean="0">
                <a:solidFill>
                  <a:srgbClr val="B80E0F">
                    <a:lumMod val="50000"/>
                  </a:srgbClr>
                </a:solidFill>
              </a:rPr>
              <a:pPr defTabSz="342900"/>
              <a:t>‹#›</a:t>
            </a:fld>
            <a:endParaRPr lang="en-US" dirty="0">
              <a:solidFill>
                <a:srgbClr val="B80E0F">
                  <a:lumMod val="50000"/>
                </a:srgbClr>
              </a:solidFill>
            </a:endParaRPr>
          </a:p>
        </p:txBody>
      </p:sp>
    </p:spTree>
    <p:extLst>
      <p:ext uri="{BB962C8B-B14F-4D97-AF65-F5344CB8AC3E}">
        <p14:creationId xmlns:p14="http://schemas.microsoft.com/office/powerpoint/2010/main" val="4281769350"/>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Lst>
  <p:hf sldNum="0" hdr="0" ftr="0" dt="0"/>
  <p:txStyles>
    <p:titleStyle>
      <a:lvl1pPr algn="l" defTabSz="685800" rtl="0" eaLnBrk="1" latinLnBrk="0" hangingPunct="1">
        <a:lnSpc>
          <a:spcPct val="90000"/>
        </a:lnSpc>
        <a:spcBef>
          <a:spcPct val="0"/>
        </a:spcBef>
        <a:buNone/>
        <a:defRPr sz="4050" kern="1200" cap="all" baseline="0">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53DC79F-9DC2-4C3D-9103-B16D4C9421AC}"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B88920-D34A-4CCE-95E4-B2D889F3E6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1005586"/>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1197EF-154A-4603-B77D-EC99ED8B89EA}"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C2BCCD-74D7-4932-9E0B-D3991085CFE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1439114"/>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fld id="{77A0AACD-B072-443D-8DE0-0FF105572656}" type="datetimeFigureOut">
              <a:rPr lang="en-GB" smtClean="0">
                <a:solidFill>
                  <a:srgbClr val="B31166"/>
                </a:solidFill>
              </a:rPr>
              <a:pPr/>
              <a:t>17/01/2018</a:t>
            </a:fld>
            <a:endParaRPr lang="en-GB">
              <a:solidFill>
                <a:srgbClr val="B31166"/>
              </a:solidFill>
            </a:endParaRPr>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endParaRPr lang="en-GB">
              <a:solidFill>
                <a:srgbClr val="B31166"/>
              </a:solidFill>
            </a:endParaRPr>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fld id="{04942C76-37FD-45EA-8BCF-371C7B40CDB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54648946"/>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Lst>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00793BC-5FC9-4DC1-A444-A4216222DE5A}"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69D2A7-E357-478D-9758-0E4C84710BB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1859010"/>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pPr defTabSz="342900"/>
            <a:fld id="{4AAD347D-5ACD-4C99-B74B-A9C85AD731AF}" type="datetimeFigureOut">
              <a:rPr lang="en-US" smtClean="0">
                <a:solidFill>
                  <a:prstClr val="white">
                    <a:tint val="75000"/>
                    <a:alpha val="60000"/>
                  </a:prstClr>
                </a:solidFill>
              </a:rPr>
              <a:pPr defTabSz="342900"/>
              <a:t>1/17/2018</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pPr defTabSz="3429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pPr defTabSz="342900"/>
            <a:fld id="{D57F1E4F-1CFF-5643-939E-02111984F565}" type="slidenum">
              <a:rPr lang="en-US" smtClean="0">
                <a:solidFill>
                  <a:prstClr val="white">
                    <a:tint val="75000"/>
                  </a:prstClr>
                </a:solidFill>
              </a:rPr>
              <a:pPr defTabSz="342900"/>
              <a:t>‹#›</a:t>
            </a:fld>
            <a:endParaRPr lang="en-US" dirty="0">
              <a:solidFill>
                <a:prstClr val="white">
                  <a:tint val="75000"/>
                </a:prstClr>
              </a:solidFill>
            </a:endParaRPr>
          </a:p>
        </p:txBody>
      </p:sp>
    </p:spTree>
    <p:extLst>
      <p:ext uri="{BB962C8B-B14F-4D97-AF65-F5344CB8AC3E}">
        <p14:creationId xmlns:p14="http://schemas.microsoft.com/office/powerpoint/2010/main" val="2561434874"/>
      </p:ext>
    </p:extLst>
  </p:cSld>
  <p:clrMap bg1="dk1" tx1="lt1" bg2="dk2" tx2="lt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defTabSz="342900"/>
            <a:fld id="{90298CD5-6C1E-4009-B41F-6DF62E31D3BE}" type="datetimeFigureOut">
              <a:rPr lang="en-US" smtClean="0">
                <a:solidFill>
                  <a:prstClr val="black">
                    <a:lumMod val="95000"/>
                    <a:lumOff val="5000"/>
                  </a:prstClr>
                </a:solidFill>
              </a:rPr>
              <a:pPr defTabSz="342900"/>
              <a:t>1/17/2018</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pPr defTabSz="3429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318110"/>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black"/>
                </a:solidFill>
              </a:rPr>
              <a:pPr defTabSz="342900"/>
              <a:t>1/17/2018</a:t>
            </a:fld>
            <a:endParaRPr lang="en-US" dirty="0">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1958856840"/>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eaLnBrk="0" fontAlgn="base" hangingPunct="0">
              <a:spcBef>
                <a:spcPct val="0"/>
              </a:spcBef>
              <a:spcAft>
                <a:spcPct val="0"/>
              </a:spcAft>
              <a:defRPr/>
            </a:pPr>
            <a:fld id="{00A01561-4554-4C85-A8ED-3599C4E1F7E5}" type="datetimeFigureOut">
              <a:rPr lang="en-GB" smtClean="0">
                <a:solidFill>
                  <a:prstClr val="black"/>
                </a:solidFill>
              </a:rPr>
              <a:pPr eaLnBrk="0" fontAlgn="base" hangingPunct="0">
                <a:spcBef>
                  <a:spcPct val="0"/>
                </a:spcBef>
                <a:spcAft>
                  <a:spcPct val="0"/>
                </a:spcAft>
                <a:defRPr/>
              </a:pPr>
              <a:t>17/01/2018</a:t>
            </a:fld>
            <a:endParaRPr lang="en-GB">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eaLnBrk="0" fontAlgn="base" hangingPunct="0">
              <a:spcBef>
                <a:spcPct val="0"/>
              </a:spcBef>
              <a:spcAft>
                <a:spcPct val="0"/>
              </a:spcAft>
              <a:defRPr/>
            </a:pPr>
            <a:endParaRPr lang="en-GB">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eaLnBrk="0" fontAlgn="base" hangingPunct="0">
              <a:spcBef>
                <a:spcPct val="0"/>
              </a:spcBef>
              <a:spcAft>
                <a:spcPct val="0"/>
              </a:spcAft>
              <a:defRPr/>
            </a:pPr>
            <a:fld id="{5FC2F478-B791-43CC-B73E-FC877A94DBCD}" type="slidenum">
              <a:rPr lang="en-GB" smtClean="0">
                <a:solidFill>
                  <a:prstClr val="black"/>
                </a:solidFill>
              </a:rPr>
              <a:pPr eaLnBrk="0" fontAlgn="base" hangingPunct="0">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62918337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295BF2-E7B0-447D-9AF5-4C0137A1D48D}" type="datetimeFigureOut">
              <a:rPr lang="en-GB" smtClean="0">
                <a:solidFill>
                  <a:prstClr val="black">
                    <a:tint val="75000"/>
                  </a:prstClr>
                </a:solidFill>
              </a:rPr>
              <a:pPr/>
              <a:t>17/01/2018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311AD9-9F70-4339-A35C-7CCBC7EFA13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7066987"/>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908A71C1-4D1D-42D5-8C87-1C92159466D6}"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9C4DA17C-734E-4262-93FA-DC0AF7F07D1A}" type="slidenum">
              <a:rPr lang="en-GB" smtClean="0">
                <a:solidFill>
                  <a:srgbClr val="DDDDDD"/>
                </a:solidFill>
              </a:rPr>
              <a:pPr/>
              <a:t>‹#›</a:t>
            </a:fld>
            <a:endParaRPr lang="en-GB">
              <a:solidFill>
                <a:srgbClr val="DDDDDD"/>
              </a:solidFill>
            </a:endParaRPr>
          </a:p>
        </p:txBody>
      </p:sp>
    </p:spTree>
    <p:extLst>
      <p:ext uri="{BB962C8B-B14F-4D97-AF65-F5344CB8AC3E}">
        <p14:creationId xmlns:p14="http://schemas.microsoft.com/office/powerpoint/2010/main" val="3868777510"/>
      </p:ext>
    </p:extLst>
  </p:cSld>
  <p:clrMap bg1="dk1" tx1="lt1" bg2="dk2" tx2="lt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4A007F-212B-4D7C-B2F2-C2D0A37E2833}" type="datetimeFigureOut">
              <a:rPr lang="en-GB" smtClean="0">
                <a:solidFill>
                  <a:prstClr val="black">
                    <a:tint val="75000"/>
                  </a:prstClr>
                </a:solidFill>
              </a:rPr>
              <a:pPr/>
              <a:t>17/01/2018</a:t>
            </a:fld>
            <a:endParaRPr lang="en-GB"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6F47FB-DFCB-4B10-BD16-7768EF336B58}"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268851841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B44A007F-212B-4D7C-B2F2-C2D0A37E2833}" type="datetimeFigureOut">
              <a:rPr lang="en-GB" smtClean="0">
                <a:solidFill>
                  <a:prstClr val="black">
                    <a:lumMod val="95000"/>
                    <a:lumOff val="5000"/>
                  </a:prstClr>
                </a:solidFill>
              </a:rPr>
              <a:pPr/>
              <a:t>17/01/2018</a:t>
            </a:fld>
            <a:endParaRPr lang="en-GB">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GB">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62984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A5DB865-8C9A-430F-A08C-74E79BF6642A}" type="datetimeFigureOut">
              <a:rPr lang="en-GB" smtClean="0">
                <a:solidFill>
                  <a:prstClr val="black">
                    <a:tint val="75000"/>
                  </a:prstClr>
                </a:solidFill>
              </a:rPr>
              <a:pPr/>
              <a:t>17/01/2018</a:t>
            </a:fld>
            <a:endParaRPr lang="en-GB"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FBEC20-2102-4AB0-BFA6-5BFAF0EFAF42}"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234841837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675">
                <a:solidFill>
                  <a:schemeClr val="tx1"/>
                </a:solidFill>
              </a:defRPr>
            </a:lvl1pPr>
          </a:lstStyle>
          <a:p>
            <a:pPr defTabSz="342900"/>
            <a:endParaRPr lang="en-US" dirty="0">
              <a:solidFill>
                <a:prstClr val="white"/>
              </a:solidFill>
            </a:endParaRPr>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675">
                <a:solidFill>
                  <a:schemeClr val="tx1"/>
                </a:solidFill>
              </a:defRPr>
            </a:lvl1pPr>
          </a:lstStyle>
          <a:p>
            <a:pPr defTabSz="342900"/>
            <a:fld id="{09B482E8-6E0E-1B4F-B1FD-C69DB9E858D9}" type="datetimeFigureOut">
              <a:rPr lang="en-US" smtClean="0">
                <a:solidFill>
                  <a:prstClr val="white"/>
                </a:solidFill>
              </a:rPr>
              <a:pPr defTabSz="342900"/>
              <a:t>1/17/2018</a:t>
            </a:fld>
            <a:endParaRPr lang="en-US" dirty="0">
              <a:solidFill>
                <a:prstClr val="white"/>
              </a:solidFill>
            </a:endParaRPr>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1500">
                <a:solidFill>
                  <a:schemeClr val="accent1"/>
                </a:solidFill>
              </a:defRPr>
            </a:lvl1pPr>
          </a:lstStyle>
          <a:p>
            <a:pPr defTabSz="342900"/>
            <a:fld id="{D57F1E4F-1CFF-5643-939E-217C01CDF565}" type="slidenum">
              <a:rPr lang="en-US" smtClean="0">
                <a:solidFill>
                  <a:srgbClr val="00C6BB"/>
                </a:solidFill>
              </a:rPr>
              <a:pPr defTabSz="342900"/>
              <a:t>‹#›</a:t>
            </a:fld>
            <a:endParaRPr lang="en-US" dirty="0">
              <a:solidFill>
                <a:srgbClr val="00C6BB"/>
              </a:solidFill>
            </a:endParaRPr>
          </a:p>
        </p:txBody>
      </p:sp>
    </p:spTree>
    <p:extLst>
      <p:ext uri="{BB962C8B-B14F-4D97-AF65-F5344CB8AC3E}">
        <p14:creationId xmlns:p14="http://schemas.microsoft.com/office/powerpoint/2010/main" val="2087851538"/>
      </p:ext>
    </p:extLst>
  </p:cSld>
  <p:clrMap bg1="dk1" tx1="lt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Lst>
  <p:hf sldNum="0" hdr="0" ftr="0" dt="0"/>
  <p:txStyles>
    <p:titleStyle>
      <a:lvl1pPr algn="l" defTabSz="342900" rtl="0" eaLnBrk="1" latinLnBrk="0" hangingPunct="1">
        <a:spcBef>
          <a:spcPct val="0"/>
        </a:spcBef>
        <a:buNone/>
        <a:defRPr sz="3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1"/>
        </a:buClr>
        <a:buFont typeface="Wingdings 2" charset="2"/>
        <a:buChar char=""/>
        <a:defRPr sz="1350" kern="1200">
          <a:solidFill>
            <a:schemeClr val="tx1"/>
          </a:solidFill>
          <a:latin typeface="+mn-lt"/>
          <a:ea typeface="+mn-ea"/>
          <a:cs typeface="+mn-cs"/>
        </a:defRPr>
      </a:lvl1pPr>
      <a:lvl2pPr marL="557213" indent="-214313" algn="l" defTabSz="342900" rtl="0" eaLnBrk="1" latinLnBrk="0" hangingPunct="1">
        <a:spcBef>
          <a:spcPct val="20000"/>
        </a:spcBef>
        <a:spcAft>
          <a:spcPts val="450"/>
        </a:spcAft>
        <a:buClr>
          <a:schemeClr val="accent1"/>
        </a:buClr>
        <a:buFont typeface="Wingdings 2" charset="2"/>
        <a:buChar char=""/>
        <a:defRPr sz="1200" kern="1200">
          <a:solidFill>
            <a:schemeClr val="tx1"/>
          </a:solidFill>
          <a:latin typeface="+mn-lt"/>
          <a:ea typeface="+mn-ea"/>
          <a:cs typeface="+mn-cs"/>
        </a:defRPr>
      </a:lvl2pPr>
      <a:lvl3pPr marL="857250" indent="-171450" algn="l" defTabSz="342900" rtl="0" eaLnBrk="1" latinLnBrk="0" hangingPunct="1">
        <a:spcBef>
          <a:spcPct val="20000"/>
        </a:spcBef>
        <a:spcAft>
          <a:spcPts val="450"/>
        </a:spcAft>
        <a:buClr>
          <a:schemeClr val="accent1"/>
        </a:buClr>
        <a:buFont typeface="Wingdings 2" charset="2"/>
        <a:buChar char=""/>
        <a:defRPr sz="1050" kern="1200">
          <a:solidFill>
            <a:schemeClr val="tx1"/>
          </a:solidFill>
          <a:latin typeface="+mn-lt"/>
          <a:ea typeface="+mn-ea"/>
          <a:cs typeface="+mn-cs"/>
        </a:defRPr>
      </a:lvl3pPr>
      <a:lvl4pPr marL="12001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4pPr>
      <a:lvl5pPr marL="154305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pPr defTabSz="342900"/>
            <a:fld id="{2BE451C3-0FF4-47C4-B829-773ADF60F88C}" type="datetimeFigureOut">
              <a:rPr lang="en-US" smtClean="0">
                <a:solidFill>
                  <a:srgbClr val="B31166"/>
                </a:solidFill>
              </a:rPr>
              <a:pPr defTabSz="342900"/>
              <a:t>1/17/2018</a:t>
            </a:fld>
            <a:endParaRPr lang="en-US" dirty="0">
              <a:solidFill>
                <a:srgbClr val="B31166"/>
              </a:solidFill>
            </a:endParaRPr>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pPr defTabSz="342900"/>
            <a:r>
              <a:rPr lang="en-US" smtClean="0">
                <a:solidFill>
                  <a:srgbClr val="B31166"/>
                </a:solidFill>
              </a:rPr>
              <a:t>
              </a:t>
            </a:r>
            <a:endParaRPr lang="en-US" dirty="0">
              <a:solidFill>
                <a:srgbClr val="B31166"/>
              </a:solidFill>
            </a:endParaRPr>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244362412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A8F51CA-A97C-4167-8739-8656356D318D}" type="datetimeFigureOut">
              <a:rPr lang="en-GB" smtClean="0">
                <a:solidFill>
                  <a:prstClr val="white">
                    <a:tint val="75000"/>
                  </a:prstClr>
                </a:solidFill>
              </a:rPr>
              <a:pPr/>
              <a:t>17/01/2018</a:t>
            </a:fld>
            <a:endParaRPr lang="en-GB">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270712-EFB5-46C1-9911-DD0AD290D7A1}"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157085333"/>
      </p:ext>
    </p:extLst>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900" baseline="0">
                <a:solidFill>
                  <a:schemeClr val="tx2"/>
                </a:solidFill>
              </a:defRPr>
            </a:lvl1pPr>
          </a:lstStyle>
          <a:p>
            <a:pPr defTabSz="342900"/>
            <a:fld id="{87DE6118-2437-4B30-8E3C-4D2BE6020583}" type="datetimeFigureOut">
              <a:rPr lang="en-US" smtClean="0">
                <a:solidFill>
                  <a:srgbClr val="1A2E40"/>
                </a:solidFill>
              </a:rPr>
              <a:pPr defTabSz="342900"/>
              <a:t>1/17/2018</a:t>
            </a:fld>
            <a:endParaRPr lang="en-US" dirty="0">
              <a:solidFill>
                <a:srgbClr val="1A2E40"/>
              </a:solidFill>
            </a:endParaRP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900" baseline="0">
                <a:solidFill>
                  <a:schemeClr val="tx2"/>
                </a:solidFill>
              </a:defRPr>
            </a:lvl1pPr>
          </a:lstStyle>
          <a:p>
            <a:pPr defTabSz="342900"/>
            <a:endParaRPr lang="en-US" dirty="0">
              <a:solidFill>
                <a:srgbClr val="1A2E40"/>
              </a:solidFill>
            </a:endParaRP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900" baseline="0">
                <a:solidFill>
                  <a:schemeClr val="tx2"/>
                </a:solidFill>
              </a:defRPr>
            </a:lvl1pPr>
          </a:lstStyle>
          <a:p>
            <a:pPr defTabSz="342900"/>
            <a:fld id="{69E57DC2-970A-4B3E-BB1C-7A09969E49DF}" type="slidenum">
              <a:rPr lang="en-US" smtClean="0">
                <a:solidFill>
                  <a:srgbClr val="1A2E40"/>
                </a:solidFill>
              </a:rPr>
              <a:pPr defTabSz="342900"/>
              <a:t>‹#›</a:t>
            </a:fld>
            <a:endParaRPr lang="en-US" dirty="0">
              <a:solidFill>
                <a:srgbClr val="1A2E40"/>
              </a:solidFill>
            </a:endParaRPr>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405489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uact=8&amp;ved=0CAcQjRw&amp;url=http://gracebakertypography.blogspot.com/2011/09/anti-jock-movement.html&amp;ei=sAMHVZiFGczjar6QgaAK&amp;bvm=bv.88198703,d.d2s&amp;psig=AFQjCNHzD8mnGzJtG-gUXIqSXnt2aDcRGg&amp;ust=1426609198746711" TargetMode="External"/><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hyperlink" Target="https://www.google.co.uk/url?sa=i&amp;rct=j&amp;q=&amp;esrc=s&amp;frm=1&amp;source=images&amp;cd=&amp;cad=rja&amp;uact=8&amp;ved=0CAcQjRw&amp;url=https://tvrecappersanonymous.wordpress.com/tag/puck-and-rachel/&amp;ei=eAMHVf6ML4zKaOHhgJAJ&amp;bvm=bv.88198703,d.d2s&amp;psig=AFQjCNHzD8mnGzJtG-gUXIqSXnt2aDcRGg&amp;ust=1426609198746711"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uact=8&amp;ved=0CAcQjRw&amp;url=http://en.wikipedia.org/wiki/American_Pie_(film)&amp;ei=WgAHVd_LL8PuaLXBgagM&amp;bvm=bv.88198703,d.d2s&amp;psig=AFQjCNGWUc65Bnl4AWephR_s1LgQFX497w&amp;ust=1426608529424455" TargetMode="External"/><Relationship Id="rId11" Type="http://schemas.openxmlformats.org/officeDocument/2006/relationships/image" Target="../media/image20.jpeg"/><Relationship Id="rId5" Type="http://schemas.openxmlformats.org/officeDocument/2006/relationships/image" Target="../media/image17.jpeg"/><Relationship Id="rId10" Type="http://schemas.openxmlformats.org/officeDocument/2006/relationships/hyperlink" Target="https://www.google.co.uk/url?sa=i&amp;rct=j&amp;q=&amp;esrc=s&amp;frm=1&amp;source=images&amp;cd=&amp;cad=rja&amp;uact=8&amp;ved=0CAcQjRw&amp;url=https://www.pinterest.com/valentina4/one-tree-hill/&amp;ei=vAQHVabSBJLXasLBgcgC&amp;psig=AFQjCNEsZPTiNB-b6pAqjv8ddvdNpVqkPQ&amp;ust=1426609650141399" TargetMode="External"/><Relationship Id="rId4" Type="http://schemas.openxmlformats.org/officeDocument/2006/relationships/hyperlink" Target="https://www.google.co.uk/url?sa=i&amp;rct=j&amp;q=&amp;esrc=s&amp;frm=1&amp;source=images&amp;cd=&amp;cad=rja&amp;uact=8&amp;ved=0CAcQjRw&amp;url=https://geeksonparade.wordpress.com/2013/03/11/early-nineties-nostaligia-saved-by-the-bell/&amp;ei=yf8GVfmSOoHpaK_qgNgC&amp;bvm=bv.88198703,d.d2s&amp;psig=AFQjCNEAJwWYYcgW_5KcD5sUoZ_3PCaClw&amp;ust=1426608438349695" TargetMode="External"/><Relationship Id="rId9" Type="http://schemas.openxmlformats.org/officeDocument/2006/relationships/image" Target="../media/image19.jpe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Gender and DEA</a:t>
            </a:r>
            <a:endParaRPr lang="en-GB" dirty="0"/>
          </a:p>
        </p:txBody>
      </p:sp>
      <p:sp>
        <p:nvSpPr>
          <p:cNvPr id="3" name="Subtitle 2"/>
          <p:cNvSpPr>
            <a:spLocks noGrp="1"/>
          </p:cNvSpPr>
          <p:nvPr>
            <p:ph type="subTitle" idx="1"/>
          </p:nvPr>
        </p:nvSpPr>
        <p:spPr/>
        <p:txBody>
          <a:bodyPr/>
          <a:lstStyle/>
          <a:p>
            <a:r>
              <a:rPr lang="en-GB" dirty="0" smtClean="0"/>
              <a:t>D</a:t>
            </a:r>
            <a:r>
              <a:rPr lang="en-GB" baseline="30000" dirty="0" smtClean="0"/>
              <a:t>1</a:t>
            </a:r>
            <a:r>
              <a:rPr lang="en-GB" dirty="0" smtClean="0"/>
              <a:t> </a:t>
            </a:r>
            <a:r>
              <a:rPr lang="en-GB" dirty="0" smtClean="0"/>
              <a:t>2018</a:t>
            </a:r>
            <a:endParaRPr lang="en-GB" dirty="0"/>
          </a:p>
        </p:txBody>
      </p:sp>
    </p:spTree>
    <p:extLst>
      <p:ext uri="{BB962C8B-B14F-4D97-AF65-F5344CB8AC3E}">
        <p14:creationId xmlns:p14="http://schemas.microsoft.com/office/powerpoint/2010/main" val="1693864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Changes in women's employment</a:t>
            </a:r>
            <a:endParaRPr lang="en-GB" dirty="0"/>
          </a:p>
        </p:txBody>
      </p:sp>
      <p:sp>
        <p:nvSpPr>
          <p:cNvPr id="3" name="Subtitle 2"/>
          <p:cNvSpPr>
            <a:spLocks noGrp="1"/>
          </p:cNvSpPr>
          <p:nvPr>
            <p:ph type="subTitle" idx="1"/>
          </p:nvPr>
        </p:nvSpPr>
        <p:spPr/>
        <p:txBody>
          <a:bodyPr/>
          <a:lstStyle/>
          <a:p>
            <a:pPr algn="ctr"/>
            <a:r>
              <a:rPr lang="en-GB" sz="1800" dirty="0" smtClean="0"/>
              <a:t>Mae</a:t>
            </a:r>
            <a:endParaRPr lang="en-GB" dirty="0"/>
          </a:p>
        </p:txBody>
      </p:sp>
    </p:spTree>
    <p:extLst>
      <p:ext uri="{BB962C8B-B14F-4D97-AF65-F5344CB8AC3E}">
        <p14:creationId xmlns:p14="http://schemas.microsoft.com/office/powerpoint/2010/main" val="406895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898995"/>
            <a:ext cx="7290055" cy="4690276"/>
          </a:xfrm>
        </p:spPr>
        <p:txBody>
          <a:bodyPr/>
          <a:lstStyle/>
          <a:p>
            <a:r>
              <a:rPr lang="en-GB" dirty="0" smtClean="0"/>
              <a:t>Growing ambition more </a:t>
            </a:r>
            <a:r>
              <a:rPr lang="en-GB" dirty="0" err="1" smtClean="0"/>
              <a:t>postitive</a:t>
            </a:r>
            <a:r>
              <a:rPr lang="en-GB" dirty="0" smtClean="0"/>
              <a:t> role models and more employment opportunity for women. </a:t>
            </a:r>
          </a:p>
          <a:p>
            <a:endParaRPr lang="en-GB" dirty="0"/>
          </a:p>
          <a:p>
            <a:r>
              <a:rPr lang="en-GB" dirty="0" smtClean="0"/>
              <a:t>There has been a decline in recent years in the number of what were traditionally regarded as ‘men's jobs’, particularly in semi- and unskilled manual work, while there are growing employment opportunity's for women in the service sector.</a:t>
            </a:r>
          </a:p>
          <a:p>
            <a:r>
              <a:rPr lang="en-GB" dirty="0" smtClean="0"/>
              <a:t>As a consequences, girls have become more ambitious, and they are less likely to see having a home and family as their main role in life. Many girls growing up today have mothers working in paid employment, who provide positive role models for them. Many girls now recognise that the future involves paid employment, often combined with family responsibilities.</a:t>
            </a:r>
            <a:endParaRPr lang="en-GB" dirty="0"/>
          </a:p>
        </p:txBody>
      </p:sp>
    </p:spTree>
    <p:extLst>
      <p:ext uri="{BB962C8B-B14F-4D97-AF65-F5344CB8AC3E}">
        <p14:creationId xmlns:p14="http://schemas.microsoft.com/office/powerpoint/2010/main" val="65066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Girls’ Ambition</a:t>
            </a:r>
            <a:endParaRPr lang="en-GB" dirty="0"/>
          </a:p>
        </p:txBody>
      </p:sp>
      <p:sp>
        <p:nvSpPr>
          <p:cNvPr id="3" name="Subtitle 2"/>
          <p:cNvSpPr>
            <a:spLocks noGrp="1"/>
          </p:cNvSpPr>
          <p:nvPr>
            <p:ph type="subTitle" idx="1"/>
          </p:nvPr>
        </p:nvSpPr>
        <p:spPr/>
        <p:txBody>
          <a:bodyPr/>
          <a:lstStyle/>
          <a:p>
            <a:r>
              <a:rPr lang="en-GB" dirty="0" smtClean="0"/>
              <a:t>Talvin </a:t>
            </a:r>
            <a:r>
              <a:rPr lang="en-GB" dirty="0" smtClean="0"/>
              <a:t>Blake</a:t>
            </a:r>
            <a:endParaRPr lang="en-GB" dirty="0"/>
          </a:p>
        </p:txBody>
      </p:sp>
      <p:pic>
        <p:nvPicPr>
          <p:cNvPr id="1026" name="Picture 2" descr="Image result for femin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52" y="1147148"/>
            <a:ext cx="4974302" cy="87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55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80">
                                          <p:stCondLst>
                                            <p:cond delay="0"/>
                                          </p:stCondLst>
                                        </p:cTn>
                                        <p:tgtEl>
                                          <p:spTgt spid="1026"/>
                                        </p:tgtEl>
                                      </p:cBhvr>
                                    </p:animEffect>
                                    <p:anim calcmode="lin" valueType="num">
                                      <p:cBhvr>
                                        <p:cTn id="2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8" dur="26">
                                          <p:stCondLst>
                                            <p:cond delay="650"/>
                                          </p:stCondLst>
                                        </p:cTn>
                                        <p:tgtEl>
                                          <p:spTgt spid="1026"/>
                                        </p:tgtEl>
                                      </p:cBhvr>
                                      <p:to x="100000" y="60000"/>
                                    </p:animScale>
                                    <p:animScale>
                                      <p:cBhvr>
                                        <p:cTn id="29" dur="166" decel="50000">
                                          <p:stCondLst>
                                            <p:cond delay="676"/>
                                          </p:stCondLst>
                                        </p:cTn>
                                        <p:tgtEl>
                                          <p:spTgt spid="1026"/>
                                        </p:tgtEl>
                                      </p:cBhvr>
                                      <p:to x="100000" y="100000"/>
                                    </p:animScale>
                                    <p:animScale>
                                      <p:cBhvr>
                                        <p:cTn id="30" dur="26">
                                          <p:stCondLst>
                                            <p:cond delay="1312"/>
                                          </p:stCondLst>
                                        </p:cTn>
                                        <p:tgtEl>
                                          <p:spTgt spid="1026"/>
                                        </p:tgtEl>
                                      </p:cBhvr>
                                      <p:to x="100000" y="80000"/>
                                    </p:animScale>
                                    <p:animScale>
                                      <p:cBhvr>
                                        <p:cTn id="31" dur="166" decel="50000">
                                          <p:stCondLst>
                                            <p:cond delay="1338"/>
                                          </p:stCondLst>
                                        </p:cTn>
                                        <p:tgtEl>
                                          <p:spTgt spid="1026"/>
                                        </p:tgtEl>
                                      </p:cBhvr>
                                      <p:to x="100000" y="100000"/>
                                    </p:animScale>
                                    <p:animScale>
                                      <p:cBhvr>
                                        <p:cTn id="32" dur="26">
                                          <p:stCondLst>
                                            <p:cond delay="1642"/>
                                          </p:stCondLst>
                                        </p:cTn>
                                        <p:tgtEl>
                                          <p:spTgt spid="1026"/>
                                        </p:tgtEl>
                                      </p:cBhvr>
                                      <p:to x="100000" y="90000"/>
                                    </p:animScale>
                                    <p:animScale>
                                      <p:cBhvr>
                                        <p:cTn id="33" dur="166" decel="50000">
                                          <p:stCondLst>
                                            <p:cond delay="1668"/>
                                          </p:stCondLst>
                                        </p:cTn>
                                        <p:tgtEl>
                                          <p:spTgt spid="1026"/>
                                        </p:tgtEl>
                                      </p:cBhvr>
                                      <p:to x="100000" y="100000"/>
                                    </p:animScale>
                                    <p:animScale>
                                      <p:cBhvr>
                                        <p:cTn id="34" dur="26">
                                          <p:stCondLst>
                                            <p:cond delay="1808"/>
                                          </p:stCondLst>
                                        </p:cTn>
                                        <p:tgtEl>
                                          <p:spTgt spid="1026"/>
                                        </p:tgtEl>
                                      </p:cBhvr>
                                      <p:to x="100000" y="95000"/>
                                    </p:animScale>
                                    <p:animScale>
                                      <p:cBhvr>
                                        <p:cTn id="35"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472" y="1518337"/>
            <a:ext cx="7886700" cy="4014884"/>
          </a:xfrm>
        </p:spPr>
        <p:txBody>
          <a:bodyPr/>
          <a:lstStyle/>
          <a:p>
            <a:r>
              <a:rPr lang="en-GB" dirty="0" smtClean="0"/>
              <a:t>The  view that changes in the family and employment are producing changes in girls’ ambitions is supported by evidence from research.</a:t>
            </a:r>
          </a:p>
          <a:p>
            <a:r>
              <a:rPr lang="en-GB" dirty="0" smtClean="0"/>
              <a:t>For example, Sue Sharpe’s interviews with girls in the 1970s and 1990s show a major shift in the way girls see their future.</a:t>
            </a:r>
          </a:p>
          <a:p>
            <a:r>
              <a:rPr lang="en-GB" dirty="0" smtClean="0"/>
              <a:t>In 1974, the girls had low aspirations; they believed educational success was unfeminine and that appearing to be ambitious would be considered unattractive. The gave their priorities as ‘love, marriage, husbands, children, jobs, and careers, more or less in that order’.</a:t>
            </a:r>
          </a:p>
        </p:txBody>
      </p:sp>
    </p:spTree>
    <p:extLst>
      <p:ext uri="{BB962C8B-B14F-4D97-AF65-F5344CB8AC3E}">
        <p14:creationId xmlns:p14="http://schemas.microsoft.com/office/powerpoint/2010/main" val="147889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6447501" cy="552091"/>
          </a:xfrm>
        </p:spPr>
        <p:txBody>
          <a:bodyPr>
            <a:normAutofit fontScale="90000"/>
          </a:bodyPr>
          <a:lstStyle/>
          <a:p>
            <a:r>
              <a:rPr lang="en-GB" dirty="0" smtClean="0"/>
              <a:t>Maturity</a:t>
            </a:r>
            <a:r>
              <a:rPr lang="en-GB" dirty="0" smtClean="0"/>
              <a:t/>
            </a:r>
            <a:br>
              <a:rPr lang="en-GB" dirty="0" smtClean="0"/>
            </a:br>
            <a:endParaRPr lang="en-GB" dirty="0"/>
          </a:p>
        </p:txBody>
      </p:sp>
      <p:sp>
        <p:nvSpPr>
          <p:cNvPr id="3" name="Content Placeholder 2"/>
          <p:cNvSpPr>
            <a:spLocks noGrp="1"/>
          </p:cNvSpPr>
          <p:nvPr>
            <p:ph idx="1"/>
          </p:nvPr>
        </p:nvSpPr>
        <p:spPr>
          <a:xfrm>
            <a:off x="508000" y="1866541"/>
            <a:ext cx="8032151" cy="3521731"/>
          </a:xfrm>
        </p:spPr>
        <p:txBody>
          <a:bodyPr>
            <a:normAutofit lnSpcReduction="10000"/>
          </a:bodyPr>
          <a:lstStyle/>
          <a:p>
            <a:pPr>
              <a:buFont typeface="Arial" panose="020B0604020202020204" pitchFamily="34" charset="0"/>
              <a:buChar char="•"/>
            </a:pPr>
            <a:r>
              <a:rPr lang="en-GB" dirty="0" smtClean="0"/>
              <a:t>Boys mature later, and overestimate ability so don’t work hard enough </a:t>
            </a:r>
          </a:p>
          <a:p>
            <a:pPr>
              <a:buFont typeface="Arial" panose="020B0604020202020204" pitchFamily="34" charset="0"/>
              <a:buChar char="•"/>
            </a:pPr>
            <a:r>
              <a:rPr lang="en-GB" dirty="0" smtClean="0"/>
              <a:t>The educational underperformance of girls in the past led to a greater emphasis in schools on equal opportunities </a:t>
            </a:r>
          </a:p>
          <a:p>
            <a:pPr>
              <a:buFont typeface="Arial" panose="020B0604020202020204" pitchFamily="34" charset="0"/>
              <a:buChar char="•"/>
            </a:pPr>
            <a:r>
              <a:rPr lang="en-GB" dirty="0" smtClean="0"/>
              <a:t>There has been a decline in the recent years in the number of what were traditionally regarded as ‘men's jobs’ </a:t>
            </a:r>
          </a:p>
          <a:p>
            <a:pPr>
              <a:buFont typeface="Arial" panose="020B0604020202020204" pitchFamily="34" charset="0"/>
              <a:buChar char="•"/>
            </a:pPr>
            <a:r>
              <a:rPr lang="en-GB" dirty="0" smtClean="0"/>
              <a:t>Girls work harder and they are better motivated and have more peer-group support</a:t>
            </a:r>
          </a:p>
          <a:p>
            <a:pPr>
              <a:buFont typeface="Arial" panose="020B0604020202020204" pitchFamily="34" charset="0"/>
              <a:buChar char="•"/>
            </a:pPr>
            <a:r>
              <a:rPr lang="en-GB" dirty="0" smtClean="0"/>
              <a:t>Girls mature earlier, by the age of 16 girls are estimate to be more mature than boys, up to 2 years</a:t>
            </a:r>
          </a:p>
          <a:p>
            <a:pPr>
              <a:buFont typeface="Arial" panose="020B0604020202020204" pitchFamily="34" charset="0"/>
              <a:buChar char="•"/>
            </a:pPr>
            <a:r>
              <a:rPr lang="en-GB" dirty="0" smtClean="0"/>
              <a:t>Boys underachieve because they have lower expectations and are more likely to extend deadlines for work</a:t>
            </a:r>
          </a:p>
          <a:p>
            <a:pPr>
              <a:buFont typeface="Arial" panose="020B0604020202020204" pitchFamily="34" charset="0"/>
              <a:buChar char="•"/>
            </a:pPr>
            <a:r>
              <a:rPr lang="en-GB" dirty="0" smtClean="0"/>
              <a:t> boys a re more disruptive in lessons that girls and the male peer group often devalues schoolwork</a:t>
            </a:r>
          </a:p>
          <a:p>
            <a:pPr>
              <a:buFont typeface="Arial" panose="020B0604020202020204" pitchFamily="34" charset="0"/>
              <a:buChar char="•"/>
            </a:pPr>
            <a:r>
              <a:rPr lang="en-GB" dirty="0" smtClean="0"/>
              <a:t>Boys may achieve peer-group status by aggressive and dominating disruptive classroom behaviour</a:t>
            </a:r>
          </a:p>
          <a:p>
            <a:pPr>
              <a:buFont typeface="Arial" panose="020B0604020202020204" pitchFamily="34" charset="0"/>
              <a:buChar char="•"/>
            </a:pPr>
            <a:r>
              <a:rPr lang="en-GB" dirty="0" smtClean="0"/>
              <a:t>Girls are more likely to view exams in a far more responsible way   </a:t>
            </a:r>
          </a:p>
        </p:txBody>
      </p:sp>
      <p:sp>
        <p:nvSpPr>
          <p:cNvPr id="4" name="TextBox 3"/>
          <p:cNvSpPr txBox="1"/>
          <p:nvPr/>
        </p:nvSpPr>
        <p:spPr>
          <a:xfrm>
            <a:off x="5796136" y="548680"/>
            <a:ext cx="1080120" cy="369332"/>
          </a:xfrm>
          <a:prstGeom prst="rect">
            <a:avLst/>
          </a:prstGeom>
          <a:noFill/>
        </p:spPr>
        <p:txBody>
          <a:bodyPr wrap="square" rtlCol="0">
            <a:spAutoFit/>
          </a:bodyPr>
          <a:lstStyle/>
          <a:p>
            <a:r>
              <a:rPr lang="en-GB" dirty="0" smtClean="0"/>
              <a:t>Jody</a:t>
            </a:r>
            <a:endParaRPr lang="en-GB" dirty="0"/>
          </a:p>
        </p:txBody>
      </p:sp>
    </p:spTree>
    <p:extLst>
      <p:ext uri="{BB962C8B-B14F-4D97-AF65-F5344CB8AC3E}">
        <p14:creationId xmlns:p14="http://schemas.microsoft.com/office/powerpoint/2010/main" val="1828357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EXTERNAL FACTORS:</a:t>
            </a:r>
            <a:br>
              <a:rPr lang="en-GB" dirty="0" smtClean="0"/>
            </a:br>
            <a:r>
              <a:rPr lang="en-GB" dirty="0" smtClean="0"/>
              <a:t>Boys</a:t>
            </a:r>
            <a:r>
              <a:rPr lang="en-GB" dirty="0" smtClean="0"/>
              <a:t>’ relative </a:t>
            </a:r>
            <a:r>
              <a:rPr lang="en-GB" dirty="0" smtClean="0"/>
              <a:t>underachievement</a:t>
            </a:r>
            <a:endParaRPr lang="en-GB" dirty="0"/>
          </a:p>
        </p:txBody>
      </p:sp>
    </p:spTree>
    <p:extLst>
      <p:ext uri="{BB962C8B-B14F-4D97-AF65-F5344CB8AC3E}">
        <p14:creationId xmlns:p14="http://schemas.microsoft.com/office/powerpoint/2010/main" val="198549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Globalisation and declining traditional employment</a:t>
            </a:r>
            <a:endParaRPr lang="en-GB" dirty="0"/>
          </a:p>
        </p:txBody>
      </p:sp>
      <p:sp>
        <p:nvSpPr>
          <p:cNvPr id="3" name="Subtitle 2"/>
          <p:cNvSpPr>
            <a:spLocks noGrp="1"/>
          </p:cNvSpPr>
          <p:nvPr>
            <p:ph type="subTitle" idx="1"/>
          </p:nvPr>
        </p:nvSpPr>
        <p:spPr/>
        <p:txBody>
          <a:bodyPr/>
          <a:lstStyle/>
          <a:p>
            <a:r>
              <a:rPr lang="en-GB" dirty="0" smtClean="0"/>
              <a:t>Ethan</a:t>
            </a:r>
            <a:endParaRPr lang="en-GB" dirty="0"/>
          </a:p>
        </p:txBody>
      </p:sp>
    </p:spTree>
    <p:extLst>
      <p:ext uri="{BB962C8B-B14F-4D97-AF65-F5344CB8AC3E}">
        <p14:creationId xmlns:p14="http://schemas.microsoft.com/office/powerpoint/2010/main" val="4012816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Since the S1980s, there has been a significant decline in heavy industries such as iron and steel, shipbuilding, mining, and engineering. This has been partly the result of the globalisation of the economy, which lead to manufacturing industry relocating to developing countries. </a:t>
            </a:r>
          </a:p>
          <a:p>
            <a:r>
              <a:rPr lang="en-GB" dirty="0" smtClean="0"/>
              <a:t>Traditionally these industries were </a:t>
            </a:r>
            <a:r>
              <a:rPr lang="en-GB" smtClean="0"/>
              <a:t>mainly employed by men </a:t>
            </a:r>
            <a:endParaRPr lang="en-GB" dirty="0"/>
          </a:p>
        </p:txBody>
      </p:sp>
    </p:spTree>
    <p:extLst>
      <p:ext uri="{BB962C8B-B14F-4D97-AF65-F5344CB8AC3E}">
        <p14:creationId xmlns:p14="http://schemas.microsoft.com/office/powerpoint/2010/main" val="3088352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Declining traditional male employment opportunities and the male identity crisis</a:t>
            </a:r>
            <a:endParaRPr lang="en-GB" dirty="0"/>
          </a:p>
        </p:txBody>
      </p:sp>
      <p:sp>
        <p:nvSpPr>
          <p:cNvPr id="3" name="Content Placeholder 2"/>
          <p:cNvSpPr>
            <a:spLocks noGrp="1"/>
          </p:cNvSpPr>
          <p:nvPr>
            <p:ph idx="1"/>
          </p:nvPr>
        </p:nvSpPr>
        <p:spPr/>
        <p:txBody>
          <a:bodyPr/>
          <a:lstStyle/>
          <a:p>
            <a:r>
              <a:rPr lang="en-GB" dirty="0" smtClean="0"/>
              <a:t>Mac an </a:t>
            </a:r>
            <a:r>
              <a:rPr lang="en-GB" dirty="0" err="1" smtClean="0"/>
              <a:t>Ghaill</a:t>
            </a:r>
            <a:r>
              <a:rPr lang="en-GB" dirty="0" smtClean="0"/>
              <a:t> suggests the decline in traditional male working-class jobs is also a factor explaining why in particular working-class boys underperform in education. They lack motivation and ambition because they feel that they only have limited prospects, and getting qualifications wont get them anywhere so why bother. Boys and men having a lower expectations, a low self-image and a low self-esteem has lead to the collapse of the traditional male role of being breadwinners in the family; further more this has lead to a masculinity crisis.</a:t>
            </a:r>
            <a:endParaRPr lang="en-GB" dirty="0"/>
          </a:p>
        </p:txBody>
      </p:sp>
    </p:spTree>
    <p:extLst>
      <p:ext uri="{BB962C8B-B14F-4D97-AF65-F5344CB8AC3E}">
        <p14:creationId xmlns:p14="http://schemas.microsoft.com/office/powerpoint/2010/main" val="333155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Male identity crisis</a:t>
            </a:r>
            <a:endParaRPr lang="en-GB" dirty="0"/>
          </a:p>
        </p:txBody>
      </p:sp>
      <p:sp>
        <p:nvSpPr>
          <p:cNvPr id="3" name="Subtitle 2"/>
          <p:cNvSpPr>
            <a:spLocks noGrp="1"/>
          </p:cNvSpPr>
          <p:nvPr>
            <p:ph type="subTitle" idx="1"/>
          </p:nvPr>
        </p:nvSpPr>
        <p:spPr/>
        <p:txBody>
          <a:bodyPr/>
          <a:lstStyle/>
          <a:p>
            <a:r>
              <a:rPr lang="en-GB" dirty="0" smtClean="0"/>
              <a:t>Sam &amp; Jamie</a:t>
            </a:r>
            <a:endParaRPr lang="en-GB" dirty="0"/>
          </a:p>
        </p:txBody>
      </p:sp>
    </p:spTree>
    <p:extLst>
      <p:ext uri="{BB962C8B-B14F-4D97-AF65-F5344CB8AC3E}">
        <p14:creationId xmlns:p14="http://schemas.microsoft.com/office/powerpoint/2010/main" val="127708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07" y="332656"/>
            <a:ext cx="8229600" cy="864096"/>
          </a:xfrm>
        </p:spPr>
        <p:txBody>
          <a:bodyPr/>
          <a:lstStyle/>
          <a:p>
            <a:r>
              <a:rPr lang="en-GB" b="1" dirty="0" smtClean="0"/>
              <a:t>Gender and DEA: Data</a:t>
            </a:r>
            <a:endParaRPr lang="en-GB"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96752"/>
            <a:ext cx="5449570" cy="5477510"/>
          </a:xfrm>
          <a:prstGeom prst="rect">
            <a:avLst/>
          </a:prstGeom>
          <a:noFill/>
          <a:ln>
            <a:noFill/>
          </a:ln>
          <a:effectLst/>
          <a:extLst/>
        </p:spPr>
      </p:pic>
    </p:spTree>
    <p:extLst>
      <p:ext uri="{BB962C8B-B14F-4D97-AF65-F5344CB8AC3E}">
        <p14:creationId xmlns:p14="http://schemas.microsoft.com/office/powerpoint/2010/main" val="1304850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14351" y="1011710"/>
            <a:ext cx="7796030" cy="3876479"/>
          </a:xfrm>
        </p:spPr>
        <p:txBody>
          <a:bodyPr/>
          <a:lstStyle/>
          <a:p>
            <a:r>
              <a:rPr lang="en-GB" dirty="0" smtClean="0"/>
              <a:t>Traditionally concern with appearance was seen as a women's problem but now this is changing.</a:t>
            </a:r>
          </a:p>
          <a:p>
            <a:r>
              <a:rPr lang="en-GB" dirty="0" smtClean="0"/>
              <a:t>David Abbot (2000) describes big shifts in fashion styles for young men over recent decades</a:t>
            </a:r>
          </a:p>
          <a:p>
            <a:r>
              <a:rPr lang="en-GB" dirty="0" smtClean="0"/>
              <a:t>Their identities increasingly revolve around their dress sense, body image and the right look</a:t>
            </a:r>
          </a:p>
          <a:p>
            <a:r>
              <a:rPr lang="en-GB" dirty="0" smtClean="0"/>
              <a:t>Lone parents, mother headed families are concentrated in the lower working class, growing up in these family threatens traditional working </a:t>
            </a:r>
            <a:r>
              <a:rPr lang="en-GB" smtClean="0"/>
              <a:t>class masculinity.</a:t>
            </a:r>
            <a:endParaRPr lang="en-GB" dirty="0"/>
          </a:p>
        </p:txBody>
      </p:sp>
    </p:spTree>
    <p:extLst>
      <p:ext uri="{BB962C8B-B14F-4D97-AF65-F5344CB8AC3E}">
        <p14:creationId xmlns:p14="http://schemas.microsoft.com/office/powerpoint/2010/main" val="3408323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INTERNAL FACTORS:</a:t>
            </a:r>
            <a:br>
              <a:rPr lang="en-GB" dirty="0" smtClean="0"/>
            </a:br>
            <a:r>
              <a:rPr lang="en-GB" dirty="0" smtClean="0"/>
              <a:t>Girls’ relative achievement</a:t>
            </a:r>
            <a:endParaRPr lang="en-GB" dirty="0"/>
          </a:p>
        </p:txBody>
      </p:sp>
    </p:spTree>
    <p:extLst>
      <p:ext uri="{BB962C8B-B14F-4D97-AF65-F5344CB8AC3E}">
        <p14:creationId xmlns:p14="http://schemas.microsoft.com/office/powerpoint/2010/main" val="960703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Equal Opportunities Policies </a:t>
            </a:r>
            <a:endParaRPr lang="en-GB" dirty="0"/>
          </a:p>
        </p:txBody>
      </p:sp>
      <p:sp>
        <p:nvSpPr>
          <p:cNvPr id="3" name="Content Placeholder 2"/>
          <p:cNvSpPr>
            <a:spLocks noGrp="1"/>
          </p:cNvSpPr>
          <p:nvPr>
            <p:ph idx="1"/>
          </p:nvPr>
        </p:nvSpPr>
        <p:spPr>
          <a:xfrm>
            <a:off x="628650" y="2012608"/>
            <a:ext cx="7886700" cy="3477365"/>
          </a:xfrm>
        </p:spPr>
        <p:txBody>
          <a:bodyPr/>
          <a:lstStyle/>
          <a:p>
            <a:r>
              <a:rPr lang="en-GB" sz="1800" dirty="0"/>
              <a:t>Equal opportunities for girls and boys in education is now mainstream thinking and has influenced policies. These polices have monitored girls achievement and led to greater equality of opportunities for girls by removing bias</a:t>
            </a:r>
          </a:p>
          <a:p>
            <a:pPr marL="0" indent="0">
              <a:buNone/>
            </a:pPr>
            <a:r>
              <a:rPr lang="en-GB" sz="1800" dirty="0"/>
              <a:t>Policy examples:</a:t>
            </a:r>
          </a:p>
          <a:p>
            <a:r>
              <a:rPr lang="en-GB" sz="1800" dirty="0"/>
              <a:t>GIST (Girls into science and technology)  and WISE (women into science and engineering) has worked to encourage girls into science/maths jobs by giving non gender bias advice and showing female scientist as role models</a:t>
            </a:r>
          </a:p>
          <a:p>
            <a:r>
              <a:rPr lang="en-GB" sz="1800" dirty="0"/>
              <a:t>National curriculum 1988 - has removed gender inequality as girls and boy study similar subjects ranges</a:t>
            </a:r>
          </a:p>
          <a:p>
            <a:pPr marL="0" indent="0">
              <a:buNone/>
            </a:pPr>
            <a:endParaRPr lang="en-GB" sz="1800" dirty="0"/>
          </a:p>
          <a:p>
            <a:r>
              <a:rPr lang="en-GB" dirty="0" smtClean="0"/>
              <a:t>The Equality Act 2010</a:t>
            </a:r>
            <a:endParaRPr lang="en-GB" dirty="0"/>
          </a:p>
        </p:txBody>
      </p:sp>
      <p:sp>
        <p:nvSpPr>
          <p:cNvPr id="4" name="TextBox 3"/>
          <p:cNvSpPr txBox="1"/>
          <p:nvPr/>
        </p:nvSpPr>
        <p:spPr>
          <a:xfrm>
            <a:off x="7164288" y="5229200"/>
            <a:ext cx="1224136" cy="369332"/>
          </a:xfrm>
          <a:prstGeom prst="rect">
            <a:avLst/>
          </a:prstGeom>
          <a:noFill/>
        </p:spPr>
        <p:txBody>
          <a:bodyPr wrap="square" rtlCol="0">
            <a:spAutoFit/>
          </a:bodyPr>
          <a:lstStyle/>
          <a:p>
            <a:r>
              <a:rPr lang="en-GB" dirty="0" smtClean="0"/>
              <a:t>Amelia</a:t>
            </a:r>
            <a:endParaRPr lang="en-GB" dirty="0"/>
          </a:p>
        </p:txBody>
      </p:sp>
    </p:spTree>
    <p:extLst>
      <p:ext uri="{BB962C8B-B14F-4D97-AF65-F5344CB8AC3E}">
        <p14:creationId xmlns:p14="http://schemas.microsoft.com/office/powerpoint/2010/main" val="2307174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Challenging </a:t>
            </a:r>
            <a:r>
              <a:rPr lang="en-GB" dirty="0" smtClean="0"/>
              <a:t>Gender stereotypes</a:t>
            </a:r>
            <a:endParaRPr lang="en-GB" dirty="0"/>
          </a:p>
        </p:txBody>
      </p:sp>
      <p:sp>
        <p:nvSpPr>
          <p:cNvPr id="3" name="Subtitle 2"/>
          <p:cNvSpPr>
            <a:spLocks noGrp="1"/>
          </p:cNvSpPr>
          <p:nvPr>
            <p:ph type="subTitle" idx="1"/>
          </p:nvPr>
        </p:nvSpPr>
        <p:spPr/>
        <p:txBody>
          <a:bodyPr/>
          <a:lstStyle/>
          <a:p>
            <a:r>
              <a:rPr lang="en-GB" dirty="0" smtClean="0"/>
              <a:t>Eliza </a:t>
            </a:r>
            <a:r>
              <a:rPr lang="en-GB" dirty="0"/>
              <a:t>W</a:t>
            </a:r>
            <a:r>
              <a:rPr lang="en-GB" dirty="0" smtClean="0"/>
              <a:t>eller</a:t>
            </a:r>
            <a:endParaRPr lang="en-GB" dirty="0"/>
          </a:p>
        </p:txBody>
      </p:sp>
    </p:spTree>
    <p:extLst>
      <p:ext uri="{BB962C8B-B14F-4D97-AF65-F5344CB8AC3E}">
        <p14:creationId xmlns:p14="http://schemas.microsoft.com/office/powerpoint/2010/main" val="4196770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Some sociologists argue that by removing gender stereotypes from textbooks and reading schemes, the barrier to girls </a:t>
            </a:r>
            <a:r>
              <a:rPr lang="en-GB" dirty="0" smtClean="0"/>
              <a:t>learning </a:t>
            </a:r>
            <a:r>
              <a:rPr lang="en-GB" dirty="0" smtClean="0"/>
              <a:t>achievement has been removed</a:t>
            </a:r>
          </a:p>
          <a:p>
            <a:r>
              <a:rPr lang="en-GB" dirty="0" smtClean="0"/>
              <a:t>Reading schemes in the 1970s and 1980s portrayed women as housewives and mothers</a:t>
            </a:r>
          </a:p>
          <a:p>
            <a:r>
              <a:rPr lang="en-GB" dirty="0" smtClean="0"/>
              <a:t>Since the 1980s, teachers have challenged stereotypes and removed sexist learning materials</a:t>
            </a:r>
          </a:p>
          <a:p>
            <a:r>
              <a:rPr lang="en-GB" dirty="0" smtClean="0"/>
              <a:t>This may have helped to raise girls’ achievement by presenting them with more positive images of what women can do  </a:t>
            </a:r>
            <a:endParaRPr lang="en-GB" dirty="0"/>
          </a:p>
        </p:txBody>
      </p:sp>
    </p:spTree>
    <p:extLst>
      <p:ext uri="{BB962C8B-B14F-4D97-AF65-F5344CB8AC3E}">
        <p14:creationId xmlns:p14="http://schemas.microsoft.com/office/powerpoint/2010/main" val="2119878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Marketization </a:t>
            </a:r>
            <a:endParaRPr lang="en-GB" dirty="0"/>
          </a:p>
        </p:txBody>
      </p:sp>
      <p:sp>
        <p:nvSpPr>
          <p:cNvPr id="3" name="Subtitle 2"/>
          <p:cNvSpPr>
            <a:spLocks noGrp="1"/>
          </p:cNvSpPr>
          <p:nvPr>
            <p:ph type="subTitle" idx="1"/>
          </p:nvPr>
        </p:nvSpPr>
        <p:spPr/>
        <p:txBody>
          <a:bodyPr/>
          <a:lstStyle/>
          <a:p>
            <a:r>
              <a:rPr lang="en-GB" dirty="0" smtClean="0"/>
              <a:t>Emma </a:t>
            </a:r>
            <a:endParaRPr lang="en-GB" dirty="0"/>
          </a:p>
        </p:txBody>
      </p:sp>
    </p:spTree>
    <p:extLst>
      <p:ext uri="{BB962C8B-B14F-4D97-AF65-F5344CB8AC3E}">
        <p14:creationId xmlns:p14="http://schemas.microsoft.com/office/powerpoint/2010/main" val="1426581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1854" y="2068212"/>
            <a:ext cx="7123670" cy="3485570"/>
          </a:xfrm>
          <a:prstGeom prst="rect">
            <a:avLst/>
          </a:prstGeom>
          <a:noFill/>
        </p:spPr>
        <p:txBody>
          <a:bodyPr wrap="square" rtlCol="0">
            <a:spAutoFit/>
          </a:bodyPr>
          <a:lstStyle/>
          <a:p>
            <a:pPr defTabSz="342900"/>
            <a:r>
              <a:rPr lang="en-GB" dirty="0">
                <a:solidFill>
                  <a:prstClr val="black"/>
                </a:solidFill>
              </a:rPr>
              <a:t>Marketization have created a more competitive climate in which see girls as more desirable workers because they receive better exam results.  </a:t>
            </a:r>
          </a:p>
          <a:p>
            <a:pPr defTabSz="342900"/>
            <a:endParaRPr lang="en-GB" dirty="0">
              <a:solidFill>
                <a:prstClr val="black"/>
              </a:solidFill>
            </a:endParaRPr>
          </a:p>
          <a:p>
            <a:pPr defTabSz="342900"/>
            <a:r>
              <a:rPr lang="en-GB" dirty="0">
                <a:solidFill>
                  <a:prstClr val="black"/>
                </a:solidFill>
              </a:rPr>
              <a:t>David Jackson note that the introduction of exams have improved opportunities for girls. Because of this girls are more likely to be accepted into good schools resulting in them doing better than boys in the future. </a:t>
            </a:r>
          </a:p>
          <a:p>
            <a:pPr defTabSz="342900"/>
            <a:endParaRPr lang="en-GB" dirty="0">
              <a:solidFill>
                <a:prstClr val="black"/>
              </a:solidFill>
            </a:endParaRPr>
          </a:p>
          <a:p>
            <a:pPr defTabSz="342900"/>
            <a:r>
              <a:rPr lang="en-GB" dirty="0">
                <a:solidFill>
                  <a:prstClr val="black"/>
                </a:solidFill>
              </a:rPr>
              <a:t>Roger </a:t>
            </a:r>
            <a:r>
              <a:rPr lang="en-GB" dirty="0" err="1">
                <a:solidFill>
                  <a:prstClr val="black"/>
                </a:solidFill>
              </a:rPr>
              <a:t>Slee</a:t>
            </a:r>
            <a:r>
              <a:rPr lang="en-GB" dirty="0">
                <a:solidFill>
                  <a:prstClr val="black"/>
                </a:solidFill>
              </a:rPr>
              <a:t> argues that boys are less desirable to schools because they are more likely to have behavioural problems and are four times more likely to be excluded. As a result boys are seen as the ‘liability student’</a:t>
            </a:r>
          </a:p>
          <a:p>
            <a:pPr defTabSz="342900"/>
            <a:endParaRPr lang="en-GB" sz="1350" dirty="0">
              <a:solidFill>
                <a:prstClr val="black"/>
              </a:solidFill>
            </a:endParaRPr>
          </a:p>
          <a:p>
            <a:pPr defTabSz="342900"/>
            <a:endParaRPr lang="en-GB" sz="1350" dirty="0">
              <a:solidFill>
                <a:prstClr val="black"/>
              </a:solidFill>
            </a:endParaRPr>
          </a:p>
          <a:p>
            <a:pPr defTabSz="342900"/>
            <a:endParaRPr lang="en-GB" sz="1350" dirty="0">
              <a:solidFill>
                <a:prstClr val="black"/>
              </a:solidFill>
            </a:endParaRPr>
          </a:p>
        </p:txBody>
      </p:sp>
    </p:spTree>
    <p:extLst>
      <p:ext uri="{BB962C8B-B14F-4D97-AF65-F5344CB8AC3E}">
        <p14:creationId xmlns:p14="http://schemas.microsoft.com/office/powerpoint/2010/main" val="1511484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INTERNAL FACTORS:</a:t>
            </a:r>
            <a:br>
              <a:rPr lang="en-GB" dirty="0" smtClean="0"/>
            </a:br>
            <a:r>
              <a:rPr lang="en-GB" dirty="0" smtClean="0"/>
              <a:t>Boys’ relative underachievement</a:t>
            </a:r>
            <a:endParaRPr lang="en-GB" dirty="0"/>
          </a:p>
        </p:txBody>
      </p:sp>
    </p:spTree>
    <p:extLst>
      <p:ext uri="{BB962C8B-B14F-4D97-AF65-F5344CB8AC3E}">
        <p14:creationId xmlns:p14="http://schemas.microsoft.com/office/powerpoint/2010/main" val="33160653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Labelling and the self-fulfilling prophecy </a:t>
            </a:r>
            <a:endParaRPr lang="en-GB" dirty="0"/>
          </a:p>
        </p:txBody>
      </p:sp>
      <p:sp>
        <p:nvSpPr>
          <p:cNvPr id="3" name="Subtitle 2"/>
          <p:cNvSpPr>
            <a:spLocks noGrp="1"/>
          </p:cNvSpPr>
          <p:nvPr>
            <p:ph type="subTitle" idx="1"/>
          </p:nvPr>
        </p:nvSpPr>
        <p:spPr/>
        <p:txBody>
          <a:bodyPr/>
          <a:lstStyle/>
          <a:p>
            <a:r>
              <a:rPr lang="en-GB" dirty="0" smtClean="0"/>
              <a:t>By Kieran </a:t>
            </a:r>
            <a:r>
              <a:rPr lang="en-GB" dirty="0"/>
              <a:t>F</a:t>
            </a:r>
            <a:r>
              <a:rPr lang="en-GB" dirty="0" smtClean="0"/>
              <a:t>reeland </a:t>
            </a:r>
            <a:endParaRPr lang="en-GB" dirty="0"/>
          </a:p>
        </p:txBody>
      </p:sp>
    </p:spTree>
    <p:extLst>
      <p:ext uri="{BB962C8B-B14F-4D97-AF65-F5344CB8AC3E}">
        <p14:creationId xmlns:p14="http://schemas.microsoft.com/office/powerpoint/2010/main" val="1912410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Girls are seen as better motivated then boys and do their homework to a better standard and this is seen to teachers as making them better so they will be labelled as good at their work so they will carry on doing well on the work fulfilling the teachers prophecy. </a:t>
            </a:r>
          </a:p>
          <a:p>
            <a:endParaRPr lang="en-GB" dirty="0"/>
          </a:p>
          <a:p>
            <a:r>
              <a:rPr lang="en-GB" dirty="0" smtClean="0"/>
              <a:t>Forde et al (2006) suggest male peer groups pressure encourages resistance to school so they will be labelled as not trying hard enough so teachers prophecy will be fulfilled when they underachieve.  </a:t>
            </a:r>
            <a:endParaRPr lang="en-GB" dirty="0"/>
          </a:p>
        </p:txBody>
      </p:sp>
    </p:spTree>
    <p:extLst>
      <p:ext uri="{BB962C8B-B14F-4D97-AF65-F5344CB8AC3E}">
        <p14:creationId xmlns:p14="http://schemas.microsoft.com/office/powerpoint/2010/main" val="391710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Girls and Boys achievement in Education</a:t>
            </a:r>
            <a:endParaRPr lang="en-GB" dirty="0"/>
          </a:p>
        </p:txBody>
      </p:sp>
      <p:sp>
        <p:nvSpPr>
          <p:cNvPr id="3" name="Subtitle 2"/>
          <p:cNvSpPr>
            <a:spLocks noGrp="1"/>
          </p:cNvSpPr>
          <p:nvPr>
            <p:ph type="subTitle" idx="1"/>
          </p:nvPr>
        </p:nvSpPr>
        <p:spPr/>
        <p:txBody>
          <a:bodyPr/>
          <a:lstStyle/>
          <a:p>
            <a:r>
              <a:rPr lang="en-GB" dirty="0" smtClean="0"/>
              <a:t>D1 group </a:t>
            </a:r>
          </a:p>
          <a:p>
            <a:r>
              <a:rPr lang="en-GB" smtClean="0"/>
              <a:t>Jan 2018</a:t>
            </a:r>
          </a:p>
        </p:txBody>
      </p:sp>
      <p:sp>
        <p:nvSpPr>
          <p:cNvPr id="4" name="Title 1"/>
          <p:cNvSpPr txBox="1">
            <a:spLocks/>
          </p:cNvSpPr>
          <p:nvPr/>
        </p:nvSpPr>
        <p:spPr>
          <a:xfrm>
            <a:off x="755576" y="-459432"/>
            <a:ext cx="5826719"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smtClean="0">
                <a:solidFill>
                  <a:schemeClr val="accent4">
                    <a:lumMod val="75000"/>
                  </a:schemeClr>
                </a:solidFill>
              </a:rPr>
              <a:t>STUDENT WORK</a:t>
            </a:r>
            <a:endParaRPr lang="en-GB" b="1" dirty="0">
              <a:solidFill>
                <a:schemeClr val="accent4">
                  <a:lumMod val="75000"/>
                </a:schemeClr>
              </a:solidFill>
            </a:endParaRPr>
          </a:p>
        </p:txBody>
      </p:sp>
    </p:spTree>
    <p:extLst>
      <p:ext uri="{BB962C8B-B14F-4D97-AF65-F5344CB8AC3E}">
        <p14:creationId xmlns:p14="http://schemas.microsoft.com/office/powerpoint/2010/main" val="888424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Labelling and the self fulfilling prophecy</a:t>
            </a:r>
            <a:endParaRPr lang="en-GB" dirty="0"/>
          </a:p>
        </p:txBody>
      </p:sp>
      <p:sp>
        <p:nvSpPr>
          <p:cNvPr id="3" name="Subtitle 2"/>
          <p:cNvSpPr>
            <a:spLocks noGrp="1"/>
          </p:cNvSpPr>
          <p:nvPr>
            <p:ph type="subTitle" idx="1"/>
          </p:nvPr>
        </p:nvSpPr>
        <p:spPr/>
        <p:txBody>
          <a:bodyPr/>
          <a:lstStyle/>
          <a:p>
            <a:r>
              <a:rPr lang="en-GB" dirty="0" smtClean="0"/>
              <a:t>By </a:t>
            </a:r>
            <a:r>
              <a:rPr lang="en-GB" dirty="0" err="1" smtClean="0"/>
              <a:t>matty</a:t>
            </a:r>
            <a:endParaRPr lang="en-GB" dirty="0"/>
          </a:p>
        </p:txBody>
      </p:sp>
    </p:spTree>
    <p:extLst>
      <p:ext uri="{BB962C8B-B14F-4D97-AF65-F5344CB8AC3E}">
        <p14:creationId xmlns:p14="http://schemas.microsoft.com/office/powerpoint/2010/main" val="841076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Teacher attention </a:t>
            </a:r>
            <a:endParaRPr lang="en-GB" dirty="0"/>
          </a:p>
        </p:txBody>
      </p:sp>
      <p:sp>
        <p:nvSpPr>
          <p:cNvPr id="3" name="Content Placeholder 2"/>
          <p:cNvSpPr>
            <a:spLocks noGrp="1"/>
          </p:cNvSpPr>
          <p:nvPr>
            <p:ph idx="1"/>
          </p:nvPr>
        </p:nvSpPr>
        <p:spPr/>
        <p:txBody>
          <a:bodyPr/>
          <a:lstStyle/>
          <a:p>
            <a:r>
              <a:rPr lang="en-GB" dirty="0" smtClean="0"/>
              <a:t>Jane and </a:t>
            </a:r>
            <a:r>
              <a:rPr lang="en-GB" dirty="0" smtClean="0"/>
              <a:t>Peter </a:t>
            </a:r>
            <a:r>
              <a:rPr lang="en-GB" dirty="0" smtClean="0"/>
              <a:t>French in 1993 analysed a classroom and discovered that boys get more harshly disciplined than girls. Boys often felt like they were getting picked on. This could be seen as labelling.</a:t>
            </a:r>
          </a:p>
          <a:p>
            <a:r>
              <a:rPr lang="en-GB" dirty="0" smtClean="0"/>
              <a:t>Swann </a:t>
            </a:r>
            <a:r>
              <a:rPr lang="en-GB" dirty="0" smtClean="0"/>
              <a:t>in 1998 also discovered that there are gender differences in group discussions, e.g. in class. Boys dominate the classroom talks and girls tend to keep quite. Girls are better at listening and pair work while boys like attention.</a:t>
            </a:r>
            <a:endParaRPr lang="en-GB" dirty="0"/>
          </a:p>
        </p:txBody>
      </p:sp>
    </p:spTree>
    <p:extLst>
      <p:ext uri="{BB962C8B-B14F-4D97-AF65-F5344CB8AC3E}">
        <p14:creationId xmlns:p14="http://schemas.microsoft.com/office/powerpoint/2010/main" val="1664719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Anti-school subcultures</a:t>
            </a:r>
            <a:endParaRPr lang="en-GB" dirty="0"/>
          </a:p>
        </p:txBody>
      </p:sp>
      <p:sp>
        <p:nvSpPr>
          <p:cNvPr id="3" name="Subtitle 2"/>
          <p:cNvSpPr>
            <a:spLocks noGrp="1"/>
          </p:cNvSpPr>
          <p:nvPr>
            <p:ph type="subTitle" idx="1"/>
          </p:nvPr>
        </p:nvSpPr>
        <p:spPr/>
        <p:txBody>
          <a:bodyPr/>
          <a:lstStyle/>
          <a:p>
            <a:r>
              <a:rPr lang="en-GB" dirty="0" smtClean="0"/>
              <a:t>Callum </a:t>
            </a:r>
            <a:r>
              <a:rPr lang="en-GB" dirty="0" err="1" smtClean="0"/>
              <a:t>cole</a:t>
            </a:r>
            <a:endParaRPr lang="en-GB" dirty="0"/>
          </a:p>
        </p:txBody>
      </p:sp>
    </p:spTree>
    <p:extLst>
      <p:ext uri="{BB962C8B-B14F-4D97-AF65-F5344CB8AC3E}">
        <p14:creationId xmlns:p14="http://schemas.microsoft.com/office/powerpoint/2010/main" val="23227722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Laddish subculture</a:t>
            </a:r>
            <a:endParaRPr lang="en-GB" dirty="0"/>
          </a:p>
        </p:txBody>
      </p:sp>
      <p:sp>
        <p:nvSpPr>
          <p:cNvPr id="3" name="Content Placeholder 2"/>
          <p:cNvSpPr>
            <a:spLocks noGrp="1"/>
          </p:cNvSpPr>
          <p:nvPr>
            <p:ph idx="1"/>
          </p:nvPr>
        </p:nvSpPr>
        <p:spPr/>
        <p:txBody>
          <a:bodyPr/>
          <a:lstStyle/>
          <a:p>
            <a:r>
              <a:rPr lang="en-GB" dirty="0" smtClean="0"/>
              <a:t>Laddish subculture- Some sociologists claim that the growth in ‘laddish’ behaviour within schools is causing the underachievement of boys. Debbie Epstein-working class boys are subject to verbal homophobic abuse and are more likely to be harassed, labelled as sissies. </a:t>
            </a:r>
          </a:p>
          <a:p>
            <a:endParaRPr lang="en-GB" dirty="0" smtClean="0"/>
          </a:p>
        </p:txBody>
      </p:sp>
    </p:spTree>
    <p:extLst>
      <p:ext uri="{BB962C8B-B14F-4D97-AF65-F5344CB8AC3E}">
        <p14:creationId xmlns:p14="http://schemas.microsoft.com/office/powerpoint/2010/main" val="434222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857250"/>
            <a:ext cx="9267568" cy="5143500"/>
          </a:xfrm>
          <a:prstGeom prst="rect">
            <a:avLst/>
          </a:prstGeom>
        </p:spPr>
      </p:pic>
    </p:spTree>
    <p:extLst>
      <p:ext uri="{BB962C8B-B14F-4D97-AF65-F5344CB8AC3E}">
        <p14:creationId xmlns:p14="http://schemas.microsoft.com/office/powerpoint/2010/main" val="1308435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Feminised Curriculum</a:t>
            </a:r>
            <a:endParaRPr lang="en-US" dirty="0"/>
          </a:p>
        </p:txBody>
      </p:sp>
      <p:sp>
        <p:nvSpPr>
          <p:cNvPr id="3" name="Subtitle 2"/>
          <p:cNvSpPr>
            <a:spLocks noGrp="1"/>
          </p:cNvSpPr>
          <p:nvPr>
            <p:ph type="subTitle" idx="1"/>
          </p:nvPr>
        </p:nvSpPr>
        <p:spPr/>
        <p:txBody>
          <a:bodyPr/>
          <a:lstStyle/>
          <a:p>
            <a:r>
              <a:rPr lang="en-US" dirty="0" smtClean="0"/>
              <a:t>By Princess Aryana</a:t>
            </a:r>
            <a:endParaRPr lang="en-US" dirty="0"/>
          </a:p>
        </p:txBody>
      </p:sp>
    </p:spTree>
    <p:extLst>
      <p:ext uri="{BB962C8B-B14F-4D97-AF65-F5344CB8AC3E}">
        <p14:creationId xmlns:p14="http://schemas.microsoft.com/office/powerpoint/2010/main" val="3727145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Feminised Curriculum</a:t>
            </a:r>
            <a:endParaRPr lang="en-US" dirty="0"/>
          </a:p>
        </p:txBody>
      </p:sp>
      <p:sp>
        <p:nvSpPr>
          <p:cNvPr id="3" name="Content Placeholder 2"/>
          <p:cNvSpPr>
            <a:spLocks noGrp="1"/>
          </p:cNvSpPr>
          <p:nvPr>
            <p:ph idx="1"/>
          </p:nvPr>
        </p:nvSpPr>
        <p:spPr>
          <a:xfrm>
            <a:off x="355745" y="2086346"/>
            <a:ext cx="7915931" cy="3811980"/>
          </a:xfrm>
        </p:spPr>
        <p:txBody>
          <a:bodyPr/>
          <a:lstStyle/>
          <a:p>
            <a:r>
              <a:rPr lang="en-US" dirty="0" smtClean="0"/>
              <a:t>Boys fall behind because education has become feminised. That is, school don’t nurture masculine traits such as competitiveness and leadership. Instead they celebrate qualities more closely associated with girls, such as methodical working and attentiveness in class.</a:t>
            </a:r>
          </a:p>
          <a:p>
            <a:r>
              <a:rPr lang="en-US" dirty="0" smtClean="0"/>
              <a:t>Tony Sewell sees coursework as a major cause of gender differences in achievement. He argues that some coursework should be replaced with final exams and a greater emphasis placed on outdoor adventure in the curriculum. </a:t>
            </a:r>
            <a:endParaRPr lang="en-US" dirty="0"/>
          </a:p>
        </p:txBody>
      </p:sp>
    </p:spTree>
    <p:extLst>
      <p:ext uri="{BB962C8B-B14F-4D97-AF65-F5344CB8AC3E}">
        <p14:creationId xmlns:p14="http://schemas.microsoft.com/office/powerpoint/2010/main" val="61019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He argues ‘We have challenged the 1950s patriarchy and rightly said this is not a man’s world. But we have thrown the boy out with the bath water’.</a:t>
            </a:r>
          </a:p>
          <a:p>
            <a:endParaRPr lang="en-US" dirty="0"/>
          </a:p>
        </p:txBody>
      </p:sp>
      <p:pic>
        <p:nvPicPr>
          <p:cNvPr id="4" name="Picture 3"/>
          <p:cNvPicPr>
            <a:picLocks noChangeAspect="1"/>
          </p:cNvPicPr>
          <p:nvPr/>
        </p:nvPicPr>
        <p:blipFill>
          <a:blip r:embed="rId2"/>
          <a:stretch>
            <a:fillRect/>
          </a:stretch>
        </p:blipFill>
        <p:spPr>
          <a:xfrm>
            <a:off x="5982892" y="1307306"/>
            <a:ext cx="2714624" cy="2035968"/>
          </a:xfrm>
          <a:prstGeom prst="rect">
            <a:avLst/>
          </a:prstGeom>
        </p:spPr>
      </p:pic>
    </p:spTree>
    <p:extLst>
      <p:ext uri="{BB962C8B-B14F-4D97-AF65-F5344CB8AC3E}">
        <p14:creationId xmlns:p14="http://schemas.microsoft.com/office/powerpoint/2010/main" val="8133232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Arial Unicode MS" panose="020B0604020202020204" pitchFamily="34" charset="-128"/>
                <a:ea typeface="Arial Unicode MS" panose="020B0604020202020204" pitchFamily="34" charset="-128"/>
                <a:cs typeface="Arial Unicode MS" panose="020B0604020202020204" pitchFamily="34" charset="-128"/>
              </a:rPr>
              <a:t>Lack of male role models.</a:t>
            </a: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Content Placeholder 4"/>
          <p:cNvSpPr>
            <a:spLocks noGrp="1"/>
          </p:cNvSpPr>
          <p:nvPr>
            <p:ph idx="1"/>
          </p:nvPr>
        </p:nvSpPr>
        <p:spPr/>
        <p:txBody>
          <a:bodyPr>
            <a:normAutofit/>
          </a:bodyPr>
          <a:lstStyle/>
          <a:p>
            <a:r>
              <a:rPr lang="en-GB" sz="1500" dirty="0"/>
              <a:t>Gender gap in achieving in schools with more boys failing.</a:t>
            </a:r>
          </a:p>
          <a:p>
            <a:r>
              <a:rPr lang="en-GB" sz="1500" dirty="0"/>
              <a:t>At home parents might spend less time reading to sons, and if so it is the mothers as seen as a more feminine activity. </a:t>
            </a:r>
          </a:p>
          <a:p>
            <a:r>
              <a:rPr lang="en-GB" sz="1500" dirty="0"/>
              <a:t>Reports claiming that education have become ‘feminised’. As schools </a:t>
            </a:r>
            <a:r>
              <a:rPr lang="en-GB" sz="1500"/>
              <a:t>don’t nurture </a:t>
            </a:r>
            <a:r>
              <a:rPr lang="en-GB" sz="1500" dirty="0"/>
              <a:t>‘masculine’ traits like competitiveness and leadership. There are less male role models within the school as more female teachers.</a:t>
            </a:r>
          </a:p>
          <a:p>
            <a:r>
              <a:rPr lang="en-GB" sz="1500" dirty="0"/>
              <a:t>The lack of male role models could be the cause of underachievement. </a:t>
            </a:r>
            <a:r>
              <a:rPr lang="en-GB" sz="1500" dirty="0" err="1"/>
              <a:t>Eg</a:t>
            </a:r>
            <a:r>
              <a:rPr lang="en-GB" sz="1500" dirty="0"/>
              <a:t>. Large numbers of </a:t>
            </a:r>
            <a:r>
              <a:rPr lang="en-GB" sz="1500" dirty="0" err="1"/>
              <a:t>biys</a:t>
            </a:r>
            <a:r>
              <a:rPr lang="en-GB" sz="1500" dirty="0"/>
              <a:t>  are being brought up in 1.5million female lone parent families.</a:t>
            </a:r>
          </a:p>
          <a:p>
            <a:r>
              <a:rPr lang="en-GB" sz="1500" dirty="0"/>
              <a:t>Only 14% of primary school teachers are male. And 39% of 8 – 11 year old boys have no lessons with male teachers. Yet most boys surveyed said the presence of the male teacher made them behave better and 42% made them work better.</a:t>
            </a:r>
          </a:p>
          <a:p>
            <a:r>
              <a:rPr lang="en-GB" sz="1500" dirty="0"/>
              <a:t>But research shows that it might not actually be the reason for the underachievement.</a:t>
            </a:r>
          </a:p>
          <a:p>
            <a:endParaRPr lang="en-GB" sz="1500" dirty="0"/>
          </a:p>
          <a:p>
            <a:endParaRPr lang="en-GB" sz="1500" dirty="0"/>
          </a:p>
        </p:txBody>
      </p:sp>
      <p:sp>
        <p:nvSpPr>
          <p:cNvPr id="2" name="TextBox 1"/>
          <p:cNvSpPr txBox="1"/>
          <p:nvPr/>
        </p:nvSpPr>
        <p:spPr>
          <a:xfrm rot="856037">
            <a:off x="6444208" y="476672"/>
            <a:ext cx="1512168" cy="369332"/>
          </a:xfrm>
          <a:prstGeom prst="rect">
            <a:avLst/>
          </a:prstGeom>
          <a:noFill/>
        </p:spPr>
        <p:txBody>
          <a:bodyPr wrap="square" rtlCol="0">
            <a:spAutoFit/>
          </a:bodyPr>
          <a:lstStyle/>
          <a:p>
            <a:r>
              <a:rPr lang="en-GB" dirty="0" smtClean="0"/>
              <a:t>Fabienne</a:t>
            </a:r>
            <a:endParaRPr lang="en-GB" dirty="0"/>
          </a:p>
        </p:txBody>
      </p:sp>
    </p:spTree>
    <p:extLst>
      <p:ext uri="{BB962C8B-B14F-4D97-AF65-F5344CB8AC3E}">
        <p14:creationId xmlns:p14="http://schemas.microsoft.com/office/powerpoint/2010/main" val="3553023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216" y="1129099"/>
            <a:ext cx="6858000" cy="914883"/>
          </a:xfrm>
        </p:spPr>
        <p:txBody>
          <a:bodyPr>
            <a:normAutofit/>
          </a:bodyPr>
          <a:lstStyle/>
          <a:p>
            <a:r>
              <a:rPr lang="en-GB" sz="3600" dirty="0"/>
              <a:t>Over estimation of ability</a:t>
            </a:r>
            <a:endParaRPr lang="en-GB" sz="3600" dirty="0"/>
          </a:p>
        </p:txBody>
      </p:sp>
      <p:sp>
        <p:nvSpPr>
          <p:cNvPr id="3" name="Subtitle 2"/>
          <p:cNvSpPr>
            <a:spLocks noGrp="1"/>
          </p:cNvSpPr>
          <p:nvPr>
            <p:ph type="subTitle" idx="1"/>
          </p:nvPr>
        </p:nvSpPr>
        <p:spPr/>
        <p:txBody>
          <a:bodyPr/>
          <a:lstStyle/>
          <a:p>
            <a:r>
              <a:rPr lang="en-GB" dirty="0" smtClean="0"/>
              <a:t>Hannah</a:t>
            </a:r>
            <a:endParaRPr lang="en-GB" dirty="0"/>
          </a:p>
        </p:txBody>
      </p:sp>
    </p:spTree>
    <p:extLst>
      <p:ext uri="{BB962C8B-B14F-4D97-AF65-F5344CB8AC3E}">
        <p14:creationId xmlns:p14="http://schemas.microsoft.com/office/powerpoint/2010/main" val="313499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69108261"/>
              </p:ext>
            </p:extLst>
          </p:nvPr>
        </p:nvGraphicFramePr>
        <p:xfrm>
          <a:off x="178905" y="663437"/>
          <a:ext cx="8632134" cy="5143490"/>
        </p:xfrm>
        <a:graphic>
          <a:graphicData uri="http://schemas.openxmlformats.org/drawingml/2006/table">
            <a:tbl>
              <a:tblPr firstRow="1" bandRow="1">
                <a:tableStyleId>{5C22544A-7EE6-4342-B048-85BDC9FD1C3A}</a:tableStyleId>
              </a:tblPr>
              <a:tblGrid>
                <a:gridCol w="4651513"/>
                <a:gridCol w="3980621"/>
              </a:tblGrid>
              <a:tr h="270710">
                <a:tc>
                  <a:txBody>
                    <a:bodyPr/>
                    <a:lstStyle/>
                    <a:p>
                      <a:endParaRPr lang="en-GB" sz="1000" dirty="0"/>
                    </a:p>
                  </a:txBody>
                  <a:tcPr marL="68580" marR="68580" marT="34290" marB="34290"/>
                </a:tc>
                <a:tc>
                  <a:txBody>
                    <a:bodyPr/>
                    <a:lstStyle/>
                    <a:p>
                      <a:endParaRPr lang="en-GB" sz="1000"/>
                    </a:p>
                  </a:txBody>
                  <a:tcPr marL="68580" marR="68580" marT="34290" marB="34290"/>
                </a:tc>
              </a:tr>
              <a:tr h="270710">
                <a:tc>
                  <a:txBody>
                    <a:bodyPr/>
                    <a:lstStyle/>
                    <a:p>
                      <a:r>
                        <a:rPr lang="en-GB" sz="1000" dirty="0" smtClean="0"/>
                        <a:t>The impact of the women’s movement</a:t>
                      </a:r>
                      <a:endParaRPr lang="en-GB" sz="1000" dirty="0"/>
                    </a:p>
                  </a:txBody>
                  <a:tcPr marL="68580" marR="68580" marT="34290" marB="34290"/>
                </a:tc>
                <a:tc>
                  <a:txBody>
                    <a:bodyPr/>
                    <a:lstStyle/>
                    <a:p>
                      <a:r>
                        <a:rPr lang="en-GB" sz="1000" dirty="0" smtClean="0"/>
                        <a:t>Webb 52 Browne 69</a:t>
                      </a:r>
                      <a:endParaRPr lang="en-GB" sz="1000" dirty="0"/>
                    </a:p>
                  </a:txBody>
                  <a:tcPr marL="68580" marR="68580" marT="34290" marB="34290"/>
                </a:tc>
              </a:tr>
              <a:tr h="270710">
                <a:tc>
                  <a:txBody>
                    <a:bodyPr/>
                    <a:lstStyle/>
                    <a:p>
                      <a:r>
                        <a:rPr lang="en-GB" sz="1000" dirty="0" smtClean="0"/>
                        <a:t>The Family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52</a:t>
                      </a:r>
                    </a:p>
                  </a:txBody>
                  <a:tcPr marL="68580" marR="68580" marT="34290" marB="34290"/>
                </a:tc>
              </a:tr>
              <a:tr h="270710">
                <a:tc>
                  <a:txBody>
                    <a:bodyPr/>
                    <a:lstStyle/>
                    <a:p>
                      <a:r>
                        <a:rPr lang="en-GB" sz="1000" dirty="0" smtClean="0"/>
                        <a:t>Changes in women’s employment</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52 Browne 69-70</a:t>
                      </a:r>
                    </a:p>
                  </a:txBody>
                  <a:tcPr marL="68580" marR="68580" marT="34290" marB="34290"/>
                </a:tc>
              </a:tr>
              <a:tr h="270710">
                <a:tc>
                  <a:txBody>
                    <a:bodyPr/>
                    <a:lstStyle/>
                    <a:p>
                      <a:r>
                        <a:rPr lang="en-GB" sz="1000" dirty="0" smtClean="0"/>
                        <a:t>Girls’ ambition</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52 Browne 70</a:t>
                      </a:r>
                    </a:p>
                  </a:txBody>
                  <a:tcPr marL="68580" marR="68580" marT="34290" marB="34290"/>
                </a:tc>
              </a:tr>
              <a:tr h="270710">
                <a:tc>
                  <a:txBody>
                    <a:bodyPr/>
                    <a:lstStyle/>
                    <a:p>
                      <a:r>
                        <a:rPr lang="en-GB" sz="1000" dirty="0" smtClean="0"/>
                        <a:t>Maturity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Browne 69 &amp; 70</a:t>
                      </a:r>
                    </a:p>
                  </a:txBody>
                  <a:tcPr marL="68580" marR="68580" marT="34290" marB="34290"/>
                </a:tc>
              </a:tr>
              <a:tr h="270710">
                <a:tc>
                  <a:txBody>
                    <a:bodyPr/>
                    <a:lstStyle/>
                    <a:p>
                      <a:r>
                        <a:rPr lang="en-GB" sz="1000" dirty="0" smtClean="0"/>
                        <a:t>Globalisation and declining traditional male employment</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57 Browne 71 SIF 184</a:t>
                      </a:r>
                    </a:p>
                  </a:txBody>
                  <a:tcPr marL="68580" marR="68580" marT="34290" marB="34290"/>
                </a:tc>
              </a:tr>
              <a:tr h="270710">
                <a:tc>
                  <a:txBody>
                    <a:bodyPr/>
                    <a:lstStyle/>
                    <a:p>
                      <a:r>
                        <a:rPr lang="en-GB" sz="1000" dirty="0" smtClean="0"/>
                        <a:t>Male Identity Crisis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SIF 43 &amp; 184</a:t>
                      </a:r>
                    </a:p>
                  </a:txBody>
                  <a:tcPr marL="68580" marR="68580" marT="34290" marB="34290"/>
                </a:tc>
              </a:tr>
              <a:tr h="270710">
                <a:tc>
                  <a:txBody>
                    <a:bodyPr/>
                    <a:lstStyle/>
                    <a:p>
                      <a:r>
                        <a:rPr lang="en-GB" sz="1000" dirty="0" smtClean="0"/>
                        <a:t>Hegemonic Masculinity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72 SIF 41</a:t>
                      </a:r>
                    </a:p>
                  </a:txBody>
                  <a:tcPr marL="68580" marR="68580" marT="34290" marB="34290"/>
                </a:tc>
              </a:tr>
              <a:tr h="270710">
                <a:tc>
                  <a:txBody>
                    <a:bodyPr/>
                    <a:lstStyle/>
                    <a:p>
                      <a:r>
                        <a:rPr lang="en-GB" sz="1000" dirty="0" smtClean="0"/>
                        <a:t>Over estimation of ability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Browne 70 &amp; 71</a:t>
                      </a:r>
                    </a:p>
                  </a:txBody>
                  <a:tcPr marL="68580" marR="68580" marT="34290" marB="34290"/>
                </a:tc>
              </a:tr>
              <a:tr h="270710">
                <a:tc>
                  <a:txBody>
                    <a:bodyPr/>
                    <a:lstStyle/>
                    <a:p>
                      <a:r>
                        <a:rPr lang="en-GB" sz="1000" dirty="0" smtClean="0"/>
                        <a:t>Labelling and the Self-fulfilling prophecy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54</a:t>
                      </a:r>
                    </a:p>
                  </a:txBody>
                  <a:tcPr marL="68580" marR="68580" marT="34290" marB="34290"/>
                </a:tc>
              </a:tr>
              <a:tr h="270710">
                <a:tc>
                  <a:txBody>
                    <a:bodyPr/>
                    <a:lstStyle/>
                    <a:p>
                      <a:r>
                        <a:rPr lang="en-GB" sz="1000" dirty="0" smtClean="0"/>
                        <a:t>Equal Opportunities Policies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53-54 Browne 69</a:t>
                      </a:r>
                    </a:p>
                  </a:txBody>
                  <a:tcPr marL="68580" marR="68580" marT="34290" marB="34290"/>
                </a:tc>
              </a:tr>
              <a:tr h="270710">
                <a:tc>
                  <a:txBody>
                    <a:bodyPr/>
                    <a:lstStyle/>
                    <a:p>
                      <a:r>
                        <a:rPr lang="en-GB" sz="1000" dirty="0" smtClean="0"/>
                        <a:t>Positive role models in school</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53 &amp; 54 </a:t>
                      </a:r>
                    </a:p>
                  </a:txBody>
                  <a:tcPr marL="68580" marR="68580" marT="34290" marB="34290"/>
                </a:tc>
              </a:tr>
              <a:tr h="270710">
                <a:tc>
                  <a:txBody>
                    <a:bodyPr/>
                    <a:lstStyle/>
                    <a:p>
                      <a:r>
                        <a:rPr lang="en-GB" sz="1000" dirty="0" smtClean="0"/>
                        <a:t>Challenging gender stereotypes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55</a:t>
                      </a:r>
                    </a:p>
                  </a:txBody>
                  <a:tcPr marL="68580" marR="68580" marT="34290" marB="34290"/>
                </a:tc>
              </a:tr>
              <a:tr h="270710">
                <a:tc>
                  <a:txBody>
                    <a:bodyPr/>
                    <a:lstStyle/>
                    <a:p>
                      <a:r>
                        <a:rPr lang="en-GB" sz="1000" dirty="0" smtClean="0"/>
                        <a:t>Marketization</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55</a:t>
                      </a:r>
                    </a:p>
                  </a:txBody>
                  <a:tcPr marL="68580" marR="68580" marT="34290" marB="34290"/>
                </a:tc>
              </a:tr>
              <a:tr h="270710">
                <a:tc>
                  <a:txBody>
                    <a:bodyPr/>
                    <a:lstStyle/>
                    <a:p>
                      <a:r>
                        <a:rPr lang="en-GB" sz="1000" dirty="0" smtClean="0"/>
                        <a:t>Labelling and the Self-Fulfilling Prophecy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58 Browne 70</a:t>
                      </a:r>
                    </a:p>
                  </a:txBody>
                  <a:tcPr marL="68580" marR="68580" marT="34290" marB="34290"/>
                </a:tc>
              </a:tr>
              <a:tr h="270710">
                <a:tc>
                  <a:txBody>
                    <a:bodyPr/>
                    <a:lstStyle/>
                    <a:p>
                      <a:r>
                        <a:rPr lang="en-GB" sz="1000" dirty="0" smtClean="0"/>
                        <a:t>Anti-school</a:t>
                      </a:r>
                      <a:r>
                        <a:rPr lang="en-GB" sz="1000" baseline="0" dirty="0" smtClean="0"/>
                        <a:t> subcultures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58 Browne 71</a:t>
                      </a:r>
                    </a:p>
                  </a:txBody>
                  <a:tcPr marL="68580" marR="68580" marT="34290" marB="34290"/>
                </a:tc>
              </a:tr>
              <a:tr h="270710">
                <a:tc>
                  <a:txBody>
                    <a:bodyPr/>
                    <a:lstStyle/>
                    <a:p>
                      <a:r>
                        <a:rPr lang="en-GB" sz="1000" dirty="0" smtClean="0"/>
                        <a:t>Feminised curriculum</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57 &amp; 58</a:t>
                      </a:r>
                    </a:p>
                  </a:txBody>
                  <a:tcPr marL="68580" marR="68580" marT="34290" marB="34290"/>
                </a:tc>
              </a:tr>
              <a:tr h="270710">
                <a:tc>
                  <a:txBody>
                    <a:bodyPr/>
                    <a:lstStyle/>
                    <a:p>
                      <a:r>
                        <a:rPr lang="en-GB" sz="1000" dirty="0" smtClean="0"/>
                        <a:t>Lack of male role models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Webb57-58</a:t>
                      </a:r>
                    </a:p>
                  </a:txBody>
                  <a:tcPr marL="68580" marR="68580" marT="34290" marB="34290"/>
                </a:tc>
              </a:tr>
            </a:tbl>
          </a:graphicData>
        </a:graphic>
      </p:graphicFrame>
    </p:spTree>
    <p:extLst>
      <p:ext uri="{BB962C8B-B14F-4D97-AF65-F5344CB8AC3E}">
        <p14:creationId xmlns:p14="http://schemas.microsoft.com/office/powerpoint/2010/main" val="2502139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t>Why do boys underachieve?</a:t>
            </a:r>
            <a:endParaRPr lang="en-GB" sz="2700" dirty="0"/>
          </a:p>
        </p:txBody>
      </p:sp>
      <p:sp>
        <p:nvSpPr>
          <p:cNvPr id="3" name="Content Placeholder 2"/>
          <p:cNvSpPr>
            <a:spLocks noGrp="1"/>
          </p:cNvSpPr>
          <p:nvPr>
            <p:ph idx="1"/>
          </p:nvPr>
        </p:nvSpPr>
        <p:spPr/>
        <p:txBody>
          <a:bodyPr/>
          <a:lstStyle/>
          <a:p>
            <a:r>
              <a:rPr lang="en-GB" dirty="0" smtClean="0"/>
              <a:t>Lower expectations- There is some evidence that staff are not as strict with boys as with girls. They are more likely to extend deadlines for work, to have lower expectations of boys, to be more tolerant of the disruptive, unruly behaviour often found more commonly from boys in the classroom and to accept more poorly presented work. These lower expectations could create a self-fulfilling prophecy contributing to boys’ lower achievement, as they perform less well than hey otherwise might.</a:t>
            </a:r>
            <a:endParaRPr lang="en-GB" dirty="0"/>
          </a:p>
        </p:txBody>
      </p:sp>
    </p:spTree>
    <p:extLst>
      <p:ext uri="{BB962C8B-B14F-4D97-AF65-F5344CB8AC3E}">
        <p14:creationId xmlns:p14="http://schemas.microsoft.com/office/powerpoint/2010/main" val="3244360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So overall…</a:t>
            </a:r>
            <a:endParaRPr lang="en-GB" dirty="0"/>
          </a:p>
        </p:txBody>
      </p:sp>
    </p:spTree>
    <p:extLst>
      <p:ext uri="{BB962C8B-B14F-4D97-AF65-F5344CB8AC3E}">
        <p14:creationId xmlns:p14="http://schemas.microsoft.com/office/powerpoint/2010/main" val="9233179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 y="548680"/>
            <a:ext cx="6887108" cy="1611910"/>
          </a:xfrm>
        </p:spPr>
        <p:txBody>
          <a:bodyPr>
            <a:normAutofit fontScale="90000"/>
          </a:bodyPr>
          <a:lstStyle/>
          <a:p>
            <a:pPr>
              <a:spcBef>
                <a:spcPts val="300"/>
              </a:spcBef>
              <a:spcAft>
                <a:spcPts val="300"/>
              </a:spcAft>
            </a:pPr>
            <a:r>
              <a:rPr lang="en-GB" b="1" dirty="0" smtClean="0">
                <a:ea typeface="Times New Roman"/>
                <a:cs typeface="Arial"/>
              </a:rPr>
              <a:t>FEMINIST ANALYSIS blends </a:t>
            </a:r>
            <a:r>
              <a:rPr lang="en-GB" b="1" dirty="0">
                <a:ea typeface="Times New Roman"/>
                <a:cs typeface="Arial"/>
              </a:rPr>
              <a:t>the structuralist and Interactionist</a:t>
            </a:r>
            <a:r>
              <a:rPr lang="en-GB" dirty="0" smtClean="0">
                <a:effectLst/>
                <a:latin typeface="Times New Roman"/>
                <a:ea typeface="Times New Roman"/>
              </a:rPr>
              <a:t/>
            </a:r>
            <a:br>
              <a:rPr lang="en-GB" dirty="0" smtClean="0">
                <a:effectLst/>
                <a:latin typeface="Times New Roman"/>
                <a:ea typeface="Times New Roman"/>
              </a:rPr>
            </a:br>
            <a:endParaRPr lang="en-GB" dirty="0"/>
          </a:p>
        </p:txBody>
      </p:sp>
      <p:sp>
        <p:nvSpPr>
          <p:cNvPr id="3" name="Content Placeholder 2"/>
          <p:cNvSpPr>
            <a:spLocks noGrp="1"/>
          </p:cNvSpPr>
          <p:nvPr>
            <p:ph idx="1"/>
          </p:nvPr>
        </p:nvSpPr>
        <p:spPr/>
        <p:txBody>
          <a:bodyPr/>
          <a:lstStyle/>
          <a:p>
            <a:r>
              <a:rPr lang="en-GB" dirty="0"/>
              <a:t>C</a:t>
            </a:r>
            <a:r>
              <a:rPr lang="en-GB" dirty="0" smtClean="0"/>
              <a:t>oncerned </a:t>
            </a:r>
            <a:r>
              <a:rPr lang="en-GB" dirty="0"/>
              <a:t>with the ways </a:t>
            </a:r>
            <a:r>
              <a:rPr lang="en-GB" dirty="0" smtClean="0"/>
              <a:t>schooling </a:t>
            </a:r>
            <a:r>
              <a:rPr lang="en-GB" dirty="0"/>
              <a:t>may systematically </a:t>
            </a:r>
            <a:r>
              <a:rPr lang="en-GB" b="1" dirty="0"/>
              <a:t>disadvantage girls </a:t>
            </a:r>
            <a:r>
              <a:rPr lang="en-GB" dirty="0"/>
              <a:t>and reinforce the nature of </a:t>
            </a:r>
            <a:r>
              <a:rPr lang="en-GB" b="1" dirty="0"/>
              <a:t>patriarchy</a:t>
            </a:r>
            <a:r>
              <a:rPr lang="en-GB" dirty="0"/>
              <a:t>.</a:t>
            </a:r>
          </a:p>
        </p:txBody>
      </p:sp>
      <p:graphicFrame>
        <p:nvGraphicFramePr>
          <p:cNvPr id="4" name="Table 3"/>
          <p:cNvGraphicFramePr>
            <a:graphicFrameLocks noGrp="1"/>
          </p:cNvGraphicFramePr>
          <p:nvPr>
            <p:extLst/>
          </p:nvPr>
        </p:nvGraphicFramePr>
        <p:xfrm>
          <a:off x="323528" y="3501008"/>
          <a:ext cx="8424936" cy="2549015"/>
        </p:xfrm>
        <a:graphic>
          <a:graphicData uri="http://schemas.openxmlformats.org/drawingml/2006/table">
            <a:tbl>
              <a:tblPr firstRow="1" bandRow="1">
                <a:tableStyleId>{5C22544A-7EE6-4342-B048-85BDC9FD1C3A}</a:tableStyleId>
              </a:tblPr>
              <a:tblGrid>
                <a:gridCol w="4212468"/>
                <a:gridCol w="4212468"/>
              </a:tblGrid>
              <a:tr h="305558">
                <a:tc>
                  <a:txBody>
                    <a:bodyPr/>
                    <a:lstStyle/>
                    <a:p>
                      <a:r>
                        <a:rPr lang="en-GB" dirty="0" smtClean="0"/>
                        <a:t>PAST</a:t>
                      </a:r>
                      <a:endParaRPr lang="en-GB" dirty="0"/>
                    </a:p>
                  </a:txBody>
                  <a:tcPr/>
                </a:tc>
                <a:tc>
                  <a:txBody>
                    <a:bodyPr/>
                    <a:lstStyle/>
                    <a:p>
                      <a:r>
                        <a:rPr lang="en-GB" dirty="0" smtClean="0"/>
                        <a:t>PRESENT</a:t>
                      </a:r>
                      <a:endParaRPr lang="en-GB" dirty="0"/>
                    </a:p>
                  </a:txBody>
                  <a:tcPr/>
                </a:tc>
              </a:tr>
              <a:tr h="2183255">
                <a:tc>
                  <a:txBody>
                    <a:bodyPr/>
                    <a:lstStyle/>
                    <a:p>
                      <a:pPr marL="285750" indent="-285750">
                        <a:buFont typeface="Arial" panose="020B0604020202020204" pitchFamily="34" charset="0"/>
                        <a:buChar char="•"/>
                      </a:pPr>
                      <a:r>
                        <a:rPr kumimoji="0" lang="en-GB" sz="1800" kern="1200" dirty="0" smtClean="0">
                          <a:solidFill>
                            <a:schemeClr val="dk1"/>
                          </a:solidFill>
                          <a:effectLst/>
                          <a:latin typeface="+mn-lt"/>
                          <a:ea typeface="+mn-ea"/>
                          <a:cs typeface="+mn-cs"/>
                        </a:rPr>
                        <a:t>Concerned with the </a:t>
                      </a:r>
                      <a:r>
                        <a:rPr kumimoji="0" lang="en-GB" sz="1800" b="1" kern="1200" dirty="0" smtClean="0">
                          <a:solidFill>
                            <a:schemeClr val="dk1"/>
                          </a:solidFill>
                          <a:effectLst/>
                          <a:latin typeface="+mn-lt"/>
                          <a:ea typeface="+mn-ea"/>
                          <a:cs typeface="+mn-cs"/>
                        </a:rPr>
                        <a:t>underperformanc</a:t>
                      </a:r>
                      <a:r>
                        <a:rPr kumimoji="0" lang="en-GB" sz="1800" kern="1200" dirty="0" smtClean="0">
                          <a:solidFill>
                            <a:schemeClr val="dk1"/>
                          </a:solidFill>
                          <a:effectLst/>
                          <a:latin typeface="+mn-lt"/>
                          <a:ea typeface="+mn-ea"/>
                          <a:cs typeface="+mn-cs"/>
                        </a:rPr>
                        <a:t>e of girls in the educational system </a:t>
                      </a:r>
                    </a:p>
                    <a:p>
                      <a:pPr marL="285750" indent="-285750">
                        <a:buFont typeface="Arial" panose="020B0604020202020204" pitchFamily="34" charset="0"/>
                        <a:buChar char="•"/>
                      </a:pPr>
                      <a:r>
                        <a:rPr kumimoji="0" lang="en-GB" sz="1800" kern="1200" dirty="0" smtClean="0">
                          <a:solidFill>
                            <a:schemeClr val="dk1"/>
                          </a:solidFill>
                          <a:effectLst/>
                          <a:latin typeface="+mn-lt"/>
                          <a:ea typeface="+mn-ea"/>
                          <a:cs typeface="+mn-cs"/>
                        </a:rPr>
                        <a:t>The ways in which this may have been reinforced by </a:t>
                      </a:r>
                      <a:r>
                        <a:rPr kumimoji="0" lang="en-GB" sz="1800" b="1" kern="1200" dirty="0" smtClean="0">
                          <a:solidFill>
                            <a:schemeClr val="dk1"/>
                          </a:solidFill>
                          <a:effectLst/>
                          <a:latin typeface="+mn-lt"/>
                          <a:ea typeface="+mn-ea"/>
                          <a:cs typeface="+mn-cs"/>
                        </a:rPr>
                        <a:t>school structures </a:t>
                      </a:r>
                      <a:r>
                        <a:rPr kumimoji="0" lang="en-GB" sz="1800" kern="1200" dirty="0" smtClean="0">
                          <a:solidFill>
                            <a:schemeClr val="dk1"/>
                          </a:solidFill>
                          <a:effectLst/>
                          <a:latin typeface="+mn-lt"/>
                          <a:ea typeface="+mn-ea"/>
                          <a:cs typeface="+mn-cs"/>
                        </a:rPr>
                        <a:t>and </a:t>
                      </a:r>
                      <a:r>
                        <a:rPr kumimoji="0" lang="en-GB" sz="1800" b="1" kern="1200" dirty="0" smtClean="0">
                          <a:solidFill>
                            <a:schemeClr val="dk1"/>
                          </a:solidFill>
                          <a:effectLst/>
                          <a:latin typeface="+mn-lt"/>
                          <a:ea typeface="+mn-ea"/>
                          <a:cs typeface="+mn-cs"/>
                        </a:rPr>
                        <a:t>interaction</a:t>
                      </a:r>
                      <a:r>
                        <a:rPr kumimoji="0" lang="en-GB" sz="1800" kern="1200" dirty="0" smtClean="0">
                          <a:solidFill>
                            <a:schemeClr val="dk1"/>
                          </a:solidFill>
                          <a:effectLst/>
                          <a:latin typeface="+mn-lt"/>
                          <a:ea typeface="+mn-ea"/>
                          <a:cs typeface="+mn-cs"/>
                        </a:rPr>
                        <a:t>. </a:t>
                      </a:r>
                      <a:endParaRPr lang="en-GB" dirty="0"/>
                    </a:p>
                  </a:txBody>
                  <a:tcPr/>
                </a:tc>
                <a:tc>
                  <a:txBody>
                    <a:bodyPr/>
                    <a:lstStyle/>
                    <a:p>
                      <a:pPr marL="285750" indent="-285750">
                        <a:buFont typeface="Arial" panose="020B0604020202020204" pitchFamily="34" charset="0"/>
                        <a:buChar char="•"/>
                      </a:pPr>
                      <a:r>
                        <a:rPr lang="en-GB" dirty="0" smtClean="0"/>
                        <a:t>The remaining</a:t>
                      </a:r>
                      <a:r>
                        <a:rPr lang="en-GB" baseline="0" dirty="0" smtClean="0"/>
                        <a:t> </a:t>
                      </a:r>
                      <a:r>
                        <a:rPr lang="en-GB" b="1" baseline="0" dirty="0" smtClean="0"/>
                        <a:t>patriarchal systems </a:t>
                      </a:r>
                      <a:r>
                        <a:rPr lang="en-GB" baseline="0" dirty="0" smtClean="0"/>
                        <a:t>that exist in education.</a:t>
                      </a:r>
                    </a:p>
                    <a:p>
                      <a:pPr marL="285750" indent="-285750">
                        <a:buFont typeface="Arial" panose="020B0604020202020204" pitchFamily="34" charset="0"/>
                        <a:buChar char="•"/>
                      </a:pPr>
                      <a:r>
                        <a:rPr lang="en-GB" b="1" baseline="0" dirty="0" smtClean="0"/>
                        <a:t>Interactions</a:t>
                      </a:r>
                      <a:r>
                        <a:rPr lang="en-GB" baseline="0" dirty="0" smtClean="0"/>
                        <a:t> in the classroom and how they create DEA.</a:t>
                      </a:r>
                    </a:p>
                    <a:p>
                      <a:pPr marL="285750" indent="-285750">
                        <a:buFont typeface="Arial" panose="020B0604020202020204" pitchFamily="34" charset="0"/>
                        <a:buChar char="•"/>
                      </a:pPr>
                      <a:r>
                        <a:rPr lang="en-GB" baseline="0" dirty="0" smtClean="0"/>
                        <a:t>Some Feminists maybe interested in looking at why boys are now failing. (Liberal feminism)</a:t>
                      </a:r>
                      <a:endParaRPr lang="en-GB" dirty="0"/>
                    </a:p>
                  </a:txBody>
                  <a:tcPr/>
                </a:tc>
              </a:tr>
            </a:tbl>
          </a:graphicData>
        </a:graphic>
      </p:graphicFrame>
      <p:sp>
        <p:nvSpPr>
          <p:cNvPr id="5" name="TextBox 4"/>
          <p:cNvSpPr txBox="1"/>
          <p:nvPr/>
        </p:nvSpPr>
        <p:spPr>
          <a:xfrm>
            <a:off x="-108520" y="6254241"/>
            <a:ext cx="7560840" cy="369332"/>
          </a:xfrm>
          <a:prstGeom prst="rect">
            <a:avLst/>
          </a:prstGeom>
          <a:noFill/>
        </p:spPr>
        <p:txBody>
          <a:bodyPr wrap="square" rtlCol="0">
            <a:spAutoFit/>
          </a:bodyPr>
          <a:lstStyle/>
          <a:p>
            <a:pPr algn="ctr"/>
            <a:r>
              <a:rPr lang="en-GB" b="1" dirty="0" smtClean="0">
                <a:solidFill>
                  <a:prstClr val="black"/>
                </a:solidFill>
              </a:rPr>
              <a:t>[What may have influenced this change in focus?] </a:t>
            </a:r>
            <a:endParaRPr lang="en-GB" b="1" dirty="0">
              <a:solidFill>
                <a:prstClr val="black"/>
              </a:solidFill>
            </a:endParaRPr>
          </a:p>
        </p:txBody>
      </p:sp>
    </p:spTree>
    <p:extLst>
      <p:ext uri="{BB962C8B-B14F-4D97-AF65-F5344CB8AC3E}">
        <p14:creationId xmlns:p14="http://schemas.microsoft.com/office/powerpoint/2010/main" val="28969041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198" y="221698"/>
            <a:ext cx="7272808" cy="1399032"/>
          </a:xfrm>
        </p:spPr>
        <p:txBody>
          <a:bodyPr>
            <a:normAutofit fontScale="90000"/>
          </a:bodyPr>
          <a:lstStyle/>
          <a:p>
            <a:r>
              <a:rPr lang="en-GB" b="1" dirty="0">
                <a:effectLst/>
              </a:rPr>
              <a:t>Recent Trends in Gender from the late 1980s to the present day. </a:t>
            </a:r>
            <a:r>
              <a:rPr lang="en-GB" dirty="0">
                <a:effectLst/>
              </a:rPr>
              <a:t/>
            </a:r>
            <a:br>
              <a:rPr lang="en-GB" dirty="0">
                <a:effectLst/>
              </a:rPr>
            </a:br>
            <a:endParaRPr lang="en-GB" dirty="0"/>
          </a:p>
        </p:txBody>
      </p:sp>
      <p:sp>
        <p:nvSpPr>
          <p:cNvPr id="3" name="Content Placeholder 2"/>
          <p:cNvSpPr>
            <a:spLocks noGrp="1"/>
          </p:cNvSpPr>
          <p:nvPr>
            <p:ph idx="1"/>
          </p:nvPr>
        </p:nvSpPr>
        <p:spPr>
          <a:xfrm>
            <a:off x="323528" y="1628800"/>
            <a:ext cx="7139136" cy="4975192"/>
          </a:xfrm>
        </p:spPr>
        <p:txBody>
          <a:bodyPr>
            <a:normAutofit fontScale="92500" lnSpcReduction="10000"/>
          </a:bodyPr>
          <a:lstStyle/>
          <a:p>
            <a:pPr lvl="0"/>
            <a:r>
              <a:rPr lang="en-GB" dirty="0"/>
              <a:t>GCSE was introduced in </a:t>
            </a:r>
            <a:r>
              <a:rPr lang="en-GB" b="1" dirty="0"/>
              <a:t>1988</a:t>
            </a:r>
            <a:r>
              <a:rPr lang="en-GB" dirty="0"/>
              <a:t> and from then onwards the female- male gender difference in educational achievement at GCSE level widened</a:t>
            </a:r>
          </a:p>
          <a:p>
            <a:pPr lvl="0"/>
            <a:r>
              <a:rPr lang="en-GB" dirty="0"/>
              <a:t>By the late 1980s females were more likely than males to gain two or more A Level passes and during the course of the 1990s they also became more likely to gain 3 or more A level passes.</a:t>
            </a:r>
          </a:p>
          <a:p>
            <a:pPr lvl="0"/>
            <a:r>
              <a:rPr lang="en-GB" dirty="0"/>
              <a:t>Females became more likely than males to gain A grades in almost all A Level subjects BUT gender differences in exam performance at A level are smaller than at GCSE.</a:t>
            </a:r>
          </a:p>
          <a:p>
            <a:pPr lvl="0"/>
            <a:r>
              <a:rPr lang="en-GB" dirty="0"/>
              <a:t>Females are more likely than males to enrol on Undergraduate and Post Graduate courses.</a:t>
            </a:r>
          </a:p>
          <a:p>
            <a:pPr lvl="0"/>
            <a:r>
              <a:rPr lang="en-GB" dirty="0"/>
              <a:t>Males are still marginally more likely than females to gain First Class degrees but females are significantly more likely than males to gain Upper Second degrees.</a:t>
            </a:r>
          </a:p>
          <a:p>
            <a:pPr lvl="0"/>
            <a:r>
              <a:rPr lang="en-GB" dirty="0"/>
              <a:t>There are still some significant gender differences in subject choice at Advanced level and Degree level and these differences could potentially restrict women’s future employment prospects.</a:t>
            </a:r>
          </a:p>
          <a:p>
            <a:endParaRPr lang="en-GB" dirty="0"/>
          </a:p>
        </p:txBody>
      </p:sp>
    </p:spTree>
    <p:extLst>
      <p:ext uri="{BB962C8B-B14F-4D97-AF65-F5344CB8AC3E}">
        <p14:creationId xmlns:p14="http://schemas.microsoft.com/office/powerpoint/2010/main" val="2138102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rPr>
              <a:t>Problems with this picture</a:t>
            </a:r>
            <a:r>
              <a:rPr lang="en-GB" dirty="0">
                <a:effectLst/>
              </a:rPr>
              <a:t/>
            </a:r>
            <a:br>
              <a:rPr lang="en-GB" dirty="0">
                <a:effectLst/>
              </a:rPr>
            </a:br>
            <a:endParaRPr lang="en-GB" dirty="0"/>
          </a:p>
        </p:txBody>
      </p:sp>
      <p:sp>
        <p:nvSpPr>
          <p:cNvPr id="3" name="Content Placeholder 2"/>
          <p:cNvSpPr>
            <a:spLocks noGrp="1"/>
          </p:cNvSpPr>
          <p:nvPr>
            <p:ph idx="1"/>
          </p:nvPr>
        </p:nvSpPr>
        <p:spPr>
          <a:xfrm>
            <a:off x="539552" y="1340768"/>
            <a:ext cx="6347714" cy="3880773"/>
          </a:xfrm>
        </p:spPr>
        <p:txBody>
          <a:bodyPr>
            <a:normAutofit lnSpcReduction="10000"/>
          </a:bodyPr>
          <a:lstStyle/>
          <a:p>
            <a:pPr lvl="0"/>
            <a:r>
              <a:rPr lang="en-GB" dirty="0"/>
              <a:t>It is important to consider the relative sizes of gender, social class and ethnic differences in educational achievement and the </a:t>
            </a:r>
            <a:r>
              <a:rPr lang="en-GB" b="1" u="sng" dirty="0"/>
              <a:t>interconnected</a:t>
            </a:r>
            <a:r>
              <a:rPr lang="en-GB" dirty="0"/>
              <a:t> effects of gender, ethnicity and social class on educational achievement</a:t>
            </a:r>
            <a:r>
              <a:rPr lang="en-GB" dirty="0" smtClean="0"/>
              <a:t>. This is called </a:t>
            </a:r>
            <a:r>
              <a:rPr lang="en-GB" b="1" dirty="0" smtClean="0">
                <a:solidFill>
                  <a:srgbClr val="FF0000"/>
                </a:solidFill>
              </a:rPr>
              <a:t>INTERSECTIONALITY</a:t>
            </a:r>
            <a:r>
              <a:rPr lang="en-GB" dirty="0" smtClean="0"/>
              <a:t>.</a:t>
            </a:r>
            <a:endParaRPr lang="en-GB" dirty="0"/>
          </a:p>
          <a:p>
            <a:pPr lvl="0"/>
            <a:r>
              <a:rPr lang="en-GB" dirty="0"/>
              <a:t>Gender differences </a:t>
            </a:r>
            <a:r>
              <a:rPr lang="en-GB" b="1" u="sng" dirty="0"/>
              <a:t>are far smaller than social class differences</a:t>
            </a:r>
            <a:r>
              <a:rPr lang="en-GB" dirty="0"/>
              <a:t> in educational achievement. Students of both sexes who are eligible for free school meals are far less likely than students of both sexes ineligible to be successful at all levels of the education system.</a:t>
            </a:r>
          </a:p>
          <a:p>
            <a:pPr lvl="0"/>
            <a:r>
              <a:rPr lang="en-GB" dirty="0"/>
              <a:t>Some </a:t>
            </a:r>
            <a:r>
              <a:rPr lang="en-GB" b="1" u="sng" dirty="0"/>
              <a:t>ethnic differences in educational achievement are also greater</a:t>
            </a:r>
            <a:r>
              <a:rPr lang="en-GB" dirty="0"/>
              <a:t> than gender differences in educational achievement.</a:t>
            </a:r>
          </a:p>
          <a:p>
            <a:endParaRPr lang="en-GB" dirty="0"/>
          </a:p>
        </p:txBody>
      </p:sp>
      <p:sp>
        <p:nvSpPr>
          <p:cNvPr id="4" name="TextBox 3"/>
          <p:cNvSpPr txBox="1"/>
          <p:nvPr/>
        </p:nvSpPr>
        <p:spPr>
          <a:xfrm>
            <a:off x="156099" y="5121712"/>
            <a:ext cx="6801213" cy="830997"/>
          </a:xfrm>
          <a:prstGeom prst="rect">
            <a:avLst/>
          </a:prstGeom>
          <a:noFill/>
        </p:spPr>
        <p:txBody>
          <a:bodyPr wrap="square" rtlCol="0">
            <a:spAutoFit/>
          </a:bodyPr>
          <a:lstStyle/>
          <a:p>
            <a:pPr algn="ctr"/>
            <a:r>
              <a:rPr lang="en-GB" sz="2400" b="1" dirty="0" smtClean="0">
                <a:solidFill>
                  <a:prstClr val="black"/>
                </a:solidFill>
              </a:rPr>
              <a:t>NOTE: All of these are potential evaluation points to include in a relevant essay! </a:t>
            </a:r>
            <a:endParaRPr lang="en-GB" sz="2400" b="1" dirty="0">
              <a:solidFill>
                <a:prstClr val="black"/>
              </a:solidFill>
            </a:endParaRPr>
          </a:p>
        </p:txBody>
      </p:sp>
    </p:spTree>
    <p:extLst>
      <p:ext uri="{BB962C8B-B14F-4D97-AF65-F5344CB8AC3E}">
        <p14:creationId xmlns:p14="http://schemas.microsoft.com/office/powerpoint/2010/main" val="1100562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620688"/>
            <a:ext cx="7056784" cy="731168"/>
          </a:xfrm>
        </p:spPr>
        <p:txBody>
          <a:bodyPr>
            <a:normAutofit/>
          </a:bodyPr>
          <a:lstStyle/>
          <a:p>
            <a:r>
              <a:rPr lang="en-GB" sz="2800" b="1" dirty="0" smtClean="0">
                <a:effectLst/>
              </a:rPr>
              <a:t>Summary: Explaining </a:t>
            </a:r>
            <a:r>
              <a:rPr lang="en-GB" sz="2800" b="1" dirty="0">
                <a:effectLst/>
              </a:rPr>
              <a:t>the </a:t>
            </a:r>
            <a:r>
              <a:rPr lang="en-GB" sz="2800" b="1" dirty="0" smtClean="0">
                <a:effectLst/>
              </a:rPr>
              <a:t>differences</a:t>
            </a:r>
            <a:endParaRPr lang="en-GB" sz="2800" dirty="0"/>
          </a:p>
        </p:txBody>
      </p:sp>
      <p:sp>
        <p:nvSpPr>
          <p:cNvPr id="3" name="Content Placeholder 2"/>
          <p:cNvSpPr>
            <a:spLocks noGrp="1"/>
          </p:cNvSpPr>
          <p:nvPr>
            <p:ph idx="1"/>
          </p:nvPr>
        </p:nvSpPr>
        <p:spPr>
          <a:xfrm>
            <a:off x="323528" y="1124744"/>
            <a:ext cx="7056784" cy="4580778"/>
          </a:xfrm>
        </p:spPr>
        <p:txBody>
          <a:bodyPr>
            <a:noAutofit/>
          </a:bodyPr>
          <a:lstStyle/>
          <a:p>
            <a:pPr lvl="0"/>
            <a:r>
              <a:rPr lang="en-GB" dirty="0"/>
              <a:t>In order to analyse the relative educational improvement from the 1980s onwards we must distinguish between:</a:t>
            </a:r>
          </a:p>
          <a:p>
            <a:pPr lvl="3"/>
            <a:r>
              <a:rPr lang="en-GB" sz="1800" b="1" dirty="0"/>
              <a:t>factors accelerating the rate of female </a:t>
            </a:r>
            <a:r>
              <a:rPr lang="en-GB" sz="1800" b="1" dirty="0" smtClean="0"/>
              <a:t>improvement</a:t>
            </a:r>
            <a:endParaRPr lang="en-GB" sz="1800" b="1" dirty="0"/>
          </a:p>
          <a:p>
            <a:pPr lvl="3"/>
            <a:r>
              <a:rPr lang="en-GB" sz="1800" b="1" dirty="0"/>
              <a:t>factors restricting the rate of male improvement.</a:t>
            </a:r>
          </a:p>
          <a:p>
            <a:pPr marL="400050" lvl="1" indent="0">
              <a:buNone/>
            </a:pPr>
            <a:r>
              <a:rPr lang="en-GB" dirty="0" smtClean="0"/>
              <a:t>and then look at the possible division between schools as a factor in this or wider socio-economic issues</a:t>
            </a:r>
          </a:p>
          <a:p>
            <a:pPr marL="0" lvl="0" indent="0">
              <a:buNone/>
            </a:pPr>
            <a:r>
              <a:rPr lang="en-GB" dirty="0" smtClean="0"/>
              <a:t>		</a:t>
            </a:r>
            <a:r>
              <a:rPr lang="en-GB" b="1" dirty="0" smtClean="0">
                <a:solidFill>
                  <a:srgbClr val="00B050"/>
                </a:solidFill>
              </a:rPr>
              <a:t>BUT REMEMBER</a:t>
            </a:r>
            <a:r>
              <a:rPr lang="en-GB" dirty="0" smtClean="0"/>
              <a:t>:</a:t>
            </a:r>
          </a:p>
          <a:p>
            <a:pPr lvl="0"/>
            <a:r>
              <a:rPr lang="en-GB" b="1" dirty="0" smtClean="0">
                <a:solidFill>
                  <a:srgbClr val="00B050"/>
                </a:solidFill>
              </a:rPr>
              <a:t>Females</a:t>
            </a:r>
            <a:r>
              <a:rPr lang="en-GB" b="1" dirty="0">
                <a:solidFill>
                  <a:srgbClr val="00B050"/>
                </a:solidFill>
              </a:rPr>
              <a:t>’ </a:t>
            </a:r>
            <a:r>
              <a:rPr lang="en-GB" b="1" u="sng" dirty="0">
                <a:solidFill>
                  <a:srgbClr val="00B050"/>
                </a:solidFill>
              </a:rPr>
              <a:t>and</a:t>
            </a:r>
            <a:r>
              <a:rPr lang="en-GB" b="1" dirty="0">
                <a:solidFill>
                  <a:srgbClr val="00B050"/>
                </a:solidFill>
              </a:rPr>
              <a:t> males’ educational achievements have </a:t>
            </a:r>
            <a:r>
              <a:rPr lang="en-GB" b="1" u="sng" dirty="0" smtClean="0">
                <a:solidFill>
                  <a:srgbClr val="00B050"/>
                </a:solidFill>
              </a:rPr>
              <a:t>both</a:t>
            </a:r>
            <a:r>
              <a:rPr lang="en-GB" b="1" dirty="0" smtClean="0">
                <a:solidFill>
                  <a:srgbClr val="00B050"/>
                </a:solidFill>
              </a:rPr>
              <a:t> improved over time </a:t>
            </a:r>
            <a:r>
              <a:rPr lang="en-GB" dirty="0" smtClean="0"/>
              <a:t>- </a:t>
            </a:r>
            <a:r>
              <a:rPr lang="en-GB" dirty="0"/>
              <a:t>the rate of female improvement has been faster and this widened the female-male achievement gap</a:t>
            </a:r>
          </a:p>
          <a:p>
            <a:pPr lvl="0"/>
            <a:r>
              <a:rPr lang="en-GB" b="1" dirty="0" smtClean="0">
                <a:solidFill>
                  <a:srgbClr val="00B050"/>
                </a:solidFill>
              </a:rPr>
              <a:t>Gender</a:t>
            </a:r>
            <a:r>
              <a:rPr lang="en-GB" b="1" dirty="0">
                <a:solidFill>
                  <a:srgbClr val="00B050"/>
                </a:solidFill>
              </a:rPr>
              <a:t>, social class and ethnicity are </a:t>
            </a:r>
            <a:r>
              <a:rPr lang="en-GB" b="1" u="sng" dirty="0">
                <a:solidFill>
                  <a:srgbClr val="00B050"/>
                </a:solidFill>
              </a:rPr>
              <a:t>interconnected</a:t>
            </a:r>
            <a:r>
              <a:rPr lang="en-GB" dirty="0"/>
              <a:t>. Girls are more successful than boys in all ethnic groups but middle class boys are still more educationally successful than working class girls in all ethnic groups.</a:t>
            </a:r>
          </a:p>
          <a:p>
            <a:endParaRPr lang="en-GB" sz="1000" dirty="0"/>
          </a:p>
        </p:txBody>
      </p:sp>
    </p:spTree>
    <p:extLst>
      <p:ext uri="{BB962C8B-B14F-4D97-AF65-F5344CB8AC3E}">
        <p14:creationId xmlns:p14="http://schemas.microsoft.com/office/powerpoint/2010/main" val="30947463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CONTINUING PROBLEMS FOR </a:t>
            </a:r>
            <a:r>
              <a:rPr lang="en-US" b="1" dirty="0" smtClean="0">
                <a:effectLst/>
              </a:rPr>
              <a:t>GIRLS? </a:t>
            </a:r>
            <a:r>
              <a:rPr lang="en-US" b="1" smtClean="0">
                <a:effectLst/>
              </a:rPr>
              <a:t>2 examples</a:t>
            </a:r>
            <a:r>
              <a:rPr lang="en-GB" b="1" dirty="0">
                <a:effectLst/>
              </a:rPr>
              <a:t/>
            </a:r>
            <a:br>
              <a:rPr lang="en-GB" b="1" dirty="0">
                <a:effectLst/>
              </a:rPr>
            </a:br>
            <a:endParaRPr lang="en-GB" dirty="0"/>
          </a:p>
        </p:txBody>
      </p:sp>
      <p:sp>
        <p:nvSpPr>
          <p:cNvPr id="3" name="Content Placeholder 2"/>
          <p:cNvSpPr>
            <a:spLocks noGrp="1"/>
          </p:cNvSpPr>
          <p:nvPr>
            <p:ph idx="1"/>
          </p:nvPr>
        </p:nvSpPr>
        <p:spPr>
          <a:xfrm>
            <a:off x="323528" y="1916832"/>
            <a:ext cx="7272808" cy="4572000"/>
          </a:xfrm>
        </p:spPr>
        <p:txBody>
          <a:bodyPr>
            <a:normAutofit fontScale="85000" lnSpcReduction="20000"/>
          </a:bodyPr>
          <a:lstStyle/>
          <a:p>
            <a:pPr marL="64008" indent="0">
              <a:buNone/>
            </a:pPr>
            <a:r>
              <a:rPr lang="en-GB" b="1" u="sng" cap="all" dirty="0" smtClean="0"/>
              <a:t>IN EMPLOYMENT</a:t>
            </a:r>
          </a:p>
          <a:p>
            <a:pPr marL="349758" indent="-285750"/>
            <a:r>
              <a:rPr lang="en-GB" dirty="0" smtClean="0"/>
              <a:t>The so-called “glass ceiling” still exists in employment – as women’s careers can stall because of</a:t>
            </a:r>
          </a:p>
          <a:p>
            <a:pPr marL="749808" lvl="1"/>
            <a:r>
              <a:rPr lang="en-GB" dirty="0" smtClean="0"/>
              <a:t>family pressures / maternity leave</a:t>
            </a:r>
          </a:p>
          <a:p>
            <a:pPr marL="749808" lvl="1"/>
            <a:r>
              <a:rPr lang="en-GB" dirty="0" smtClean="0"/>
              <a:t>Stereotyping by employers</a:t>
            </a:r>
          </a:p>
          <a:p>
            <a:pPr marL="749808" lvl="1"/>
            <a:r>
              <a:rPr lang="en-GB" dirty="0" smtClean="0"/>
              <a:t>“Old Boy” Networks</a:t>
            </a:r>
          </a:p>
          <a:p>
            <a:pPr marL="749808" lvl="1"/>
            <a:r>
              <a:rPr lang="en-GB" dirty="0" err="1" smtClean="0"/>
              <a:t>etc</a:t>
            </a:r>
            <a:endParaRPr lang="en-GB" dirty="0" smtClean="0"/>
          </a:p>
          <a:p>
            <a:pPr marL="349758" indent="-285750"/>
            <a:endParaRPr lang="en-GB" b="1" u="sng" cap="all" dirty="0"/>
          </a:p>
          <a:p>
            <a:pPr marL="64008" indent="0">
              <a:buNone/>
            </a:pPr>
            <a:r>
              <a:rPr lang="en-GB" b="1" u="sng" cap="all" dirty="0" smtClean="0"/>
              <a:t>(Post</a:t>
            </a:r>
            <a:r>
              <a:rPr lang="en-GB" b="1" u="sng" cap="all" dirty="0"/>
              <a:t>?) feminist approaches </a:t>
            </a:r>
            <a:r>
              <a:rPr lang="en-GB" b="1" u="sng" cap="all" dirty="0" smtClean="0"/>
              <a:t>– THE “GENDER REGIME”</a:t>
            </a:r>
            <a:endParaRPr lang="en-GB" b="1" dirty="0"/>
          </a:p>
          <a:p>
            <a:r>
              <a:rPr lang="en-GB" b="1" dirty="0" smtClean="0"/>
              <a:t>Valerie Hey/ Martin Mac an </a:t>
            </a:r>
            <a:r>
              <a:rPr lang="en-GB" b="1" dirty="0" err="1" smtClean="0"/>
              <a:t>Ghaill</a:t>
            </a:r>
            <a:r>
              <a:rPr lang="en-GB" b="1" dirty="0" smtClean="0"/>
              <a:t> – Heteronormativity</a:t>
            </a:r>
          </a:p>
          <a:p>
            <a:r>
              <a:rPr lang="en-GB" dirty="0" smtClean="0"/>
              <a:t>Heterosexuality </a:t>
            </a:r>
            <a:r>
              <a:rPr lang="en-GB" dirty="0"/>
              <a:t>is a </a:t>
            </a:r>
            <a:r>
              <a:rPr lang="en-GB" u="sng" dirty="0"/>
              <a:t>learned</a:t>
            </a:r>
            <a:r>
              <a:rPr lang="en-GB" dirty="0"/>
              <a:t> characteristic for most if not all, </a:t>
            </a:r>
            <a:r>
              <a:rPr lang="en-GB" dirty="0" smtClean="0"/>
              <a:t>and hegemonic male sexuality dominates</a:t>
            </a:r>
          </a:p>
          <a:p>
            <a:r>
              <a:rPr lang="en-GB" dirty="0" smtClean="0"/>
              <a:t>Other sexualities and genders </a:t>
            </a:r>
            <a:r>
              <a:rPr lang="en-GB" dirty="0"/>
              <a:t>are </a:t>
            </a:r>
            <a:r>
              <a:rPr lang="en-GB" dirty="0" smtClean="0"/>
              <a:t>relatively stigmatised</a:t>
            </a:r>
            <a:r>
              <a:rPr lang="en-GB" dirty="0"/>
              <a:t>, marginalised or punished through the hidden curriculum of the school, or the actions of other pupils in reinforcing group norms</a:t>
            </a:r>
            <a:r>
              <a:rPr lang="en-GB" dirty="0" smtClean="0"/>
              <a:t>.</a:t>
            </a:r>
          </a:p>
          <a:p>
            <a:r>
              <a:rPr lang="en-GB" dirty="0" smtClean="0"/>
              <a:t>So girls still learn subordination and schools still reinforce patriarchal attitudes</a:t>
            </a:r>
            <a:endParaRPr lang="en-GB" dirty="0"/>
          </a:p>
          <a:p>
            <a:pPr marL="64008" indent="0">
              <a:buNone/>
            </a:pPr>
            <a:endParaRPr lang="en-GB" dirty="0"/>
          </a:p>
          <a:p>
            <a:endParaRPr lang="en-GB" b="1" dirty="0"/>
          </a:p>
        </p:txBody>
      </p:sp>
    </p:spTree>
    <p:extLst>
      <p:ext uri="{BB962C8B-B14F-4D97-AF65-F5344CB8AC3E}">
        <p14:creationId xmlns:p14="http://schemas.microsoft.com/office/powerpoint/2010/main" val="174575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vrecappersanonymous.files.wordpress.com/2011/02/2-11-slush.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059308"/>
            <a:ext cx="4203861" cy="21433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0314" y="298459"/>
            <a:ext cx="6347713" cy="1320800"/>
          </a:xfrm>
        </p:spPr>
        <p:txBody>
          <a:bodyPr>
            <a:normAutofit fontScale="90000"/>
          </a:bodyPr>
          <a:lstStyle/>
          <a:p>
            <a:r>
              <a:rPr lang="en-GB" b="1" dirty="0" smtClean="0"/>
              <a:t>Heteronormativity represented in US TV shows/ Films: </a:t>
            </a:r>
            <a:endParaRPr lang="en-GB" b="1" dirty="0"/>
          </a:p>
        </p:txBody>
      </p:sp>
      <p:sp>
        <p:nvSpPr>
          <p:cNvPr id="4" name="Text Box 2"/>
          <p:cNvSpPr txBox="1">
            <a:spLocks noChangeArrowheads="1"/>
          </p:cNvSpPr>
          <p:nvPr/>
        </p:nvSpPr>
        <p:spPr bwMode="auto">
          <a:xfrm>
            <a:off x="6732240" y="5733256"/>
            <a:ext cx="2272665" cy="9387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r>
              <a:rPr lang="en-GB" sz="1100" dirty="0">
                <a:solidFill>
                  <a:prstClr val="white"/>
                </a:solidFill>
                <a:latin typeface="Arial"/>
                <a:ea typeface="Times New Roman"/>
                <a:cs typeface="Arial Unicode MS"/>
              </a:rPr>
              <a:t>The </a:t>
            </a:r>
            <a:r>
              <a:rPr lang="en-GB" sz="1100" dirty="0">
                <a:solidFill>
                  <a:prstClr val="black"/>
                </a:solidFill>
                <a:latin typeface="Arial"/>
                <a:ea typeface="Times New Roman"/>
                <a:cs typeface="Arial Unicode MS"/>
              </a:rPr>
              <a:t>hierarchy of gender/sexuality</a:t>
            </a:r>
            <a:endParaRPr lang="en-GB" sz="1200" dirty="0">
              <a:solidFill>
                <a:prstClr val="black"/>
              </a:solidFill>
              <a:latin typeface="Times New Roman"/>
              <a:ea typeface="Times New Roman"/>
              <a:cs typeface="Arial Unicode MS"/>
            </a:endParaRPr>
          </a:p>
          <a:p>
            <a:pPr marL="342900" indent="-342900">
              <a:buFont typeface="+mj-lt"/>
              <a:buAutoNum type="arabicPeriod"/>
            </a:pPr>
            <a:r>
              <a:rPr lang="en-GB" sz="1100" dirty="0">
                <a:solidFill>
                  <a:prstClr val="black"/>
                </a:solidFill>
                <a:latin typeface="Arial"/>
                <a:ea typeface="Times New Roman"/>
              </a:rPr>
              <a:t>Heterosexual male</a:t>
            </a:r>
            <a:endParaRPr lang="en-GB" sz="1200" dirty="0">
              <a:solidFill>
                <a:prstClr val="black"/>
              </a:solidFill>
              <a:latin typeface="Times New Roman"/>
              <a:ea typeface="Times New Roman"/>
            </a:endParaRPr>
          </a:p>
          <a:p>
            <a:pPr marL="342900" indent="-342900">
              <a:buFont typeface="+mj-lt"/>
              <a:buAutoNum type="arabicPeriod"/>
            </a:pPr>
            <a:r>
              <a:rPr lang="en-GB" sz="1100" dirty="0">
                <a:solidFill>
                  <a:prstClr val="black"/>
                </a:solidFill>
                <a:latin typeface="Arial"/>
                <a:ea typeface="Times New Roman"/>
              </a:rPr>
              <a:t>Heterosexual female</a:t>
            </a:r>
            <a:endParaRPr lang="en-GB" sz="1200" dirty="0">
              <a:solidFill>
                <a:prstClr val="black"/>
              </a:solidFill>
              <a:latin typeface="Times New Roman"/>
              <a:ea typeface="Times New Roman"/>
            </a:endParaRPr>
          </a:p>
          <a:p>
            <a:pPr marL="342900" indent="-342900">
              <a:buFont typeface="+mj-lt"/>
              <a:buAutoNum type="arabicPeriod"/>
            </a:pPr>
            <a:r>
              <a:rPr lang="en-GB" sz="1100" dirty="0">
                <a:solidFill>
                  <a:prstClr val="black"/>
                </a:solidFill>
                <a:latin typeface="Arial"/>
                <a:ea typeface="Times New Roman"/>
              </a:rPr>
              <a:t>Homosexual female</a:t>
            </a:r>
            <a:endParaRPr lang="en-GB" sz="1200" dirty="0">
              <a:solidFill>
                <a:prstClr val="black"/>
              </a:solidFill>
              <a:latin typeface="Times New Roman"/>
              <a:ea typeface="Times New Roman"/>
            </a:endParaRPr>
          </a:p>
          <a:p>
            <a:pPr marL="342900" indent="-342900">
              <a:buFont typeface="+mj-lt"/>
              <a:buAutoNum type="arabicPeriod"/>
            </a:pPr>
            <a:r>
              <a:rPr lang="en-GB" sz="1100" dirty="0">
                <a:solidFill>
                  <a:prstClr val="black"/>
                </a:solidFill>
                <a:latin typeface="Arial"/>
                <a:ea typeface="Times New Roman"/>
              </a:rPr>
              <a:t>Homosexual male</a:t>
            </a:r>
            <a:endParaRPr lang="en-GB" sz="1200" dirty="0">
              <a:solidFill>
                <a:prstClr val="black"/>
              </a:solidFill>
              <a:latin typeface="Times New Roman"/>
              <a:ea typeface="Times New Roman"/>
            </a:endParaRPr>
          </a:p>
        </p:txBody>
      </p:sp>
      <p:pic>
        <p:nvPicPr>
          <p:cNvPr id="1026" name="Picture 2" descr="https://geeksonparade.files.wordpress.com/2013/03/sbtb.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42286">
            <a:off x="176313" y="1732103"/>
            <a:ext cx="3261400"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en/c/c8/American_Pie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9792" y="2348880"/>
            <a:ext cx="2232247" cy="31241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2.bp.blogspot.com/-eJBtW6Mb1og/TnlM5jzZZ2I/AAAAAAAAAAU/_JmBXJEmvKk/s1600/Jock-Cheerleader-3-glee-9302703-500-320.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80478">
            <a:off x="4765718" y="1827152"/>
            <a:ext cx="3528392" cy="22581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media-cache-ak0.pinimg.com/originals/bb/4c/a0/bb4ca0ada7eae8507ef739b97b56baee.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5346" y="4335841"/>
            <a:ext cx="2709794" cy="2030788"/>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6353532" y="6323275"/>
            <a:ext cx="432048" cy="86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3942954" y="6202615"/>
            <a:ext cx="228353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solidFill>
                  <a:prstClr val="black"/>
                </a:solidFill>
              </a:rPr>
              <a:t>“Jock Culture”</a:t>
            </a:r>
          </a:p>
        </p:txBody>
      </p:sp>
      <p:sp>
        <p:nvSpPr>
          <p:cNvPr id="5" name="TextBox 4"/>
          <p:cNvSpPr txBox="1"/>
          <p:nvPr/>
        </p:nvSpPr>
        <p:spPr>
          <a:xfrm>
            <a:off x="3815914" y="6202615"/>
            <a:ext cx="271399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solidFill>
                  <a:prstClr val="black"/>
                </a:solidFill>
              </a:rPr>
              <a:t>Gender Regime</a:t>
            </a:r>
            <a:endParaRPr lang="en-GB" dirty="0">
              <a:solidFill>
                <a:prstClr val="black"/>
              </a:solidFill>
            </a:endParaRPr>
          </a:p>
        </p:txBody>
      </p:sp>
    </p:spTree>
    <p:extLst>
      <p:ext uri="{BB962C8B-B14F-4D97-AF65-F5344CB8AC3E}">
        <p14:creationId xmlns:p14="http://schemas.microsoft.com/office/powerpoint/2010/main" val="302957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5"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anim calcmode="lin" valueType="num">
                                      <p:cBhvr>
                                        <p:cTn id="12" dur="2000" fill="hold"/>
                                        <p:tgtEl>
                                          <p:spTgt spid="1026"/>
                                        </p:tgtEl>
                                        <p:attrNameLst>
                                          <p:attrName>ppt_w</p:attrName>
                                        </p:attrNameLst>
                                      </p:cBhvr>
                                      <p:tavLst>
                                        <p:tav tm="0" fmla="#ppt_w*sin(2.5*pi*$)">
                                          <p:val>
                                            <p:fltVal val="0"/>
                                          </p:val>
                                        </p:tav>
                                        <p:tav tm="100000">
                                          <p:val>
                                            <p:fltVal val="1"/>
                                          </p:val>
                                        </p:tav>
                                      </p:tavLst>
                                    </p:anim>
                                    <p:anim calcmode="lin" valueType="num">
                                      <p:cBhvr>
                                        <p:cTn id="13" dur="2000" fill="hold"/>
                                        <p:tgtEl>
                                          <p:spTgt spid="1026"/>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2000"/>
                                        <p:tgtEl>
                                          <p:spTgt spid="1028"/>
                                        </p:tgtEl>
                                      </p:cBhvr>
                                    </p:animEffect>
                                    <p:anim calcmode="lin" valueType="num">
                                      <p:cBhvr>
                                        <p:cTn id="17" dur="2000" fill="hold"/>
                                        <p:tgtEl>
                                          <p:spTgt spid="1028"/>
                                        </p:tgtEl>
                                        <p:attrNameLst>
                                          <p:attrName>ppt_w</p:attrName>
                                        </p:attrNameLst>
                                      </p:cBhvr>
                                      <p:tavLst>
                                        <p:tav tm="0" fmla="#ppt_w*sin(2.5*pi*$)">
                                          <p:val>
                                            <p:fltVal val="0"/>
                                          </p:val>
                                        </p:tav>
                                        <p:tav tm="100000">
                                          <p:val>
                                            <p:fltVal val="1"/>
                                          </p:val>
                                        </p:tav>
                                      </p:tavLst>
                                    </p:anim>
                                    <p:anim calcmode="lin" valueType="num">
                                      <p:cBhvr>
                                        <p:cTn id="18" dur="2000" fill="hold"/>
                                        <p:tgtEl>
                                          <p:spTgt spid="1028"/>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2000"/>
                                        <p:tgtEl>
                                          <p:spTgt spid="1032"/>
                                        </p:tgtEl>
                                      </p:cBhvr>
                                    </p:animEffect>
                                    <p:anim calcmode="lin" valueType="num">
                                      <p:cBhvr>
                                        <p:cTn id="22" dur="2000" fill="hold"/>
                                        <p:tgtEl>
                                          <p:spTgt spid="1032"/>
                                        </p:tgtEl>
                                        <p:attrNameLst>
                                          <p:attrName>ppt_w</p:attrName>
                                        </p:attrNameLst>
                                      </p:cBhvr>
                                      <p:tavLst>
                                        <p:tav tm="0" fmla="#ppt_w*sin(2.5*pi*$)">
                                          <p:val>
                                            <p:fltVal val="0"/>
                                          </p:val>
                                        </p:tav>
                                        <p:tav tm="100000">
                                          <p:val>
                                            <p:fltVal val="1"/>
                                          </p:val>
                                        </p:tav>
                                      </p:tavLst>
                                    </p:anim>
                                    <p:anim calcmode="lin" valueType="num">
                                      <p:cBhvr>
                                        <p:cTn id="23" dur="2000" fill="hold"/>
                                        <p:tgtEl>
                                          <p:spTgt spid="1032"/>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2000"/>
                                        <p:tgtEl>
                                          <p:spTgt spid="1030"/>
                                        </p:tgtEl>
                                      </p:cBhvr>
                                    </p:animEffect>
                                    <p:anim calcmode="lin" valueType="num">
                                      <p:cBhvr>
                                        <p:cTn id="27" dur="2000" fill="hold"/>
                                        <p:tgtEl>
                                          <p:spTgt spid="1030"/>
                                        </p:tgtEl>
                                        <p:attrNameLst>
                                          <p:attrName>ppt_w</p:attrName>
                                        </p:attrNameLst>
                                      </p:cBhvr>
                                      <p:tavLst>
                                        <p:tav tm="0" fmla="#ppt_w*sin(2.5*pi*$)">
                                          <p:val>
                                            <p:fltVal val="0"/>
                                          </p:val>
                                        </p:tav>
                                        <p:tav tm="100000">
                                          <p:val>
                                            <p:fltVal val="1"/>
                                          </p:val>
                                        </p:tav>
                                      </p:tavLst>
                                    </p:anim>
                                    <p:anim calcmode="lin" valueType="num">
                                      <p:cBhvr>
                                        <p:cTn id="28" dur="2000" fill="hold"/>
                                        <p:tgtEl>
                                          <p:spTgt spid="103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2000"/>
                                        <p:tgtEl>
                                          <p:spTgt spid="1034"/>
                                        </p:tgtEl>
                                      </p:cBhvr>
                                    </p:animEffect>
                                    <p:anim calcmode="lin" valueType="num">
                                      <p:cBhvr>
                                        <p:cTn id="32" dur="2000" fill="hold"/>
                                        <p:tgtEl>
                                          <p:spTgt spid="1034"/>
                                        </p:tgtEl>
                                        <p:attrNameLst>
                                          <p:attrName>ppt_w</p:attrName>
                                        </p:attrNameLst>
                                      </p:cBhvr>
                                      <p:tavLst>
                                        <p:tav tm="0" fmla="#ppt_w*sin(2.5*pi*$)">
                                          <p:val>
                                            <p:fltVal val="0"/>
                                          </p:val>
                                        </p:tav>
                                        <p:tav tm="100000">
                                          <p:val>
                                            <p:fltVal val="1"/>
                                          </p:val>
                                        </p:tav>
                                      </p:tavLst>
                                    </p:anim>
                                    <p:anim calcmode="lin" valueType="num">
                                      <p:cBhvr>
                                        <p:cTn id="33" dur="2000" fill="hold"/>
                                        <p:tgtEl>
                                          <p:spTgt spid="10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3600" b="1" dirty="0" smtClean="0"/>
              <a:t>CASE STUDY: Archer et al</a:t>
            </a:r>
            <a:endParaRPr lang="en-GB" sz="3600" b="1" dirty="0"/>
          </a:p>
        </p:txBody>
      </p:sp>
      <p:sp>
        <p:nvSpPr>
          <p:cNvPr id="5" name="Subtitle 4"/>
          <p:cNvSpPr>
            <a:spLocks noGrp="1"/>
          </p:cNvSpPr>
          <p:nvPr>
            <p:ph type="subTitle" idx="1"/>
          </p:nvPr>
        </p:nvSpPr>
        <p:spPr/>
        <p:txBody>
          <a:bodyPr/>
          <a:lstStyle/>
          <a:p>
            <a:r>
              <a:rPr lang="en-GB" dirty="0" smtClean="0"/>
              <a:t>You will need to review the booklet on page 7 and use the textbook pages 56-57 and article. This follows the main headings only </a:t>
            </a:r>
            <a:endParaRPr lang="en-GB" dirty="0"/>
          </a:p>
        </p:txBody>
      </p:sp>
      <p:pic>
        <p:nvPicPr>
          <p:cNvPr id="6" name="Picture 5"/>
          <p:cNvPicPr>
            <a:picLocks noChangeAspect="1"/>
          </p:cNvPicPr>
          <p:nvPr/>
        </p:nvPicPr>
        <p:blipFill rotWithShape="1">
          <a:blip r:embed="rId3"/>
          <a:srcRect l="23919" t="39506" r="2779" b="30864"/>
          <a:stretch/>
        </p:blipFill>
        <p:spPr>
          <a:xfrm>
            <a:off x="2167805" y="764704"/>
            <a:ext cx="6487958" cy="1639063"/>
          </a:xfrm>
          <a:prstGeom prst="rect">
            <a:avLst/>
          </a:prstGeom>
        </p:spPr>
      </p:pic>
    </p:spTree>
    <p:extLst>
      <p:ext uri="{BB962C8B-B14F-4D97-AF65-F5344CB8AC3E}">
        <p14:creationId xmlns:p14="http://schemas.microsoft.com/office/powerpoint/2010/main" val="813832255"/>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Archer et al</a:t>
            </a:r>
            <a:br>
              <a:rPr lang="en-GB" b="1" dirty="0" smtClean="0"/>
            </a:br>
            <a:r>
              <a:rPr lang="en-GB" b="1" dirty="0" smtClean="0"/>
              <a:t>Key headings</a:t>
            </a:r>
          </a:p>
        </p:txBody>
      </p:sp>
      <p:sp>
        <p:nvSpPr>
          <p:cNvPr id="3" name="Text Placeholder 2"/>
          <p:cNvSpPr>
            <a:spLocks noGrp="1"/>
          </p:cNvSpPr>
          <p:nvPr>
            <p:ph type="body" idx="1"/>
          </p:nvPr>
        </p:nvSpPr>
        <p:spPr>
          <a:xfrm>
            <a:off x="2848389" y="3196269"/>
            <a:ext cx="5092018" cy="2343151"/>
          </a:xfrm>
        </p:spPr>
        <p:txBody>
          <a:bodyPr>
            <a:normAutofit lnSpcReduction="10000"/>
          </a:bodyPr>
          <a:lstStyle/>
          <a:p>
            <a:pPr marL="385763" indent="-385763">
              <a:buFont typeface="+mj-lt"/>
              <a:buAutoNum type="arabicPeriod"/>
              <a:defRPr/>
            </a:pPr>
            <a:r>
              <a:rPr lang="en-GB" dirty="0" smtClean="0"/>
              <a:t>Symbolic Capital</a:t>
            </a:r>
          </a:p>
          <a:p>
            <a:pPr marL="385763" indent="-385763">
              <a:buFont typeface="+mj-lt"/>
              <a:buAutoNum type="arabicPeriod"/>
              <a:defRPr/>
            </a:pPr>
            <a:r>
              <a:rPr lang="en-GB" dirty="0" err="1" smtClean="0"/>
              <a:t>Hyperheterosexual</a:t>
            </a:r>
            <a:r>
              <a:rPr lang="en-GB" dirty="0" smtClean="0"/>
              <a:t> feminine identities</a:t>
            </a:r>
          </a:p>
          <a:p>
            <a:pPr marL="385763" indent="-385763">
              <a:buFont typeface="+mj-lt"/>
              <a:buAutoNum type="arabicPeriod"/>
              <a:defRPr/>
            </a:pPr>
            <a:r>
              <a:rPr lang="en-GB" dirty="0" smtClean="0"/>
              <a:t>Boyfriends</a:t>
            </a:r>
          </a:p>
          <a:p>
            <a:pPr marL="385763" indent="-385763">
              <a:buFont typeface="+mj-lt"/>
              <a:buAutoNum type="arabicPeriod"/>
              <a:defRPr/>
            </a:pPr>
            <a:r>
              <a:rPr lang="en-GB" dirty="0" smtClean="0"/>
              <a:t>Being "loud"</a:t>
            </a:r>
          </a:p>
          <a:p>
            <a:pPr marL="385763" indent="-385763">
              <a:buFont typeface="+mj-lt"/>
              <a:buAutoNum type="arabicPeriod"/>
              <a:defRPr/>
            </a:pPr>
            <a:r>
              <a:rPr lang="en-GB" dirty="0" smtClean="0"/>
              <a:t>Working Class Girls' dilemma</a:t>
            </a:r>
          </a:p>
          <a:p>
            <a:pPr marL="385763" indent="-385763">
              <a:buFont typeface="+mj-lt"/>
              <a:buAutoNum type="arabicPeriod"/>
              <a:defRPr/>
            </a:pPr>
            <a:r>
              <a:rPr lang="en-GB" dirty="0" smtClean="0"/>
              <a:t>'Successful' working class girls</a:t>
            </a:r>
          </a:p>
          <a:p>
            <a:pPr>
              <a:defRPr/>
            </a:pPr>
            <a:endParaRPr lang="en-GB" dirty="0" smtClean="0"/>
          </a:p>
        </p:txBody>
      </p:sp>
    </p:spTree>
    <p:extLst>
      <p:ext uri="{BB962C8B-B14F-4D97-AF65-F5344CB8AC3E}">
        <p14:creationId xmlns:p14="http://schemas.microsoft.com/office/powerpoint/2010/main" val="145248957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EXTERNAL FACTORS:</a:t>
            </a:r>
            <a:br>
              <a:rPr lang="en-GB" dirty="0" smtClean="0"/>
            </a:br>
            <a:r>
              <a:rPr lang="en-GB" dirty="0" smtClean="0"/>
              <a:t>Girls’ relative achievement</a:t>
            </a:r>
            <a:endParaRPr lang="en-GB" dirty="0"/>
          </a:p>
        </p:txBody>
      </p:sp>
    </p:spTree>
    <p:extLst>
      <p:ext uri="{BB962C8B-B14F-4D97-AF65-F5344CB8AC3E}">
        <p14:creationId xmlns:p14="http://schemas.microsoft.com/office/powerpoint/2010/main" val="427544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Symbolic Capital</a:t>
            </a:r>
          </a:p>
        </p:txBody>
      </p:sp>
      <p:sp>
        <p:nvSpPr>
          <p:cNvPr id="3" name="Text Placeholder 2"/>
          <p:cNvSpPr>
            <a:spLocks noGrp="1"/>
          </p:cNvSpPr>
          <p:nvPr>
            <p:ph type="body" idx="1"/>
          </p:nvPr>
        </p:nvSpPr>
        <p:spPr>
          <a:xfrm>
            <a:off x="1403648" y="2132856"/>
            <a:ext cx="7740351" cy="4320479"/>
          </a:xfrm>
        </p:spPr>
        <p:txBody>
          <a:bodyPr>
            <a:normAutofit/>
          </a:bodyPr>
          <a:lstStyle/>
          <a:p>
            <a:pPr>
              <a:defRPr/>
            </a:pPr>
            <a:r>
              <a:rPr lang="en-GB" sz="2200" dirty="0"/>
              <a:t>Symbolic </a:t>
            </a:r>
            <a:r>
              <a:rPr lang="en-GB" sz="2200" dirty="0" smtClean="0"/>
              <a:t>Capital = status, recognition, sense of worth from others</a:t>
            </a:r>
          </a:p>
          <a:p>
            <a:pPr>
              <a:defRPr/>
            </a:pPr>
            <a:r>
              <a:rPr lang="en-GB" sz="2200" dirty="0" smtClean="0"/>
              <a:t>This is gained by "performing" working class feminine identities</a:t>
            </a:r>
          </a:p>
          <a:p>
            <a:pPr>
              <a:defRPr/>
            </a:pPr>
            <a:r>
              <a:rPr lang="en-GB" sz="2200" dirty="0" smtClean="0"/>
              <a:t>Contrast to educational capital lost in conflict with schools</a:t>
            </a:r>
          </a:p>
          <a:p>
            <a:pPr>
              <a:defRPr/>
            </a:pPr>
            <a:r>
              <a:rPr lang="en-GB" sz="2200" dirty="0" smtClean="0"/>
              <a:t>strategies to create valued sense of self include:</a:t>
            </a:r>
          </a:p>
          <a:p>
            <a:pPr lvl="2">
              <a:defRPr/>
            </a:pPr>
            <a:r>
              <a:rPr lang="en-GB" sz="1500" dirty="0" smtClean="0"/>
              <a:t>hyper-</a:t>
            </a:r>
            <a:r>
              <a:rPr lang="en-GB" sz="1500" dirty="0" err="1" smtClean="0"/>
              <a:t>hetrosexuallity</a:t>
            </a:r>
            <a:endParaRPr lang="en-GB" sz="1500" dirty="0" smtClean="0"/>
          </a:p>
          <a:p>
            <a:pPr lvl="2">
              <a:defRPr/>
            </a:pPr>
            <a:r>
              <a:rPr lang="en-GB" sz="1500" dirty="0" smtClean="0"/>
              <a:t>having a boyfriend</a:t>
            </a:r>
          </a:p>
          <a:p>
            <a:pPr lvl="2">
              <a:defRPr/>
            </a:pPr>
            <a:r>
              <a:rPr lang="en-GB" sz="1500" dirty="0" smtClean="0"/>
              <a:t>being "loud"</a:t>
            </a:r>
          </a:p>
          <a:p>
            <a:pPr lvl="2">
              <a:defRPr/>
            </a:pPr>
            <a:r>
              <a:rPr lang="en-GB" sz="1500" dirty="0" smtClean="0"/>
              <a:t>etc.</a:t>
            </a:r>
          </a:p>
          <a:p>
            <a:pPr>
              <a:defRPr/>
            </a:pPr>
            <a:endParaRPr lang="en-GB" dirty="0" smtClean="0"/>
          </a:p>
        </p:txBody>
      </p:sp>
    </p:spTree>
    <p:extLst>
      <p:ext uri="{BB962C8B-B14F-4D97-AF65-F5344CB8AC3E}">
        <p14:creationId xmlns:p14="http://schemas.microsoft.com/office/powerpoint/2010/main" val="1722399651"/>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b="1" dirty="0" err="1" smtClean="0"/>
              <a:t>Hyperheterosexual</a:t>
            </a:r>
            <a:r>
              <a:rPr lang="en-GB" b="1" dirty="0" smtClean="0"/>
              <a:t> feminine identities</a:t>
            </a:r>
          </a:p>
        </p:txBody>
      </p:sp>
      <p:sp>
        <p:nvSpPr>
          <p:cNvPr id="3" name="Text Placeholder 2"/>
          <p:cNvSpPr>
            <a:spLocks noGrp="1"/>
          </p:cNvSpPr>
          <p:nvPr>
            <p:ph type="body" idx="1"/>
          </p:nvPr>
        </p:nvSpPr>
        <p:spPr>
          <a:xfrm>
            <a:off x="1113234" y="1844824"/>
            <a:ext cx="7884368" cy="4536504"/>
          </a:xfrm>
        </p:spPr>
        <p:txBody>
          <a:bodyPr/>
          <a:lstStyle/>
          <a:p>
            <a:pPr>
              <a:buClr>
                <a:srgbClr val="00CCFF"/>
              </a:buClr>
              <a:defRPr/>
            </a:pPr>
            <a:r>
              <a:rPr lang="en-GB" dirty="0" smtClean="0"/>
              <a:t>Bid </a:t>
            </a:r>
            <a:r>
              <a:rPr lang="en-GB" dirty="0"/>
              <a:t>for </a:t>
            </a:r>
            <a:r>
              <a:rPr lang="en-GB" dirty="0" smtClean="0"/>
              <a:t>status amongst peers to create a desirable/glamorous identity</a:t>
            </a:r>
          </a:p>
          <a:p>
            <a:pPr lvl="0">
              <a:buClr>
                <a:srgbClr val="00CCFF"/>
              </a:buClr>
              <a:defRPr/>
            </a:pPr>
            <a:r>
              <a:rPr lang="en-GB" dirty="0" smtClean="0"/>
              <a:t>Uses </a:t>
            </a:r>
            <a:r>
              <a:rPr lang="en-GB" dirty="0"/>
              <a:t>branding, </a:t>
            </a:r>
            <a:r>
              <a:rPr lang="en-GB" dirty="0" err="1"/>
              <a:t>etc</a:t>
            </a:r>
            <a:r>
              <a:rPr lang="en-GB" dirty="0"/>
              <a:t> - identity through </a:t>
            </a:r>
            <a:r>
              <a:rPr lang="en-GB" dirty="0" smtClean="0"/>
              <a:t>consumption</a:t>
            </a:r>
          </a:p>
          <a:p>
            <a:pPr lvl="1">
              <a:buClr>
                <a:srgbClr val="00CCFF"/>
              </a:buClr>
              <a:defRPr/>
            </a:pPr>
            <a:r>
              <a:rPr lang="en-GB" dirty="0" smtClean="0"/>
              <a:t>Takes time / effort / money </a:t>
            </a:r>
          </a:p>
          <a:p>
            <a:pPr>
              <a:defRPr/>
            </a:pPr>
            <a:r>
              <a:rPr lang="en-GB" dirty="0" smtClean="0"/>
              <a:t>Leads to conflict with schools</a:t>
            </a:r>
          </a:p>
          <a:p>
            <a:pPr lvl="1">
              <a:defRPr/>
            </a:pPr>
            <a:r>
              <a:rPr lang="en-GB" dirty="0" smtClean="0"/>
              <a:t>rules on jewellery / makeup / clothing </a:t>
            </a:r>
            <a:r>
              <a:rPr lang="en-GB" dirty="0" err="1" smtClean="0"/>
              <a:t>etc</a:t>
            </a:r>
            <a:endParaRPr lang="en-GB" dirty="0" smtClean="0"/>
          </a:p>
          <a:p>
            <a:pPr lvl="1">
              <a:defRPr/>
            </a:pPr>
            <a:r>
              <a:rPr lang="en-GB" dirty="0" smtClean="0"/>
              <a:t>Seen as a distraction from education</a:t>
            </a:r>
          </a:p>
          <a:p>
            <a:pPr>
              <a:defRPr/>
            </a:pPr>
            <a:r>
              <a:rPr lang="en-GB" dirty="0" smtClean="0"/>
              <a:t>THEREFORE school "</a:t>
            </a:r>
            <a:r>
              <a:rPr lang="en-GB" dirty="0" err="1" smtClean="0"/>
              <a:t>othered</a:t>
            </a:r>
            <a:r>
              <a:rPr lang="en-GB" dirty="0" smtClean="0"/>
              <a:t>" girls (Symbolic Violence)</a:t>
            </a:r>
          </a:p>
          <a:p>
            <a:pPr lvl="1">
              <a:defRPr/>
            </a:pPr>
            <a:r>
              <a:rPr lang="en-GB" dirty="0" smtClean="0"/>
              <a:t>Working class girls deemed “unworthy” / “incapable” by school and teachers</a:t>
            </a:r>
          </a:p>
          <a:p>
            <a:pPr>
              <a:defRPr/>
            </a:pPr>
            <a:endParaRPr lang="en-GB" dirty="0" smtClean="0"/>
          </a:p>
        </p:txBody>
      </p:sp>
    </p:spTree>
    <p:extLst>
      <p:ext uri="{BB962C8B-B14F-4D97-AF65-F5344CB8AC3E}">
        <p14:creationId xmlns:p14="http://schemas.microsoft.com/office/powerpoint/2010/main" val="2622362340"/>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Boyfriends</a:t>
            </a:r>
          </a:p>
        </p:txBody>
      </p:sp>
      <p:sp>
        <p:nvSpPr>
          <p:cNvPr id="3" name="Text Placeholder 2"/>
          <p:cNvSpPr>
            <a:spLocks noGrp="1"/>
          </p:cNvSpPr>
          <p:nvPr>
            <p:ph type="body" idx="1"/>
          </p:nvPr>
        </p:nvSpPr>
        <p:spPr>
          <a:xfrm>
            <a:off x="1691680" y="2636912"/>
            <a:ext cx="7272808" cy="2736304"/>
          </a:xfrm>
        </p:spPr>
        <p:txBody>
          <a:bodyPr>
            <a:normAutofit/>
          </a:bodyPr>
          <a:lstStyle/>
          <a:p>
            <a:pPr>
              <a:defRPr/>
            </a:pPr>
            <a:r>
              <a:rPr lang="en-GB" sz="2100" dirty="0"/>
              <a:t>Increased symbolic capital with peers</a:t>
            </a:r>
          </a:p>
          <a:p>
            <a:pPr marL="0" indent="0" algn="ctr">
              <a:buNone/>
              <a:defRPr/>
            </a:pPr>
            <a:r>
              <a:rPr lang="en-GB" sz="2100" dirty="0"/>
              <a:t>BUT</a:t>
            </a:r>
          </a:p>
          <a:p>
            <a:pPr lvl="1">
              <a:defRPr/>
            </a:pPr>
            <a:r>
              <a:rPr lang="en-GB" sz="1800" dirty="0"/>
              <a:t>obstructs schoolwork</a:t>
            </a:r>
          </a:p>
          <a:p>
            <a:pPr lvl="1">
              <a:defRPr/>
            </a:pPr>
            <a:r>
              <a:rPr lang="en-GB" sz="1800" dirty="0"/>
              <a:t>lowered aspirations</a:t>
            </a:r>
          </a:p>
          <a:p>
            <a:pPr>
              <a:defRPr/>
            </a:pPr>
            <a:r>
              <a:rPr lang="en-GB" sz="2100" dirty="0"/>
              <a:t>“Settling down” becomes the only ambition/aspiration</a:t>
            </a:r>
          </a:p>
          <a:p>
            <a:pPr>
              <a:defRPr/>
            </a:pPr>
            <a:endParaRPr lang="en-GB" sz="2100" dirty="0"/>
          </a:p>
        </p:txBody>
      </p:sp>
    </p:spTree>
    <p:extLst>
      <p:ext uri="{BB962C8B-B14F-4D97-AF65-F5344CB8AC3E}">
        <p14:creationId xmlns:p14="http://schemas.microsoft.com/office/powerpoint/2010/main" val="4196798880"/>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Being "loud"</a:t>
            </a:r>
          </a:p>
        </p:txBody>
      </p:sp>
      <p:sp>
        <p:nvSpPr>
          <p:cNvPr id="3" name="Text Placeholder 2"/>
          <p:cNvSpPr>
            <a:spLocks noGrp="1"/>
          </p:cNvSpPr>
          <p:nvPr>
            <p:ph type="body" idx="1"/>
          </p:nvPr>
        </p:nvSpPr>
        <p:spPr>
          <a:xfrm>
            <a:off x="1475656" y="2204864"/>
            <a:ext cx="7151613" cy="3816423"/>
          </a:xfrm>
        </p:spPr>
        <p:txBody>
          <a:bodyPr>
            <a:normAutofit/>
          </a:bodyPr>
          <a:lstStyle/>
          <a:p>
            <a:pPr>
              <a:defRPr/>
            </a:pPr>
            <a:r>
              <a:rPr lang="en-GB" sz="2400" dirty="0" smtClean="0"/>
              <a:t>Alternative option to be outspoken / assertive </a:t>
            </a:r>
          </a:p>
          <a:p>
            <a:pPr marL="0" indent="0" algn="ctr">
              <a:buClr>
                <a:srgbClr val="00CCFF"/>
              </a:buClr>
              <a:buNone/>
              <a:defRPr/>
            </a:pPr>
            <a:r>
              <a:rPr lang="en-GB" sz="2400" dirty="0" smtClean="0"/>
              <a:t>BUT</a:t>
            </a:r>
          </a:p>
          <a:p>
            <a:pPr lvl="0">
              <a:buClr>
                <a:srgbClr val="00CCFF"/>
              </a:buClr>
              <a:defRPr/>
            </a:pPr>
            <a:r>
              <a:rPr lang="en-GB" sz="2400" dirty="0" smtClean="0"/>
              <a:t>This leads </a:t>
            </a:r>
            <a:r>
              <a:rPr lang="en-GB" sz="2400" dirty="0"/>
              <a:t>to conflict with school</a:t>
            </a:r>
          </a:p>
          <a:p>
            <a:pPr>
              <a:defRPr/>
            </a:pPr>
            <a:endParaRPr lang="en-GB" sz="2400" dirty="0" smtClean="0"/>
          </a:p>
          <a:p>
            <a:pPr lvl="1">
              <a:defRPr/>
            </a:pPr>
            <a:r>
              <a:rPr lang="en-GB" sz="1800" dirty="0" smtClean="0"/>
              <a:t>Questioning teachers' authority</a:t>
            </a:r>
          </a:p>
          <a:p>
            <a:pPr lvl="1">
              <a:defRPr/>
            </a:pPr>
            <a:r>
              <a:rPr lang="en-GB" sz="1800" dirty="0" smtClean="0"/>
              <a:t>Behaviour interpreted as aggressive</a:t>
            </a:r>
            <a:br>
              <a:rPr lang="en-GB" sz="1800" dirty="0" smtClean="0"/>
            </a:br>
            <a:endParaRPr lang="en-GB" sz="1800" dirty="0" smtClean="0"/>
          </a:p>
          <a:p>
            <a:pPr>
              <a:defRPr/>
            </a:pPr>
            <a:endParaRPr lang="en-GB" dirty="0" smtClean="0"/>
          </a:p>
        </p:txBody>
      </p:sp>
    </p:spTree>
    <p:extLst>
      <p:ext uri="{BB962C8B-B14F-4D97-AF65-F5344CB8AC3E}">
        <p14:creationId xmlns:p14="http://schemas.microsoft.com/office/powerpoint/2010/main" val="1511759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Working Class Girls' dilemma</a:t>
            </a:r>
          </a:p>
        </p:txBody>
      </p:sp>
      <p:sp>
        <p:nvSpPr>
          <p:cNvPr id="3" name="Text Placeholder 2"/>
          <p:cNvSpPr>
            <a:spLocks noGrp="1"/>
          </p:cNvSpPr>
          <p:nvPr>
            <p:ph type="body" idx="1"/>
          </p:nvPr>
        </p:nvSpPr>
        <p:spPr>
          <a:xfrm>
            <a:off x="1547664" y="1916832"/>
            <a:ext cx="7200800" cy="4680520"/>
          </a:xfrm>
        </p:spPr>
        <p:txBody>
          <a:bodyPr>
            <a:normAutofit/>
          </a:bodyPr>
          <a:lstStyle/>
          <a:p>
            <a:pPr>
              <a:defRPr/>
            </a:pPr>
            <a:r>
              <a:rPr lang="en-GB" sz="2100" dirty="0"/>
              <a:t>EITHER</a:t>
            </a:r>
          </a:p>
          <a:p>
            <a:pPr lvl="1">
              <a:defRPr/>
            </a:pPr>
            <a:r>
              <a:rPr lang="en-GB" sz="1800" dirty="0"/>
              <a:t>gain symbolic capital from peers and</a:t>
            </a:r>
          </a:p>
          <a:p>
            <a:pPr lvl="1">
              <a:defRPr/>
            </a:pPr>
            <a:r>
              <a:rPr lang="en-GB" sz="1800" dirty="0"/>
              <a:t>maintain </a:t>
            </a:r>
            <a:r>
              <a:rPr lang="en-GB" sz="1800" dirty="0" err="1"/>
              <a:t>hyperheterosexual</a:t>
            </a:r>
            <a:r>
              <a:rPr lang="en-GB" sz="1800" dirty="0"/>
              <a:t> identity</a:t>
            </a:r>
          </a:p>
          <a:p>
            <a:pPr>
              <a:defRPr/>
            </a:pPr>
            <a:r>
              <a:rPr lang="en-GB" sz="2100" dirty="0"/>
              <a:t>OR</a:t>
            </a:r>
          </a:p>
          <a:p>
            <a:pPr lvl="1">
              <a:defRPr/>
            </a:pPr>
            <a:r>
              <a:rPr lang="en-GB" sz="1800" dirty="0"/>
              <a:t>gain educational capital from school through conformity but</a:t>
            </a:r>
          </a:p>
          <a:p>
            <a:pPr lvl="1">
              <a:defRPr/>
            </a:pPr>
            <a:r>
              <a:rPr lang="en-GB" sz="1800" dirty="0"/>
              <a:t>This rejects working class identity</a:t>
            </a:r>
          </a:p>
          <a:p>
            <a:pPr>
              <a:defRPr/>
            </a:pPr>
            <a:r>
              <a:rPr lang="en-GB" sz="2100" dirty="0"/>
              <a:t>MAYBE ALSO</a:t>
            </a:r>
          </a:p>
          <a:p>
            <a:pPr lvl="1">
              <a:defRPr/>
            </a:pPr>
            <a:r>
              <a:rPr lang="en-GB" sz="1800" dirty="0"/>
              <a:t>Try to be "good underneath"</a:t>
            </a:r>
          </a:p>
          <a:p>
            <a:pPr lvl="2">
              <a:defRPr/>
            </a:pPr>
            <a:r>
              <a:rPr lang="en-GB" sz="1500" dirty="0"/>
              <a:t>coping mechanism to deal with rejection by school</a:t>
            </a:r>
          </a:p>
          <a:p>
            <a:pPr lvl="2">
              <a:defRPr/>
            </a:pPr>
            <a:r>
              <a:rPr lang="en-GB" sz="1500" dirty="0"/>
              <a:t>establish self-worth in face of rejection</a:t>
            </a:r>
          </a:p>
          <a:p>
            <a:pPr>
              <a:defRPr/>
            </a:pPr>
            <a:endParaRPr lang="en-GB" dirty="0" smtClean="0"/>
          </a:p>
        </p:txBody>
      </p:sp>
    </p:spTree>
    <p:extLst>
      <p:ext uri="{BB962C8B-B14F-4D97-AF65-F5344CB8AC3E}">
        <p14:creationId xmlns:p14="http://schemas.microsoft.com/office/powerpoint/2010/main" val="3896390204"/>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b="1" dirty="0" smtClean="0"/>
              <a:t>“Successful” working class girls remain “home centred”</a:t>
            </a:r>
          </a:p>
        </p:txBody>
      </p:sp>
      <p:sp>
        <p:nvSpPr>
          <p:cNvPr id="3" name="Text Placeholder 2"/>
          <p:cNvSpPr>
            <a:spLocks noGrp="1"/>
          </p:cNvSpPr>
          <p:nvPr>
            <p:ph type="body" idx="1"/>
          </p:nvPr>
        </p:nvSpPr>
        <p:spPr>
          <a:xfrm>
            <a:off x="1259632" y="1988840"/>
            <a:ext cx="7992888" cy="4680520"/>
          </a:xfrm>
        </p:spPr>
        <p:txBody>
          <a:bodyPr>
            <a:normAutofit/>
          </a:bodyPr>
          <a:lstStyle/>
          <a:p>
            <a:pPr marL="0" indent="0">
              <a:buNone/>
              <a:defRPr/>
            </a:pPr>
            <a:r>
              <a:rPr lang="en-GB" dirty="0" smtClean="0"/>
              <a:t>Even successful girls wish to remain in parental home because</a:t>
            </a:r>
          </a:p>
          <a:p>
            <a:pPr marL="342900" indent="-342900">
              <a:buFont typeface="+mj-lt"/>
              <a:buAutoNum type="arabicPeriod"/>
              <a:defRPr/>
            </a:pPr>
            <a:r>
              <a:rPr lang="en-GB" dirty="0" smtClean="0"/>
              <a:t>They want to succeed educationally to help their family (Evans)</a:t>
            </a:r>
          </a:p>
          <a:p>
            <a:pPr marL="342900" indent="-342900">
              <a:buFont typeface="+mj-lt"/>
              <a:buAutoNum type="arabicPeriod"/>
              <a:defRPr/>
            </a:pPr>
            <a:r>
              <a:rPr lang="en-GB" dirty="0" smtClean="0"/>
              <a:t>Its an economic necessity</a:t>
            </a:r>
          </a:p>
          <a:p>
            <a:pPr lvl="1">
              <a:defRPr/>
            </a:pPr>
            <a:r>
              <a:rPr lang="en-GB" dirty="0" smtClean="0"/>
              <a:t>debt averse and may struggle to meet costs (limited resources)</a:t>
            </a:r>
          </a:p>
          <a:p>
            <a:pPr marL="342900" indent="-342900">
              <a:buFont typeface="+mj-lt"/>
              <a:buAutoNum type="arabicPeriod"/>
              <a:defRPr/>
            </a:pPr>
            <a:r>
              <a:rPr lang="en-GB" dirty="0" smtClean="0"/>
              <a:t>They positively choose home (Archer)</a:t>
            </a:r>
          </a:p>
          <a:p>
            <a:pPr lvl="1">
              <a:defRPr/>
            </a:pPr>
            <a:r>
              <a:rPr lang="en-GB" dirty="0" smtClean="0"/>
              <a:t>Habitus – they prefer local to distant</a:t>
            </a:r>
          </a:p>
          <a:p>
            <a:pPr marL="0" indent="0">
              <a:buNone/>
              <a:defRPr/>
            </a:pPr>
            <a:r>
              <a:rPr lang="en-GB" dirty="0" smtClean="0"/>
              <a:t>BUT taking the home option limits</a:t>
            </a:r>
          </a:p>
          <a:p>
            <a:pPr lvl="1">
              <a:defRPr/>
            </a:pPr>
            <a:r>
              <a:rPr lang="en-GB" sz="1800" dirty="0"/>
              <a:t>Their university choices</a:t>
            </a:r>
          </a:p>
          <a:p>
            <a:pPr lvl="1">
              <a:defRPr/>
            </a:pPr>
            <a:r>
              <a:rPr lang="en-GB" sz="1800" dirty="0"/>
              <a:t>The market value </a:t>
            </a:r>
            <a:r>
              <a:rPr lang="en-GB" sz="1650" dirty="0"/>
              <a:t>of available degrees</a:t>
            </a:r>
          </a:p>
          <a:p>
            <a:pPr>
              <a:defRPr/>
            </a:pPr>
            <a:endParaRPr lang="en-GB" dirty="0" smtClean="0"/>
          </a:p>
        </p:txBody>
      </p:sp>
    </p:spTree>
    <p:extLst>
      <p:ext uri="{BB962C8B-B14F-4D97-AF65-F5344CB8AC3E}">
        <p14:creationId xmlns:p14="http://schemas.microsoft.com/office/powerpoint/2010/main" val="2882915028"/>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Planning/Evaluating?</a:t>
            </a:r>
            <a:endParaRPr lang="en-GB" dirty="0"/>
          </a:p>
        </p:txBody>
      </p:sp>
      <p:sp>
        <p:nvSpPr>
          <p:cNvPr id="4" name="Text Placeholder 3"/>
          <p:cNvSpPr>
            <a:spLocks noGrp="1"/>
          </p:cNvSpPr>
          <p:nvPr>
            <p:ph type="body" idx="1"/>
          </p:nvPr>
        </p:nvSpPr>
        <p:spPr/>
        <p:txBody>
          <a:bodyPr/>
          <a:lstStyle/>
          <a:p>
            <a:r>
              <a:rPr lang="en-GB" dirty="0" smtClean="0"/>
              <a:t>Gender &amp; Education</a:t>
            </a:r>
            <a:endParaRPr lang="en-GB" dirty="0"/>
          </a:p>
        </p:txBody>
      </p:sp>
    </p:spTree>
    <p:extLst>
      <p:ext uri="{BB962C8B-B14F-4D97-AF65-F5344CB8AC3E}">
        <p14:creationId xmlns:p14="http://schemas.microsoft.com/office/powerpoint/2010/main" val="3575357669"/>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4474020" y="1041246"/>
            <a:ext cx="407" cy="43155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846764" y="2546660"/>
            <a:ext cx="1229828" cy="12298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solidFill>
                <a:prstClr val="white"/>
              </a:solidFill>
            </a:endParaRPr>
          </a:p>
        </p:txBody>
      </p:sp>
      <p:pic>
        <p:nvPicPr>
          <p:cNvPr id="1026" name="Picture 2" descr="http://steve-lovelace.com/wordpress/wp-content/uploads/2013/09/aiga-symbol-sign-for-restro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6764" y="2546660"/>
            <a:ext cx="1229828" cy="12298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997" y="1041245"/>
            <a:ext cx="3039843" cy="253916"/>
          </a:xfrm>
          <a:prstGeom prst="rect">
            <a:avLst/>
          </a:prstGeom>
          <a:noFill/>
        </p:spPr>
        <p:txBody>
          <a:bodyPr wrap="square" rtlCol="0">
            <a:spAutoFit/>
          </a:bodyPr>
          <a:lstStyle/>
          <a:p>
            <a:r>
              <a:rPr lang="en-GB" sz="1050" dirty="0">
                <a:solidFill>
                  <a:prstClr val="black"/>
                </a:solidFill>
              </a:rPr>
              <a:t>Key factors </a:t>
            </a:r>
            <a:r>
              <a:rPr lang="en-GB" sz="1050" b="1" dirty="0">
                <a:solidFill>
                  <a:prstClr val="black"/>
                </a:solidFill>
              </a:rPr>
              <a:t>within schools </a:t>
            </a:r>
            <a:r>
              <a:rPr lang="en-GB" sz="1050" dirty="0">
                <a:solidFill>
                  <a:prstClr val="black"/>
                </a:solidFill>
              </a:rPr>
              <a:t>with studies/evidence</a:t>
            </a:r>
          </a:p>
        </p:txBody>
      </p:sp>
      <p:sp>
        <p:nvSpPr>
          <p:cNvPr id="7" name="TextBox 6"/>
          <p:cNvSpPr txBox="1"/>
          <p:nvPr/>
        </p:nvSpPr>
        <p:spPr>
          <a:xfrm>
            <a:off x="5854390" y="1041245"/>
            <a:ext cx="3225491" cy="253916"/>
          </a:xfrm>
          <a:prstGeom prst="rect">
            <a:avLst/>
          </a:prstGeom>
          <a:noFill/>
        </p:spPr>
        <p:txBody>
          <a:bodyPr wrap="square" rtlCol="0">
            <a:spAutoFit/>
          </a:bodyPr>
          <a:lstStyle/>
          <a:p>
            <a:r>
              <a:rPr lang="en-GB" sz="1050" dirty="0">
                <a:solidFill>
                  <a:prstClr val="black"/>
                </a:solidFill>
              </a:rPr>
              <a:t>Key factors from </a:t>
            </a:r>
            <a:r>
              <a:rPr lang="en-GB" sz="1050" b="1" dirty="0">
                <a:solidFill>
                  <a:prstClr val="black"/>
                </a:solidFill>
              </a:rPr>
              <a:t>outside schools </a:t>
            </a:r>
            <a:r>
              <a:rPr lang="en-GB" sz="1050" dirty="0">
                <a:solidFill>
                  <a:prstClr val="black"/>
                </a:solidFill>
              </a:rPr>
              <a:t>with studies/evidence</a:t>
            </a:r>
          </a:p>
        </p:txBody>
      </p:sp>
      <p:sp>
        <p:nvSpPr>
          <p:cNvPr id="15" name="TextBox 14"/>
          <p:cNvSpPr txBox="1"/>
          <p:nvPr/>
        </p:nvSpPr>
        <p:spPr>
          <a:xfrm>
            <a:off x="2555776" y="5877272"/>
            <a:ext cx="4185482" cy="900246"/>
          </a:xfrm>
          <a:prstGeom prst="rect">
            <a:avLst/>
          </a:prstGeom>
          <a:noFill/>
        </p:spPr>
        <p:txBody>
          <a:bodyPr wrap="square" rtlCol="0">
            <a:spAutoFit/>
          </a:bodyPr>
          <a:lstStyle/>
          <a:p>
            <a:r>
              <a:rPr lang="en-GB" sz="1050" dirty="0">
                <a:solidFill>
                  <a:prstClr val="black"/>
                </a:solidFill>
              </a:rPr>
              <a:t>NB </a:t>
            </a:r>
            <a:endParaRPr lang="en-GB" sz="1050" dirty="0" smtClean="0">
              <a:solidFill>
                <a:prstClr val="black"/>
              </a:solidFill>
            </a:endParaRPr>
          </a:p>
          <a:p>
            <a:pPr marL="228600" indent="-228600">
              <a:buFont typeface="+mj-lt"/>
              <a:buAutoNum type="arabicPeriod"/>
            </a:pPr>
            <a:r>
              <a:rPr lang="en-GB" sz="1050" dirty="0" smtClean="0">
                <a:solidFill>
                  <a:prstClr val="black"/>
                </a:solidFill>
              </a:rPr>
              <a:t>Do </a:t>
            </a:r>
            <a:r>
              <a:rPr lang="en-GB" sz="1050" dirty="0">
                <a:solidFill>
                  <a:prstClr val="black"/>
                </a:solidFill>
              </a:rPr>
              <a:t>these factors effectively explain the change from 1988 onward?</a:t>
            </a:r>
          </a:p>
          <a:p>
            <a:pPr marL="228600" indent="-228600">
              <a:buFont typeface="+mj-lt"/>
              <a:buAutoNum type="arabicPeriod"/>
            </a:pPr>
            <a:r>
              <a:rPr lang="en-GB" sz="1050" dirty="0">
                <a:solidFill>
                  <a:prstClr val="black"/>
                </a:solidFill>
              </a:rPr>
              <a:t>Are these factors measurable/quantifiable</a:t>
            </a:r>
            <a:r>
              <a:rPr lang="en-GB" sz="1050" dirty="0" smtClean="0">
                <a:solidFill>
                  <a:prstClr val="black"/>
                </a:solidFill>
              </a:rPr>
              <a:t>?</a:t>
            </a:r>
          </a:p>
          <a:p>
            <a:pPr marL="228600" indent="-228600">
              <a:buFont typeface="+mj-lt"/>
              <a:buAutoNum type="arabicPeriod"/>
            </a:pPr>
            <a:r>
              <a:rPr lang="en-GB" sz="1050" dirty="0" smtClean="0">
                <a:solidFill>
                  <a:prstClr val="black"/>
                </a:solidFill>
              </a:rPr>
              <a:t>Do they focus on girls’ relative success or boys’ relative failure?</a:t>
            </a:r>
          </a:p>
          <a:p>
            <a:pPr marL="228600" indent="-228600">
              <a:buFont typeface="+mj-lt"/>
              <a:buAutoNum type="arabicPeriod"/>
            </a:pPr>
            <a:r>
              <a:rPr lang="en-GB" sz="1050" dirty="0" smtClean="0">
                <a:solidFill>
                  <a:prstClr val="black"/>
                </a:solidFill>
              </a:rPr>
              <a:t>Can we assume that girls really “do better” in an </a:t>
            </a:r>
            <a:r>
              <a:rPr lang="en-GB" sz="1050" smtClean="0">
                <a:solidFill>
                  <a:prstClr val="black"/>
                </a:solidFill>
              </a:rPr>
              <a:t>unqualified way?</a:t>
            </a:r>
            <a:endParaRPr lang="en-GB" sz="1050" dirty="0">
              <a:solidFill>
                <a:prstClr val="black"/>
              </a:solidFill>
            </a:endParaRPr>
          </a:p>
        </p:txBody>
      </p:sp>
      <p:sp>
        <p:nvSpPr>
          <p:cNvPr id="2" name="TextBox 1"/>
          <p:cNvSpPr txBox="1"/>
          <p:nvPr/>
        </p:nvSpPr>
        <p:spPr>
          <a:xfrm rot="16200000">
            <a:off x="-1514379" y="3463450"/>
            <a:ext cx="3528392" cy="246221"/>
          </a:xfrm>
          <a:prstGeom prst="rect">
            <a:avLst/>
          </a:prstGeom>
          <a:noFill/>
        </p:spPr>
        <p:txBody>
          <a:bodyPr wrap="square" rtlCol="0">
            <a:spAutoFit/>
          </a:bodyPr>
          <a:lstStyle/>
          <a:p>
            <a:r>
              <a:rPr lang="en-GB" sz="1000" dirty="0" smtClean="0">
                <a:solidFill>
                  <a:prstClr val="black"/>
                </a:solidFill>
              </a:rPr>
              <a:t>Identify 3/4 key factors and supporting evidence you would use</a:t>
            </a:r>
            <a:endParaRPr lang="en-GB" sz="1000" dirty="0">
              <a:solidFill>
                <a:prstClr val="black"/>
              </a:solidFill>
            </a:endParaRPr>
          </a:p>
        </p:txBody>
      </p:sp>
      <p:sp>
        <p:nvSpPr>
          <p:cNvPr id="10" name="TextBox 9"/>
          <p:cNvSpPr txBox="1"/>
          <p:nvPr/>
        </p:nvSpPr>
        <p:spPr>
          <a:xfrm rot="5400000">
            <a:off x="6963363" y="3463451"/>
            <a:ext cx="3528392" cy="246221"/>
          </a:xfrm>
          <a:prstGeom prst="rect">
            <a:avLst/>
          </a:prstGeom>
          <a:noFill/>
        </p:spPr>
        <p:txBody>
          <a:bodyPr wrap="square" rtlCol="0">
            <a:spAutoFit/>
          </a:bodyPr>
          <a:lstStyle/>
          <a:p>
            <a:r>
              <a:rPr lang="en-GB" sz="1000" dirty="0" smtClean="0">
                <a:solidFill>
                  <a:prstClr val="black"/>
                </a:solidFill>
              </a:rPr>
              <a:t>Identify 3/4 key factors and supporting evidence you would use</a:t>
            </a:r>
            <a:endParaRPr lang="en-GB" sz="1000" dirty="0">
              <a:solidFill>
                <a:prstClr val="black"/>
              </a:solidFill>
            </a:endParaRPr>
          </a:p>
        </p:txBody>
      </p:sp>
      <p:sp>
        <p:nvSpPr>
          <p:cNvPr id="11" name="TextBox 10"/>
          <p:cNvSpPr txBox="1"/>
          <p:nvPr/>
        </p:nvSpPr>
        <p:spPr>
          <a:xfrm>
            <a:off x="372928" y="322765"/>
            <a:ext cx="8231520" cy="369332"/>
          </a:xfrm>
          <a:prstGeom prst="rect">
            <a:avLst/>
          </a:prstGeom>
          <a:noFill/>
        </p:spPr>
        <p:txBody>
          <a:bodyPr wrap="square" rtlCol="0">
            <a:spAutoFit/>
          </a:bodyPr>
          <a:lstStyle/>
          <a:p>
            <a:pPr algn="ctr"/>
            <a:r>
              <a:rPr lang="en-GB" dirty="0" smtClean="0">
                <a:solidFill>
                  <a:prstClr val="black"/>
                </a:solidFill>
              </a:rPr>
              <a:t>Q. Why do girls do better than boys in the education system?</a:t>
            </a:r>
            <a:endParaRPr lang="en-GB" dirty="0">
              <a:solidFill>
                <a:prstClr val="black"/>
              </a:solidFill>
            </a:endParaRPr>
          </a:p>
        </p:txBody>
      </p:sp>
      <p:sp>
        <p:nvSpPr>
          <p:cNvPr id="3" name="TextBox 2"/>
          <p:cNvSpPr txBox="1"/>
          <p:nvPr/>
        </p:nvSpPr>
        <p:spPr>
          <a:xfrm>
            <a:off x="2005506" y="692097"/>
            <a:ext cx="1512168" cy="369332"/>
          </a:xfrm>
          <a:prstGeom prst="rect">
            <a:avLst/>
          </a:prstGeom>
          <a:noFill/>
        </p:spPr>
        <p:txBody>
          <a:bodyPr wrap="square" rtlCol="0">
            <a:spAutoFit/>
          </a:bodyPr>
          <a:lstStyle/>
          <a:p>
            <a:r>
              <a:rPr lang="en-GB" dirty="0" smtClean="0">
                <a:solidFill>
                  <a:prstClr val="black"/>
                </a:solidFill>
              </a:rPr>
              <a:t>INTERNAL</a:t>
            </a:r>
            <a:endParaRPr lang="en-GB" dirty="0">
              <a:solidFill>
                <a:prstClr val="black"/>
              </a:solidFill>
            </a:endParaRPr>
          </a:p>
        </p:txBody>
      </p:sp>
      <p:sp>
        <p:nvSpPr>
          <p:cNvPr id="12" name="TextBox 11"/>
          <p:cNvSpPr txBox="1"/>
          <p:nvPr/>
        </p:nvSpPr>
        <p:spPr>
          <a:xfrm>
            <a:off x="5652120" y="671913"/>
            <a:ext cx="1512168" cy="369332"/>
          </a:xfrm>
          <a:prstGeom prst="rect">
            <a:avLst/>
          </a:prstGeom>
          <a:noFill/>
        </p:spPr>
        <p:txBody>
          <a:bodyPr wrap="square" rtlCol="0">
            <a:spAutoFit/>
          </a:bodyPr>
          <a:lstStyle/>
          <a:p>
            <a:r>
              <a:rPr lang="en-GB" dirty="0" smtClean="0">
                <a:solidFill>
                  <a:prstClr val="black"/>
                </a:solidFill>
              </a:rPr>
              <a:t>EXTERNAL</a:t>
            </a:r>
            <a:endParaRPr lang="en-GB" dirty="0">
              <a:solidFill>
                <a:prstClr val="black"/>
              </a:solidFill>
            </a:endParaRPr>
          </a:p>
        </p:txBody>
      </p:sp>
    </p:spTree>
    <p:extLst>
      <p:ext uri="{BB962C8B-B14F-4D97-AF65-F5344CB8AC3E}">
        <p14:creationId xmlns:p14="http://schemas.microsoft.com/office/powerpoint/2010/main" val="35919532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impact of women’s movement</a:t>
            </a:r>
            <a:endParaRPr lang="en-GB" dirty="0"/>
          </a:p>
        </p:txBody>
      </p:sp>
      <p:sp>
        <p:nvSpPr>
          <p:cNvPr id="3" name="Subtitle 2"/>
          <p:cNvSpPr>
            <a:spLocks noGrp="1"/>
          </p:cNvSpPr>
          <p:nvPr>
            <p:ph type="subTitle" idx="1"/>
          </p:nvPr>
        </p:nvSpPr>
        <p:spPr/>
        <p:txBody>
          <a:bodyPr/>
          <a:lstStyle/>
          <a:p>
            <a:r>
              <a:rPr lang="en-GB" dirty="0" smtClean="0"/>
              <a:t>Gabriella </a:t>
            </a:r>
            <a:r>
              <a:rPr lang="en-GB" dirty="0" err="1" smtClean="0"/>
              <a:t>catilli</a:t>
            </a:r>
            <a:endParaRPr lang="en-GB" dirty="0"/>
          </a:p>
        </p:txBody>
      </p:sp>
    </p:spTree>
    <p:extLst>
      <p:ext uri="{BB962C8B-B14F-4D97-AF65-F5344CB8AC3E}">
        <p14:creationId xmlns:p14="http://schemas.microsoft.com/office/powerpoint/2010/main" val="178125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feminism?</a:t>
            </a:r>
            <a:endParaRPr lang="en-GB" dirty="0"/>
          </a:p>
        </p:txBody>
      </p:sp>
      <p:sp>
        <p:nvSpPr>
          <p:cNvPr id="3" name="Content Placeholder 2"/>
          <p:cNvSpPr>
            <a:spLocks noGrp="1"/>
          </p:cNvSpPr>
          <p:nvPr>
            <p:ph idx="1"/>
          </p:nvPr>
        </p:nvSpPr>
        <p:spPr/>
        <p:txBody>
          <a:bodyPr>
            <a:normAutofit/>
          </a:bodyPr>
          <a:lstStyle/>
          <a:p>
            <a:r>
              <a:rPr lang="en-GB" sz="1800" dirty="0"/>
              <a:t>Feminism  is a social movement that strives for equal rights for women in all aspects of life. Feminists have challenged the traditional stereotype of a woman’s role as exclusively that of mother and housewife in a patriarchal nuclear family and inferior to men outside the home, in work, education and the law.</a:t>
            </a:r>
            <a:endParaRPr lang="en-GB" sz="1800" dirty="0"/>
          </a:p>
        </p:txBody>
      </p:sp>
    </p:spTree>
    <p:extLst>
      <p:ext uri="{BB962C8B-B14F-4D97-AF65-F5344CB8AC3E}">
        <p14:creationId xmlns:p14="http://schemas.microsoft.com/office/powerpoint/2010/main" val="135876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a:t>
            </a:r>
            <a:endParaRPr lang="en-GB" dirty="0"/>
          </a:p>
        </p:txBody>
      </p:sp>
      <p:sp>
        <p:nvSpPr>
          <p:cNvPr id="3" name="Content Placeholder 2"/>
          <p:cNvSpPr>
            <a:spLocks noGrp="1"/>
          </p:cNvSpPr>
          <p:nvPr>
            <p:ph idx="1"/>
          </p:nvPr>
        </p:nvSpPr>
        <p:spPr/>
        <p:txBody>
          <a:bodyPr/>
          <a:lstStyle/>
          <a:p>
            <a:r>
              <a:rPr lang="en-GB" dirty="0" smtClean="0"/>
              <a:t>Considerable improvement of women’s rights and opportunities.</a:t>
            </a:r>
          </a:p>
          <a:p>
            <a:r>
              <a:rPr lang="en-GB" dirty="0" smtClean="0"/>
              <a:t>Feminism has raised women’s expectations and self-esteem </a:t>
            </a:r>
          </a:p>
          <a:p>
            <a:r>
              <a:rPr lang="en-GB" dirty="0" smtClean="0"/>
              <a:t>This change in perspective has been reflected in the media. Angela </a:t>
            </a:r>
            <a:r>
              <a:rPr lang="en-GB" dirty="0" err="1" smtClean="0"/>
              <a:t>McRobbie</a:t>
            </a:r>
            <a:r>
              <a:rPr lang="en-GB" dirty="0" smtClean="0"/>
              <a:t> found that girls’ magazines in the 1970s emphasized the importance of getting married and not being ‘left on the shelf’ whilst nowadays they contain images of assertive, independent women.</a:t>
            </a:r>
          </a:p>
          <a:p>
            <a:r>
              <a:rPr lang="en-GB" dirty="0" smtClean="0"/>
              <a:t>Changes encouraged by feminism may affect girls’ self-image and ambitions with regard to the family and careers therefore explaining movements in girls’ educational achievement  </a:t>
            </a:r>
            <a:endParaRPr lang="en-GB" dirty="0"/>
          </a:p>
        </p:txBody>
      </p:sp>
    </p:spTree>
    <p:extLst>
      <p:ext uri="{BB962C8B-B14F-4D97-AF65-F5344CB8AC3E}">
        <p14:creationId xmlns:p14="http://schemas.microsoft.com/office/powerpoint/2010/main" val="3769969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6814" y="1109177"/>
            <a:ext cx="7592786" cy="4779606"/>
          </a:xfrm>
        </p:spPr>
        <p:txBody>
          <a:bodyPr>
            <a:normAutofit lnSpcReduction="10000"/>
          </a:bodyPr>
          <a:lstStyle/>
          <a:p>
            <a:r>
              <a:rPr lang="en-GB" b="1" u="sng" dirty="0" smtClean="0"/>
              <a:t>The family</a:t>
            </a:r>
          </a:p>
          <a:p>
            <a:r>
              <a:rPr lang="en-GB" dirty="0" smtClean="0"/>
              <a:t>According to Talcott Parsons there is a functional fit between the nuclear family and modern society. Nuclear family uniquely suited to meeting needs of modern society for geographically and socially mobile workforce and as performing two irreducible functions the primary socialisation of  children and the stabilisation of adult personalities.</a:t>
            </a:r>
          </a:p>
          <a:p>
            <a:r>
              <a:rPr lang="en-GB" dirty="0" smtClean="0"/>
              <a:t>There have been major changes in the family since 1970s these include; increase in divorce rate, increase in cohabitation and a decrease in the number of first marriages, an increase in lone-parent families and smaller families in general. </a:t>
            </a:r>
          </a:p>
          <a:p>
            <a:r>
              <a:rPr lang="en-GB" dirty="0" smtClean="0"/>
              <a:t>These changes subsequently affect girls attitudes towards education in a number of ways. For example, increased numbers of female headed lone parent families may mean more women need to take on a breadwinner role- the financial independent woman. To achieve this independence , women need well paid jobs and therefore good qualifications. Likewise, incr5eases in divorce rate may suggest to girls that this is unwise to rely on a husband to be their provider. Again, this may encourage girls to look to themselves and their own qualifications to make a living.</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2" name="TextBox 1"/>
          <p:cNvSpPr txBox="1"/>
          <p:nvPr/>
        </p:nvSpPr>
        <p:spPr>
          <a:xfrm rot="20210297">
            <a:off x="395536" y="462846"/>
            <a:ext cx="1512168" cy="646331"/>
          </a:xfrm>
          <a:prstGeom prst="rect">
            <a:avLst/>
          </a:prstGeom>
          <a:noFill/>
        </p:spPr>
        <p:txBody>
          <a:bodyPr wrap="square" rtlCol="0">
            <a:spAutoFit/>
          </a:bodyPr>
          <a:lstStyle/>
          <a:p>
            <a:r>
              <a:rPr lang="en-GB" dirty="0" smtClean="0"/>
              <a:t>Sophie </a:t>
            </a:r>
            <a:r>
              <a:rPr lang="en-GB" dirty="0" err="1" smtClean="0"/>
              <a:t>Astbury</a:t>
            </a:r>
            <a:endParaRPr lang="en-GB" dirty="0"/>
          </a:p>
        </p:txBody>
      </p:sp>
    </p:spTree>
    <p:extLst>
      <p:ext uri="{BB962C8B-B14F-4D97-AF65-F5344CB8AC3E}">
        <p14:creationId xmlns:p14="http://schemas.microsoft.com/office/powerpoint/2010/main" val="2525297716"/>
      </p:ext>
    </p:extLst>
  </p:cSld>
  <p:clrMapOvr>
    <a:masterClrMapping/>
  </p:clrMapOvr>
</p:sld>
</file>

<file path=ppt/theme/_rels/them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15.xml.rels><?xml version="1.0" encoding="UTF-8" standalone="yes"?>
<Relationships xmlns="http://schemas.openxmlformats.org/package/2006/relationships"><Relationship Id="rId1" Type="http://schemas.openxmlformats.org/officeDocument/2006/relationships/image" Target="../media/image4.jpeg"/></Relationships>
</file>

<file path=ppt/theme/_rels/theme17.xml.rels><?xml version="1.0" encoding="UTF-8" standalone="yes"?>
<Relationships xmlns="http://schemas.openxmlformats.org/package/2006/relationships"><Relationship Id="rId1" Type="http://schemas.openxmlformats.org/officeDocument/2006/relationships/image" Target="../media/image4.jpeg"/></Relationships>
</file>

<file path=ppt/theme/_rels/theme18.xml.rels><?xml version="1.0" encoding="UTF-8" standalone="yes"?>
<Relationships xmlns="http://schemas.openxmlformats.org/package/2006/relationships"><Relationship Id="rId1" Type="http://schemas.openxmlformats.org/officeDocument/2006/relationships/image" Target="../media/image2.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1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8.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19.xml><?xml version="1.0" encoding="utf-8"?>
<a:theme xmlns:a="http://schemas.openxmlformats.org/drawingml/2006/main" name="1_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0.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_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7.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8.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9.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docProps/app.xml><?xml version="1.0" encoding="utf-8"?>
<Properties xmlns="http://schemas.openxmlformats.org/officeDocument/2006/extended-properties" xmlns:vt="http://schemas.openxmlformats.org/officeDocument/2006/docPropsVTypes">
  <Template>Facet</Template>
  <TotalTime>1444</TotalTime>
  <Words>3084</Words>
  <Application>Microsoft Office PowerPoint</Application>
  <PresentationFormat>On-screen Show (4:3)</PresentationFormat>
  <Paragraphs>327</Paragraphs>
  <Slides>57</Slides>
  <Notes>0</Notes>
  <HiddenSlides>0</HiddenSlides>
  <MMClips>0</MMClips>
  <ScaleCrop>false</ScaleCrop>
  <HeadingPairs>
    <vt:vector size="6" baseType="variant">
      <vt:variant>
        <vt:lpstr>Fonts Used</vt:lpstr>
      </vt:variant>
      <vt:variant>
        <vt:i4>15</vt:i4>
      </vt:variant>
      <vt:variant>
        <vt:lpstr>Theme</vt:lpstr>
      </vt:variant>
      <vt:variant>
        <vt:i4>21</vt:i4>
      </vt:variant>
      <vt:variant>
        <vt:lpstr>Slide Titles</vt:lpstr>
      </vt:variant>
      <vt:variant>
        <vt:i4>57</vt:i4>
      </vt:variant>
    </vt:vector>
  </HeadingPairs>
  <TitlesOfParts>
    <vt:vector size="93" baseType="lpstr">
      <vt:lpstr>Arial Unicode MS</vt:lpstr>
      <vt:lpstr>Arial</vt:lpstr>
      <vt:lpstr>Calibri</vt:lpstr>
      <vt:lpstr>Calibri Light</vt:lpstr>
      <vt:lpstr>Century Gothic</vt:lpstr>
      <vt:lpstr>Corbel</vt:lpstr>
      <vt:lpstr>Franklin Gothic Book</vt:lpstr>
      <vt:lpstr>Impact</vt:lpstr>
      <vt:lpstr>Tahoma</vt:lpstr>
      <vt:lpstr>Times New Roman</vt:lpstr>
      <vt:lpstr>Trebuchet MS</vt:lpstr>
      <vt:lpstr>Tw Cen MT</vt:lpstr>
      <vt:lpstr>Tw Cen MT Condensed</vt:lpstr>
      <vt:lpstr>Wingdings 2</vt:lpstr>
      <vt:lpstr>Wingdings 3</vt:lpstr>
      <vt:lpstr>Facet</vt:lpstr>
      <vt:lpstr>Parallax</vt:lpstr>
      <vt:lpstr>1_Office Theme</vt:lpstr>
      <vt:lpstr>Integral</vt:lpstr>
      <vt:lpstr>Office Theme</vt:lpstr>
      <vt:lpstr>Quotable</vt:lpstr>
      <vt:lpstr>Ion Boardroom</vt:lpstr>
      <vt:lpstr>2_Office Theme</vt:lpstr>
      <vt:lpstr>Crop</vt:lpstr>
      <vt:lpstr>3_Office Theme</vt:lpstr>
      <vt:lpstr>Slice</vt:lpstr>
      <vt:lpstr>Main Event</vt:lpstr>
      <vt:lpstr>4_Office Theme</vt:lpstr>
      <vt:lpstr>5_Office Theme</vt:lpstr>
      <vt:lpstr>1_Ion Boardroom</vt:lpstr>
      <vt:lpstr>6_Office Theme</vt:lpstr>
      <vt:lpstr>Ion</vt:lpstr>
      <vt:lpstr>1_Integral</vt:lpstr>
      <vt:lpstr>1_Parallax</vt:lpstr>
      <vt:lpstr>7_Office Theme</vt:lpstr>
      <vt:lpstr>1_Facet</vt:lpstr>
      <vt:lpstr>Gender and DEA</vt:lpstr>
      <vt:lpstr>Gender and DEA: Data</vt:lpstr>
      <vt:lpstr>Girls and Boys achievement in Education</vt:lpstr>
      <vt:lpstr>PowerPoint Presentation</vt:lpstr>
      <vt:lpstr>EXTERNAL FACTORS: Girls’ relative achievement</vt:lpstr>
      <vt:lpstr>The impact of women’s movement</vt:lpstr>
      <vt:lpstr>What is feminism?</vt:lpstr>
      <vt:lpstr>Impact:</vt:lpstr>
      <vt:lpstr>PowerPoint Presentation</vt:lpstr>
      <vt:lpstr>Changes in women's employment</vt:lpstr>
      <vt:lpstr>PowerPoint Presentation</vt:lpstr>
      <vt:lpstr>Girls’ Ambition</vt:lpstr>
      <vt:lpstr>PowerPoint Presentation</vt:lpstr>
      <vt:lpstr>Maturity </vt:lpstr>
      <vt:lpstr>EXTERNAL FACTORS: Boys’ relative underachievement</vt:lpstr>
      <vt:lpstr>Globalisation and declining traditional employment</vt:lpstr>
      <vt:lpstr>PowerPoint Presentation</vt:lpstr>
      <vt:lpstr>Declining traditional male employment opportunities and the male identity crisis</vt:lpstr>
      <vt:lpstr>Male identity crisis</vt:lpstr>
      <vt:lpstr>PowerPoint Presentation</vt:lpstr>
      <vt:lpstr>INTERNAL FACTORS: Girls’ relative achievement</vt:lpstr>
      <vt:lpstr>Equal Opportunities Policies </vt:lpstr>
      <vt:lpstr>Challenging Gender stereotypes</vt:lpstr>
      <vt:lpstr>PowerPoint Presentation</vt:lpstr>
      <vt:lpstr>Marketization </vt:lpstr>
      <vt:lpstr>PowerPoint Presentation</vt:lpstr>
      <vt:lpstr>INTERNAL FACTORS: Boys’ relative underachievement</vt:lpstr>
      <vt:lpstr>Labelling and the self-fulfilling prophecy </vt:lpstr>
      <vt:lpstr>PowerPoint Presentation</vt:lpstr>
      <vt:lpstr>Labelling and the self fulfilling prophecy</vt:lpstr>
      <vt:lpstr>Teacher attention </vt:lpstr>
      <vt:lpstr>Anti-school subcultures</vt:lpstr>
      <vt:lpstr>Laddish subculture</vt:lpstr>
      <vt:lpstr>PowerPoint Presentation</vt:lpstr>
      <vt:lpstr>Feminised Curriculum</vt:lpstr>
      <vt:lpstr>Feminised Curriculum</vt:lpstr>
      <vt:lpstr>PowerPoint Presentation</vt:lpstr>
      <vt:lpstr>Lack of male role models.</vt:lpstr>
      <vt:lpstr>Over estimation of ability</vt:lpstr>
      <vt:lpstr>Why do boys underachieve?</vt:lpstr>
      <vt:lpstr>So overall…</vt:lpstr>
      <vt:lpstr>FEMINIST ANALYSIS blends the structuralist and Interactionist </vt:lpstr>
      <vt:lpstr>Recent Trends in Gender from the late 1980s to the present day.  </vt:lpstr>
      <vt:lpstr>Problems with this picture </vt:lpstr>
      <vt:lpstr>Summary: Explaining the differences</vt:lpstr>
      <vt:lpstr>CONTINUING PROBLEMS FOR GIRLS? 2 examples </vt:lpstr>
      <vt:lpstr>Heteronormativity represented in US TV shows/ Films: </vt:lpstr>
      <vt:lpstr>CASE STUDY: Archer et al</vt:lpstr>
      <vt:lpstr>Archer et al Key headings</vt:lpstr>
      <vt:lpstr>Symbolic Capital</vt:lpstr>
      <vt:lpstr>Hyperheterosexual feminine identities</vt:lpstr>
      <vt:lpstr>Boyfriends</vt:lpstr>
      <vt:lpstr>Being "loud"</vt:lpstr>
      <vt:lpstr>Working Class Girls' dilemma</vt:lpstr>
      <vt:lpstr>“Successful” working class girls remain “home centred”</vt:lpstr>
      <vt:lpstr>Planning/Evaluating?</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DEA</dc:title>
  <dc:creator>Amy J Tidd</dc:creator>
  <cp:lastModifiedBy>Dave King</cp:lastModifiedBy>
  <cp:revision>74</cp:revision>
  <cp:lastPrinted>2017-03-13T10:45:20Z</cp:lastPrinted>
  <dcterms:created xsi:type="dcterms:W3CDTF">2015-03-16T12:29:02Z</dcterms:created>
  <dcterms:modified xsi:type="dcterms:W3CDTF">2018-01-17T16:09:52Z</dcterms:modified>
</cp:coreProperties>
</file>