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8"/>
  </p:notesMasterIdLst>
  <p:sldIdLst>
    <p:sldId id="266" r:id="rId2"/>
    <p:sldId id="256" r:id="rId3"/>
    <p:sldId id="257" r:id="rId4"/>
    <p:sldId id="329" r:id="rId5"/>
    <p:sldId id="324" r:id="rId6"/>
    <p:sldId id="330" r:id="rId7"/>
    <p:sldId id="325" r:id="rId8"/>
    <p:sldId id="332" r:id="rId9"/>
    <p:sldId id="326" r:id="rId10"/>
    <p:sldId id="331" r:id="rId11"/>
    <p:sldId id="328" r:id="rId12"/>
    <p:sldId id="261" r:id="rId13"/>
    <p:sldId id="265" r:id="rId14"/>
    <p:sldId id="263" r:id="rId15"/>
    <p:sldId id="258" r:id="rId16"/>
    <p:sldId id="334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993366"/>
    <a:srgbClr val="CC3399"/>
    <a:srgbClr val="33CC33"/>
    <a:srgbClr val="660066"/>
    <a:srgbClr val="00800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43"/>
  </p:normalViewPr>
  <p:slideViewPr>
    <p:cSldViewPr snapToGrid="0">
      <p:cViewPr varScale="1">
        <p:scale>
          <a:sx n="65" d="100"/>
          <a:sy n="65" d="100"/>
        </p:scale>
        <p:origin x="5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5D681-BC61-4B88-976B-1737CABAF3D3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DBAA1-648A-4DAF-AEEE-1FFCC3D33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5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A1F6-0A40-4F09-906B-222E973845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BE57-822A-4BFD-82EF-9571DB95C9B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4481-C3FB-4012-B004-AC7B3FDD92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7DBC-3F17-4F80-B8F1-09C420D9CA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0509-086D-400C-9D86-AB3621D1B5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3F14-9618-4ADC-AD3C-6E84998EF2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C7A6-AE10-4501-974B-AF04138C0E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C715-360E-4022-8BE0-6602A6A62C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FC23-245E-4FB7-A82C-B7709FC11D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20F8-57C2-4D35-B3B1-2AD95E6021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E7F6FF-A9CD-44B2-8680-5CDAD6EE804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EA5FC0-0FA0-4154-9AF6-99B9A056318A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U3AWF7P0Ho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hyperlink" Target="https://www.youtube.com/watch?v=Bba7raSvvR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00063" y="217805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314793" y="1066346"/>
            <a:ext cx="8509892" cy="3730625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239843" y="1081314"/>
            <a:ext cx="8958719" cy="18288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BTEC </a:t>
            </a:r>
            <a:r>
              <a:rPr lang="en-GB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Unit </a:t>
            </a:r>
            <a:r>
              <a:rPr lang="en-GB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10: </a:t>
            </a:r>
            <a:r>
              <a:rPr lang="en-GB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Film Fiction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4793" y="3170479"/>
            <a:ext cx="8479703" cy="1752600"/>
          </a:xfrm>
        </p:spPr>
        <p:txBody>
          <a:bodyPr/>
          <a:lstStyle/>
          <a:p>
            <a:r>
              <a:rPr lang="en-GB" sz="3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Continuity and </a:t>
            </a:r>
            <a:r>
              <a:rPr lang="en-GB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Non-continuity </a:t>
            </a:r>
            <a:r>
              <a:rPr lang="en-GB" sz="3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Editing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/>
          <p:cNvGrpSpPr>
            <a:grpSpLocks/>
          </p:cNvGrpSpPr>
          <p:nvPr/>
        </p:nvGrpSpPr>
        <p:grpSpPr bwMode="auto">
          <a:xfrm>
            <a:off x="114300" y="925513"/>
            <a:ext cx="8891588" cy="5538787"/>
            <a:chOff x="105732150" y="107170375"/>
            <a:chExt cx="8892000" cy="5737374"/>
          </a:xfrm>
        </p:grpSpPr>
        <p:pic>
          <p:nvPicPr>
            <p:cNvPr id="13316" name="Picture 5" descr="180_degree_rule[1]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32150" y="107170375"/>
              <a:ext cx="8892000" cy="5737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6" descr="degrees-36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8599350" y="109067349"/>
              <a:ext cx="3294038" cy="317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Text Box 7"/>
            <p:cNvSpPr txBox="1">
              <a:spLocks noChangeArrowheads="1"/>
            </p:cNvSpPr>
            <p:nvPr/>
          </p:nvSpPr>
          <p:spPr bwMode="auto">
            <a:xfrm>
              <a:off x="106949750" y="110397675"/>
              <a:ext cx="43200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spcAft>
                  <a:spcPct val="40000"/>
                </a:spcAft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ct val="40000"/>
                </a:spcAft>
                <a:buChar char="–"/>
                <a:defRPr sz="28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4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ct val="40000"/>
                </a:spcAft>
                <a:buChar char="–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A</a:t>
              </a:r>
              <a:endParaRPr lang="en-GB" altLang="en-US">
                <a:latin typeface="Arial" panose="020B0604020202020204" pitchFamily="34" charset="0"/>
              </a:endParaRPr>
            </a:p>
          </p:txBody>
        </p:sp>
        <p:sp>
          <p:nvSpPr>
            <p:cNvPr id="13319" name="Text Box 8"/>
            <p:cNvSpPr txBox="1">
              <a:spLocks noChangeArrowheads="1"/>
            </p:cNvSpPr>
            <p:nvPr/>
          </p:nvSpPr>
          <p:spPr bwMode="auto">
            <a:xfrm>
              <a:off x="105948050" y="107252875"/>
              <a:ext cx="576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spcAft>
                  <a:spcPct val="40000"/>
                </a:spcAft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ct val="40000"/>
                </a:spcAft>
                <a:buChar char="–"/>
                <a:defRPr sz="28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4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ct val="40000"/>
                </a:spcAft>
                <a:buChar char="–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A</a:t>
              </a:r>
              <a:endParaRPr lang="en-GB" altLang="en-US">
                <a:latin typeface="Arial" panose="020B0604020202020204" pitchFamily="34" charset="0"/>
              </a:endParaRPr>
            </a:p>
          </p:txBody>
        </p:sp>
        <p:sp>
          <p:nvSpPr>
            <p:cNvPr id="13320" name="Text Box 9"/>
            <p:cNvSpPr txBox="1">
              <a:spLocks noChangeArrowheads="1"/>
            </p:cNvSpPr>
            <p:nvPr/>
          </p:nvSpPr>
          <p:spPr bwMode="auto">
            <a:xfrm>
              <a:off x="113345050" y="110389175"/>
              <a:ext cx="576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spcAft>
                  <a:spcPct val="40000"/>
                </a:spcAft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ct val="40000"/>
                </a:spcAft>
                <a:buChar char="–"/>
                <a:defRPr sz="28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4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ct val="40000"/>
                </a:spcAft>
                <a:buChar char="–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B</a:t>
              </a:r>
              <a:endParaRPr lang="en-GB" altLang="en-US">
                <a:latin typeface="Arial" panose="020B0604020202020204" pitchFamily="34" charset="0"/>
              </a:endParaRPr>
            </a:p>
          </p:txBody>
        </p:sp>
        <p:sp>
          <p:nvSpPr>
            <p:cNvPr id="13321" name="Text Box 10"/>
            <p:cNvSpPr txBox="1">
              <a:spLocks noChangeArrowheads="1"/>
            </p:cNvSpPr>
            <p:nvPr/>
          </p:nvSpPr>
          <p:spPr bwMode="auto">
            <a:xfrm>
              <a:off x="112260850" y="107240275"/>
              <a:ext cx="578400" cy="51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spcAft>
                  <a:spcPct val="40000"/>
                </a:spcAft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ct val="40000"/>
                </a:spcAft>
                <a:buChar char="–"/>
                <a:defRPr sz="28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4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ct val="40000"/>
                </a:spcAft>
                <a:buChar char="–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B</a:t>
              </a:r>
              <a:endParaRPr lang="en-GB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4356100" y="5819775"/>
            <a:ext cx="457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GB" altLang="en-US"/>
              <a:t>For continuity editing to work, the director must adhere to the 180</a:t>
            </a:r>
            <a:r>
              <a:rPr lang="en-US" altLang="en-US"/>
              <a:t>° Rule and the 30° Rule</a:t>
            </a:r>
          </a:p>
        </p:txBody>
      </p:sp>
    </p:spTree>
    <p:extLst>
      <p:ext uri="{BB962C8B-B14F-4D97-AF65-F5344CB8AC3E}">
        <p14:creationId xmlns:p14="http://schemas.microsoft.com/office/powerpoint/2010/main" val="28039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Box 5">
            <a:extLst>
              <a:ext uri="{FF2B5EF4-FFF2-40B4-BE49-F238E27FC236}">
                <a16:creationId xmlns:a16="http://schemas.microsoft.com/office/drawing/2014/main" id="{19B8A086-DDF8-6345-A487-4F90C182C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706" y="5652613"/>
            <a:ext cx="82097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altLang="en-US" dirty="0">
                <a:latin typeface="Century Gothic" panose="020B0502020202020204" pitchFamily="34" charset="0"/>
              </a:rPr>
              <a:t>An unexpected altercation is made all the more </a:t>
            </a:r>
            <a:r>
              <a:rPr lang="en-GB" altLang="en-US" dirty="0" smtClean="0">
                <a:latin typeface="Century Gothic" panose="020B0502020202020204" pitchFamily="34" charset="0"/>
              </a:rPr>
              <a:t>frantic </a:t>
            </a:r>
            <a:r>
              <a:rPr lang="en-GB" altLang="en-US" dirty="0">
                <a:latin typeface="Century Gothic" panose="020B0502020202020204" pitchFamily="34" charset="0"/>
              </a:rPr>
              <a:t>with the intentional breaking of the 180 </a:t>
            </a:r>
            <a:r>
              <a:rPr lang="en-GB" altLang="en-US" dirty="0" smtClean="0">
                <a:latin typeface="Century Gothic" panose="020B0502020202020204" pitchFamily="34" charset="0"/>
              </a:rPr>
              <a:t>degree rule</a:t>
            </a:r>
            <a:endParaRPr lang="en-GB" altLang="en-US" dirty="0">
              <a:latin typeface="Century Gothic" panose="020B0502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00763FD-B3C6-E544-9C72-2808F5111677}"/>
              </a:ext>
            </a:extLst>
          </p:cNvPr>
          <p:cNvSpPr txBox="1">
            <a:spLocks noChangeArrowheads="1"/>
          </p:cNvSpPr>
          <p:nvPr/>
        </p:nvSpPr>
        <p:spPr>
          <a:xfrm>
            <a:off x="556759" y="0"/>
            <a:ext cx="8229600" cy="1384300"/>
          </a:xfrm>
          <a:prstGeom prst="rect">
            <a:avLst/>
          </a:prstGeom>
        </p:spPr>
        <p:txBody>
          <a:bodyPr vert="horz" lIns="0" rIns="0" bIns="0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1" kern="120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  <a:ea typeface="ＭＳ Ｐゴシック" charset="-128"/>
              </a:rPr>
              <a:t>SHIFTY</a:t>
            </a:r>
            <a:endParaRPr lang="en-GB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  <a:ea typeface="ＭＳ Ｐゴシック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549400"/>
            <a:ext cx="3117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549400"/>
            <a:ext cx="3117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3702050"/>
            <a:ext cx="3117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3702050"/>
            <a:ext cx="308451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6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Picture 23 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9975" y="2932113"/>
            <a:ext cx="412432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Picture 23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5" y="2944813"/>
            <a:ext cx="41179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en-GB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  <a:ea typeface="ＭＳ Ｐゴシック" charset="-128"/>
              </a:rPr>
              <a:t>Shot/reverse-shot</a:t>
            </a:r>
            <a:r>
              <a:rPr lang="en-GB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ＭＳ Ｐゴシック" charset="-128"/>
              </a:rPr>
              <a:t/>
            </a:r>
            <a:br>
              <a:rPr lang="en-GB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ＭＳ Ｐゴシック" charset="-128"/>
              </a:rPr>
            </a:br>
            <a:endParaRPr lang="en-GB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ea typeface="ＭＳ Ｐゴシック" charset="-128"/>
            </a:endParaRP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538163" y="1249363"/>
            <a:ext cx="82486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dirty="0">
                <a:latin typeface="Century Gothic" pitchFamily="34" charset="0"/>
              </a:rPr>
              <a:t>This shows characters reactions to another person or object.  It creates a relationship between the two characters in a shot.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14313" y="2857500"/>
            <a:ext cx="4286250" cy="2857500"/>
          </a:xfrm>
          <a:prstGeom prst="rect">
            <a:avLst/>
          </a:prstGeom>
          <a:noFill/>
          <a:ln w="190500"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786313" y="2857500"/>
            <a:ext cx="4286250" cy="2857500"/>
          </a:xfrm>
          <a:prstGeom prst="rect">
            <a:avLst/>
          </a:prstGeom>
          <a:noFill/>
          <a:ln w="190500"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3919172057_111c56bf4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2995613"/>
            <a:ext cx="40513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1" descr="sailboat_binocula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3300" y="3025775"/>
            <a:ext cx="4075113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en-GB" sz="40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  <a:ea typeface="ＭＳ Ｐゴシック" charset="-128"/>
              </a:rPr>
              <a:t>Eyeline</a:t>
            </a:r>
            <a:r>
              <a:rPr lang="en-GB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  <a:ea typeface="ＭＳ Ｐゴシック" charset="-128"/>
              </a:rPr>
              <a:t> match</a:t>
            </a:r>
            <a:r>
              <a:rPr lang="en-GB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ＭＳ Ｐゴシック" charset="-128"/>
              </a:rPr>
              <a:t/>
            </a:r>
            <a:br>
              <a:rPr lang="en-GB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ＭＳ Ｐゴシック" charset="-128"/>
              </a:rPr>
            </a:br>
            <a:endParaRPr lang="en-GB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ea typeface="ＭＳ Ｐゴシック" charset="-128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508000" y="1443038"/>
            <a:ext cx="8064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latin typeface="Century Gothic" pitchFamily="34" charset="0"/>
              </a:rPr>
              <a:t>A character looks at an object or person and the audience are shown a shot of what they are looking at.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14875" y="2928938"/>
            <a:ext cx="4214813" cy="2857500"/>
          </a:xfrm>
          <a:prstGeom prst="rect">
            <a:avLst/>
          </a:prstGeom>
          <a:noFill/>
          <a:ln w="190500"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14313" y="2928938"/>
            <a:ext cx="4214812" cy="2857500"/>
          </a:xfrm>
          <a:prstGeom prst="rect">
            <a:avLst/>
          </a:prstGeom>
          <a:noFill/>
          <a:ln w="190500"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2col_lg_man_diving_into_poo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3890963"/>
            <a:ext cx="267493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 descr="2730231201_ba6338f7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3163" y="3876675"/>
            <a:ext cx="26003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pool-splash415.jpg"/>
          <p:cNvPicPr>
            <a:picLocks noChangeAspect="1"/>
          </p:cNvPicPr>
          <p:nvPr/>
        </p:nvPicPr>
        <p:blipFill>
          <a:blip r:embed="rId4" cstate="print"/>
          <a:srcRect t="6329" b="6329"/>
          <a:stretch>
            <a:fillRect/>
          </a:stretch>
        </p:blipFill>
        <p:spPr bwMode="auto">
          <a:xfrm>
            <a:off x="3251200" y="3856038"/>
            <a:ext cx="268287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85107" y="420913"/>
            <a:ext cx="8229600" cy="92165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en-GB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  <a:ea typeface="ＭＳ Ｐゴシック" charset="-128"/>
              </a:rPr>
              <a:t>Match on action</a:t>
            </a:r>
          </a:p>
        </p:txBody>
      </p:sp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611188" y="1557338"/>
            <a:ext cx="80279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latin typeface="Century Gothic" pitchFamily="34" charset="0"/>
              </a:rPr>
              <a:t>It is used mainly in action scenes to increase pace.</a:t>
            </a:r>
          </a:p>
          <a:p>
            <a:pPr>
              <a:spcBef>
                <a:spcPct val="50000"/>
              </a:spcBef>
            </a:pPr>
            <a:r>
              <a:rPr lang="en-GB" sz="2400" b="1" dirty="0">
                <a:latin typeface="Century Gothic" pitchFamily="34" charset="0"/>
              </a:rPr>
              <a:t>If we show the character's movement beginning in shot 1, &amp; then we can cut to shot 2, which shows the continuation of the movement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11138" y="3814763"/>
            <a:ext cx="2751137" cy="1863725"/>
          </a:xfrm>
          <a:prstGeom prst="rect">
            <a:avLst/>
          </a:prstGeom>
          <a:noFill/>
          <a:ln w="190500"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195638" y="3813175"/>
            <a:ext cx="2749550" cy="1863725"/>
          </a:xfrm>
          <a:prstGeom prst="rect">
            <a:avLst/>
          </a:prstGeom>
          <a:noFill/>
          <a:ln w="190500"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176963" y="3813175"/>
            <a:ext cx="2749550" cy="1863725"/>
          </a:xfrm>
          <a:prstGeom prst="rect">
            <a:avLst/>
          </a:prstGeom>
          <a:noFill/>
          <a:ln w="190500"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3657" y="524328"/>
            <a:ext cx="8229600" cy="104933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en-GB" sz="3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  <a:ea typeface="ＭＳ Ｐゴシック" charset="-128"/>
              </a:rPr>
              <a:t>Non-continuity Editing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85775" y="2164216"/>
            <a:ext cx="8229600" cy="38020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en-GB" sz="2600" b="1" dirty="0">
                <a:latin typeface="Century Gothic" panose="020B0502020202020204" pitchFamily="34" charset="0"/>
              </a:rPr>
              <a:t>The opposite of continuity editing it is not </a:t>
            </a:r>
            <a:r>
              <a:rPr lang="en-GB" sz="2600" b="1" dirty="0" smtClean="0">
                <a:latin typeface="Century Gothic" panose="020B0502020202020204" pitchFamily="34" charset="0"/>
              </a:rPr>
              <a:t>seamless</a:t>
            </a:r>
            <a:endParaRPr lang="en-GB" sz="2600" b="1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defRPr/>
            </a:pPr>
            <a:endParaRPr lang="en-GB" sz="2600" b="1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en-GB" sz="2600" b="1" dirty="0">
                <a:latin typeface="Century Gothic" panose="020B0502020202020204" pitchFamily="34" charset="0"/>
              </a:rPr>
              <a:t>It draws attention to </a:t>
            </a:r>
            <a:r>
              <a:rPr lang="en-GB" sz="2600" b="1" dirty="0" smtClean="0">
                <a:latin typeface="Century Gothic" panose="020B0502020202020204" pitchFamily="34" charset="0"/>
              </a:rPr>
              <a:t>itself</a:t>
            </a:r>
            <a:endParaRPr lang="en-GB" sz="2600" b="1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Tx/>
              <a:buNone/>
              <a:defRPr/>
            </a:pPr>
            <a:endParaRPr lang="en-GB" sz="2600" b="1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en-GB" sz="2600" b="1" dirty="0">
                <a:latin typeface="Century Gothic" panose="020B0502020202020204" pitchFamily="34" charset="0"/>
              </a:rPr>
              <a:t>It often disrupts the audience's suspended disbelief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Tx/>
              <a:buNone/>
              <a:defRPr/>
            </a:pPr>
            <a:endParaRPr lang="en-GB" sz="2600" b="1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en-GB" sz="2600" b="1" dirty="0">
                <a:latin typeface="Century Gothic" panose="020B0502020202020204" pitchFamily="34" charset="0"/>
              </a:rPr>
              <a:t>It can be deliberately confusing and/or shocking, playing with time and space.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Tx/>
              <a:buNone/>
              <a:defRPr/>
            </a:pPr>
            <a:endParaRPr lang="en-GB" sz="2400" b="1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sz="2400" b="1" dirty="0">
                <a:latin typeface="Century Gothic" panose="020B0502020202020204" pitchFamily="34" charset="0"/>
                <a:hlinkClick r:id="rId2"/>
              </a:rPr>
              <a:t>https://www.youtube.com/watch?v=UU3AWF7P0Ho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en-GB" sz="1700" b="1" i="1" dirty="0">
                <a:latin typeface="Century Gothic" panose="020B0502020202020204" pitchFamily="34" charset="0"/>
              </a:rPr>
              <a:t>from 25:30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5EF2B-9780-AD4D-8AEB-1B317896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5869"/>
            <a:ext cx="8229600" cy="1143000"/>
          </a:xfrm>
        </p:spPr>
        <p:txBody>
          <a:bodyPr/>
          <a:lstStyle/>
          <a:p>
            <a:pPr algn="ctr"/>
            <a:r>
              <a:rPr lang="en-GB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  <a:ea typeface="ＭＳ Ｐゴシック" charset="-128"/>
              </a:rPr>
              <a:t>Task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E0394-7BE1-974F-A6FC-E5C479C01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019" y="1847088"/>
            <a:ext cx="4040188" cy="6675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GB" dirty="0" smtClean="0">
                <a:latin typeface="Century Gothic" charset="0"/>
              </a:rPr>
              <a:t>FIND</a:t>
            </a:r>
            <a:endParaRPr lang="en-GB" dirty="0">
              <a:latin typeface="Century Gothic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ANALYSE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679569"/>
            <a:ext cx="4040188" cy="41784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Find film clips that demonstrate continuity and discontinuity editing: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  <a:defRPr/>
            </a:pPr>
            <a:r>
              <a:rPr lang="en-GB" b="1" dirty="0">
                <a:latin typeface="Century Gothic" charset="0"/>
              </a:rPr>
              <a:t>0-85 degrees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  <a:defRPr/>
            </a:pPr>
            <a:r>
              <a:rPr lang="en-GB" b="1" dirty="0">
                <a:latin typeface="Century Gothic" charset="0"/>
              </a:rPr>
              <a:t>0-180 degrees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  <a:defRPr/>
            </a:pPr>
            <a:r>
              <a:rPr lang="en-GB" b="1" dirty="0">
                <a:latin typeface="Century Gothic" charset="0"/>
              </a:rPr>
              <a:t>Shot/reverse-shot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  <a:defRPr/>
            </a:pPr>
            <a:r>
              <a:rPr lang="en-GB" b="1" dirty="0" err="1">
                <a:latin typeface="Century Gothic" charset="0"/>
              </a:rPr>
              <a:t>Eyeline</a:t>
            </a:r>
            <a:r>
              <a:rPr lang="en-GB" b="1" dirty="0">
                <a:latin typeface="Century Gothic" charset="0"/>
              </a:rPr>
              <a:t> match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  <a:defRPr/>
            </a:pPr>
            <a:r>
              <a:rPr lang="en-GB" b="1" dirty="0">
                <a:latin typeface="Century Gothic" charset="0"/>
              </a:rPr>
              <a:t>Match on action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  <a:defRPr/>
            </a:pPr>
            <a:r>
              <a:rPr lang="en-GB" b="1" dirty="0">
                <a:latin typeface="Century Gothic" charset="0"/>
              </a:rPr>
              <a:t>At least 2 examples </a:t>
            </a:r>
            <a:r>
              <a:rPr lang="en-GB" b="1">
                <a:latin typeface="Century Gothic" charset="0"/>
              </a:rPr>
              <a:t>of </a:t>
            </a:r>
            <a:r>
              <a:rPr lang="en-GB" b="1" smtClean="0">
                <a:latin typeface="Century Gothic" charset="0"/>
              </a:rPr>
              <a:t>non-continuity </a:t>
            </a:r>
            <a:r>
              <a:rPr lang="en-GB" b="1" dirty="0">
                <a:latin typeface="Century Gothic" charset="0"/>
              </a:rPr>
              <a:t>editing  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79569"/>
            <a:ext cx="4263305" cy="3845720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Century Gothic" charset="0"/>
              </a:rPr>
              <a:t>Put the </a:t>
            </a:r>
            <a:r>
              <a:rPr lang="en-GB" sz="2000" dirty="0" err="1">
                <a:latin typeface="Century Gothic" charset="0"/>
              </a:rPr>
              <a:t>youtube</a:t>
            </a:r>
            <a:r>
              <a:rPr lang="en-GB" sz="2000" dirty="0">
                <a:latin typeface="Century Gothic" charset="0"/>
              </a:rPr>
              <a:t> </a:t>
            </a:r>
            <a:r>
              <a:rPr lang="en-GB" sz="2000" dirty="0" smtClean="0">
                <a:latin typeface="Century Gothic" charset="0"/>
              </a:rPr>
              <a:t>links and use the ‘snipping tool’ in </a:t>
            </a:r>
            <a:r>
              <a:rPr lang="en-GB" sz="2000" dirty="0">
                <a:latin typeface="Century Gothic" charset="0"/>
              </a:rPr>
              <a:t>a word </a:t>
            </a:r>
            <a:r>
              <a:rPr lang="en-GB" sz="2000" dirty="0" smtClean="0">
                <a:latin typeface="Century Gothic" charset="0"/>
              </a:rPr>
              <a:t>document</a:t>
            </a:r>
          </a:p>
          <a:p>
            <a:endParaRPr lang="en-GB" sz="2000" dirty="0" smtClean="0">
              <a:latin typeface="Century Gothic" charset="0"/>
            </a:endParaRPr>
          </a:p>
          <a:p>
            <a:r>
              <a:rPr lang="en-GB" sz="2000" dirty="0" smtClean="0">
                <a:latin typeface="Century Gothic" charset="0"/>
              </a:rPr>
              <a:t>Label the </a:t>
            </a:r>
            <a:r>
              <a:rPr lang="en-GB" sz="2000" dirty="0">
                <a:latin typeface="Century Gothic" charset="0"/>
              </a:rPr>
              <a:t>clips </a:t>
            </a:r>
            <a:r>
              <a:rPr lang="en-GB" sz="2000" dirty="0" smtClean="0">
                <a:latin typeface="Century Gothic" charset="0"/>
              </a:rPr>
              <a:t>clearly with the correct terms</a:t>
            </a:r>
          </a:p>
          <a:p>
            <a:endParaRPr lang="en-GB" sz="2000" dirty="0" smtClean="0">
              <a:latin typeface="Century Gothic" charset="0"/>
            </a:endParaRPr>
          </a:p>
          <a:p>
            <a:r>
              <a:rPr lang="en-GB" sz="2000" dirty="0" smtClean="0">
                <a:latin typeface="Century Gothic" charset="0"/>
              </a:rPr>
              <a:t>Analyse the effect of the technique</a:t>
            </a:r>
            <a:endParaRPr lang="en-GB" sz="2000" dirty="0">
              <a:latin typeface="Century Gothic" charset="0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235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86230" y="355745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en-GB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  <a:ea typeface="ＭＳ Ｐゴシック" charset="-128"/>
              </a:rPr>
              <a:t>Continuity Editing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553130" y="1700213"/>
            <a:ext cx="8381007" cy="4889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GB" sz="2400" b="1" dirty="0">
                <a:latin typeface="Century Gothic" pitchFamily="34" charset="0"/>
                <a:ea typeface="ＭＳ Ｐゴシック" charset="-128"/>
              </a:rPr>
              <a:t>Widely established editing style used through early Hollywood and much of today's film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endParaRPr lang="en-GB" sz="2400" b="1" dirty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GB" sz="2400" b="1" dirty="0">
                <a:latin typeface="Century Gothic" pitchFamily="34" charset="0"/>
                <a:ea typeface="ＭＳ Ｐゴシック" charset="-128"/>
              </a:rPr>
              <a:t>This editing style tries to </a:t>
            </a:r>
            <a:r>
              <a:rPr lang="ja-JP" altLang="en-GB" sz="2400" b="1">
                <a:latin typeface="Century Gothic" pitchFamily="34" charset="0"/>
                <a:ea typeface="ＭＳ Ｐゴシック" charset="-128"/>
              </a:rPr>
              <a:t>‘</a:t>
            </a:r>
            <a:r>
              <a:rPr lang="en-GB" altLang="ja-JP" sz="2400" b="1" dirty="0">
                <a:latin typeface="Century Gothic" pitchFamily="34" charset="0"/>
                <a:ea typeface="ＭＳ Ｐゴシック" charset="-128"/>
              </a:rPr>
              <a:t>hide</a:t>
            </a:r>
            <a:r>
              <a:rPr lang="ja-JP" altLang="en-GB" sz="2400" b="1">
                <a:latin typeface="Century Gothic" pitchFamily="34" charset="0"/>
                <a:ea typeface="ＭＳ Ｐゴシック" charset="-128"/>
              </a:rPr>
              <a:t>’</a:t>
            </a:r>
            <a:r>
              <a:rPr lang="en-GB" altLang="ja-JP" sz="2400" b="1" dirty="0">
                <a:latin typeface="Century Gothic" pitchFamily="34" charset="0"/>
                <a:ea typeface="ＭＳ Ｐゴシック" charset="-128"/>
              </a:rPr>
              <a:t> cutting from the audience, so they immerse themselves in the world of the film instead of looking at the editing.</a:t>
            </a:r>
            <a:endParaRPr lang="en-GB" altLang="ja-JP" sz="2400" dirty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Tx/>
              <a:buNone/>
            </a:pPr>
            <a:endParaRPr lang="en-GB" sz="2400" dirty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GB" sz="2400" b="1" dirty="0">
                <a:latin typeface="Century Gothic" pitchFamily="34" charset="0"/>
                <a:ea typeface="ＭＳ Ｐゴシック" charset="-128"/>
              </a:rPr>
              <a:t>This system enables the audience to quickly understand what was happening and avoid confusion.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Tx/>
              <a:buNone/>
            </a:pPr>
            <a:endParaRPr lang="en-GB" sz="2400" b="1" dirty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GB" sz="2400" b="1" dirty="0">
                <a:latin typeface="Century Gothic" pitchFamily="34" charset="0"/>
                <a:ea typeface="ＭＳ Ｐゴシック" charset="-128"/>
              </a:rPr>
              <a:t>It developed into a set of </a:t>
            </a:r>
            <a:r>
              <a:rPr lang="ja-JP" altLang="en-GB" sz="2400" b="1">
                <a:latin typeface="Century Gothic" pitchFamily="34" charset="0"/>
                <a:ea typeface="ＭＳ Ｐゴシック" charset="-128"/>
              </a:rPr>
              <a:t>‘</a:t>
            </a:r>
            <a:r>
              <a:rPr lang="en-GB" altLang="ja-JP" sz="2400" b="1" dirty="0">
                <a:latin typeface="Century Gothic" pitchFamily="34" charset="0"/>
                <a:ea typeface="ＭＳ Ｐゴシック" charset="-128"/>
              </a:rPr>
              <a:t>continuity rules</a:t>
            </a:r>
            <a:r>
              <a:rPr lang="ja-JP" altLang="en-GB" sz="2400" b="1">
                <a:latin typeface="Century Gothic" pitchFamily="34" charset="0"/>
                <a:ea typeface="ＭＳ Ｐゴシック" charset="-128"/>
              </a:rPr>
              <a:t>’</a:t>
            </a:r>
            <a:r>
              <a:rPr lang="en-GB" altLang="ja-JP" sz="2400" b="1" dirty="0">
                <a:latin typeface="Century Gothic" pitchFamily="34" charset="0"/>
                <a:ea typeface="ＭＳ Ｐゴシック" charset="-128"/>
              </a:rPr>
              <a:t> designed to make storytelling clear.</a:t>
            </a:r>
          </a:p>
          <a:p>
            <a:pPr eaLnBrk="1" hangingPunct="1">
              <a:lnSpc>
                <a:spcPct val="90000"/>
              </a:lnSpc>
            </a:pPr>
            <a:endParaRPr lang="en-GB" sz="2400" b="1" dirty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GB" sz="2400" b="1" dirty="0">
              <a:latin typeface="Century Gothic" pitchFamily="34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09814"/>
            <a:ext cx="8229600" cy="76041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en-GB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ＭＳ Ｐゴシック" charset="-128"/>
              </a:rPr>
              <a:t>The Rules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23636" y="1934255"/>
            <a:ext cx="4038600" cy="45354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2400" b="1" dirty="0">
                <a:effectLst/>
                <a:latin typeface="Arial" charset="0"/>
              </a:rPr>
              <a:t>	</a:t>
            </a:r>
            <a:r>
              <a:rPr lang="en-GB" sz="2400" b="1" dirty="0">
                <a:effectLst/>
                <a:latin typeface="Century Gothic" charset="0"/>
              </a:rPr>
              <a:t>This is not a definitive list, but it does represent the key techniques.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1600" b="1" dirty="0">
              <a:effectLst/>
              <a:latin typeface="Century Gothic" charset="0"/>
            </a:endParaRPr>
          </a:p>
          <a:p>
            <a:pPr marL="457200" indent="-457200" eaLnBrk="1" hangingPunct="1">
              <a:lnSpc>
                <a:spcPct val="150000"/>
              </a:lnSpc>
              <a:buFontTx/>
              <a:buAutoNum type="arabicParenR"/>
              <a:defRPr/>
            </a:pPr>
            <a:r>
              <a:rPr lang="en-GB" sz="2400" b="1" dirty="0">
                <a:effectLst/>
                <a:latin typeface="Century Gothic" charset="0"/>
              </a:rPr>
              <a:t>Degrees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  <a:defRPr/>
            </a:pPr>
            <a:r>
              <a:rPr lang="en-GB" sz="2400" b="1" dirty="0">
                <a:latin typeface="Century Gothic" charset="0"/>
              </a:rPr>
              <a:t>Shot/reverse-shot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  <a:defRPr/>
            </a:pPr>
            <a:r>
              <a:rPr lang="en-GB" sz="2400" b="1" dirty="0">
                <a:latin typeface="Century Gothic" charset="0"/>
              </a:rPr>
              <a:t>Eyeline match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  <a:defRPr/>
            </a:pPr>
            <a:r>
              <a:rPr lang="en-GB" sz="2400" b="1" dirty="0">
                <a:latin typeface="Century Gothic" charset="0"/>
              </a:rPr>
              <a:t>Match on action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2400" dirty="0">
              <a:effectLst/>
              <a:latin typeface="Century Gothic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1000" dirty="0">
              <a:latin typeface="Arial" charset="0"/>
            </a:endParaRPr>
          </a:p>
        </p:txBody>
      </p:sp>
      <p:sp>
        <p:nvSpPr>
          <p:cNvPr id="8200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4648200" y="1196975"/>
            <a:ext cx="4038600" cy="5400675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80000"/>
              </a:lnSpc>
              <a:defRPr/>
            </a:pPr>
            <a:endParaRPr lang="en-GB" sz="1200" dirty="0">
              <a:solidFill>
                <a:schemeClr val="bg1"/>
              </a:solidFill>
              <a:latin typeface="Century Gothic" charset="0"/>
            </a:endParaRPr>
          </a:p>
          <a:p>
            <a:pPr marL="533400" indent="-533400" eaLnBrk="1" hangingPunct="1">
              <a:lnSpc>
                <a:spcPts val="3000"/>
              </a:lnSpc>
              <a:buClr>
                <a:srgbClr val="000000"/>
              </a:buClr>
              <a:defRPr/>
            </a:pPr>
            <a:r>
              <a:rPr lang="en-GB" sz="2400" b="1" dirty="0">
                <a:effectLst/>
                <a:latin typeface="Century Gothic" charset="0"/>
              </a:rPr>
              <a:t>Continuity editing is a technique that relies on particular shots being ordered (cut) in a familiar, conventional sequence.</a:t>
            </a:r>
          </a:p>
          <a:p>
            <a:pPr marL="533400" indent="-533400" eaLnBrk="1" hangingPunct="1">
              <a:lnSpc>
                <a:spcPts val="3000"/>
              </a:lnSpc>
              <a:buClr>
                <a:srgbClr val="000000"/>
              </a:buClr>
              <a:buFontTx/>
              <a:buNone/>
              <a:defRPr/>
            </a:pPr>
            <a:endParaRPr lang="en-GB" sz="1000" b="1" dirty="0">
              <a:effectLst/>
              <a:latin typeface="Century Gothic" charset="0"/>
            </a:endParaRPr>
          </a:p>
          <a:p>
            <a:pPr marL="533400" indent="-533400" eaLnBrk="1" hangingPunct="1">
              <a:lnSpc>
                <a:spcPts val="3000"/>
              </a:lnSpc>
              <a:buClr>
                <a:srgbClr val="000000"/>
              </a:buClr>
              <a:defRPr/>
            </a:pPr>
            <a:r>
              <a:rPr lang="en-GB" sz="2400" b="1" dirty="0">
                <a:effectLst/>
                <a:latin typeface="Century Gothic" charset="0"/>
              </a:rPr>
              <a:t>Audiences are so familiar with these techniques, that they barely notice them.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en-GB" sz="2400" b="1" dirty="0">
              <a:latin typeface="Century Gothic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en-GB" sz="1200" dirty="0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352878" y="1736952"/>
            <a:ext cx="4103688" cy="4516437"/>
          </a:xfrm>
          <a:prstGeom prst="roundRect">
            <a:avLst>
              <a:gd name="adj" fmla="val 9819"/>
            </a:avLst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/>
          <p:cNvGrpSpPr>
            <a:grpSpLocks/>
          </p:cNvGrpSpPr>
          <p:nvPr/>
        </p:nvGrpSpPr>
        <p:grpSpPr bwMode="auto">
          <a:xfrm>
            <a:off x="114300" y="925513"/>
            <a:ext cx="8891588" cy="5538787"/>
            <a:chOff x="105732150" y="107170375"/>
            <a:chExt cx="8892000" cy="5737374"/>
          </a:xfrm>
        </p:grpSpPr>
        <p:pic>
          <p:nvPicPr>
            <p:cNvPr id="13316" name="Picture 5" descr="180_degree_rule[1]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32150" y="107170375"/>
              <a:ext cx="8892000" cy="5737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6" descr="degrees-36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8599350" y="109067349"/>
              <a:ext cx="3294038" cy="317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Text Box 7"/>
            <p:cNvSpPr txBox="1">
              <a:spLocks noChangeArrowheads="1"/>
            </p:cNvSpPr>
            <p:nvPr/>
          </p:nvSpPr>
          <p:spPr bwMode="auto">
            <a:xfrm>
              <a:off x="106949750" y="110397675"/>
              <a:ext cx="43200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spcAft>
                  <a:spcPct val="40000"/>
                </a:spcAft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ct val="40000"/>
                </a:spcAft>
                <a:buChar char="–"/>
                <a:defRPr sz="28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4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ct val="40000"/>
                </a:spcAft>
                <a:buChar char="–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A</a:t>
              </a:r>
              <a:endParaRPr lang="en-GB" altLang="en-US">
                <a:latin typeface="Arial" panose="020B0604020202020204" pitchFamily="34" charset="0"/>
              </a:endParaRPr>
            </a:p>
          </p:txBody>
        </p:sp>
        <p:sp>
          <p:nvSpPr>
            <p:cNvPr id="13319" name="Text Box 8"/>
            <p:cNvSpPr txBox="1">
              <a:spLocks noChangeArrowheads="1"/>
            </p:cNvSpPr>
            <p:nvPr/>
          </p:nvSpPr>
          <p:spPr bwMode="auto">
            <a:xfrm>
              <a:off x="105948050" y="107252875"/>
              <a:ext cx="576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spcAft>
                  <a:spcPct val="40000"/>
                </a:spcAft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ct val="40000"/>
                </a:spcAft>
                <a:buChar char="–"/>
                <a:defRPr sz="28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4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ct val="40000"/>
                </a:spcAft>
                <a:buChar char="–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A</a:t>
              </a:r>
              <a:endParaRPr lang="en-GB" altLang="en-US">
                <a:latin typeface="Arial" panose="020B0604020202020204" pitchFamily="34" charset="0"/>
              </a:endParaRPr>
            </a:p>
          </p:txBody>
        </p:sp>
        <p:sp>
          <p:nvSpPr>
            <p:cNvPr id="13320" name="Text Box 9"/>
            <p:cNvSpPr txBox="1">
              <a:spLocks noChangeArrowheads="1"/>
            </p:cNvSpPr>
            <p:nvPr/>
          </p:nvSpPr>
          <p:spPr bwMode="auto">
            <a:xfrm>
              <a:off x="113345050" y="110389175"/>
              <a:ext cx="576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spcAft>
                  <a:spcPct val="40000"/>
                </a:spcAft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ct val="40000"/>
                </a:spcAft>
                <a:buChar char="–"/>
                <a:defRPr sz="28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4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ct val="40000"/>
                </a:spcAft>
                <a:buChar char="–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B</a:t>
              </a:r>
              <a:endParaRPr lang="en-GB" altLang="en-US">
                <a:latin typeface="Arial" panose="020B0604020202020204" pitchFamily="34" charset="0"/>
              </a:endParaRPr>
            </a:p>
          </p:txBody>
        </p:sp>
        <p:sp>
          <p:nvSpPr>
            <p:cNvPr id="13321" name="Text Box 10"/>
            <p:cNvSpPr txBox="1">
              <a:spLocks noChangeArrowheads="1"/>
            </p:cNvSpPr>
            <p:nvPr/>
          </p:nvSpPr>
          <p:spPr bwMode="auto">
            <a:xfrm>
              <a:off x="112260850" y="107240275"/>
              <a:ext cx="578400" cy="51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spcAft>
                  <a:spcPct val="40000"/>
                </a:spcAft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ct val="40000"/>
                </a:spcAft>
                <a:buChar char="–"/>
                <a:defRPr sz="28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4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ct val="40000"/>
                </a:spcAft>
                <a:buChar char="–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B</a:t>
              </a:r>
              <a:endParaRPr lang="en-GB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4356100" y="5819775"/>
            <a:ext cx="457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GB" altLang="en-US"/>
              <a:t>For continuity editing to work, the director must adhere to the 180</a:t>
            </a:r>
            <a:r>
              <a:rPr lang="en-US" altLang="en-US"/>
              <a:t>° Rule and the 30° Rule</a:t>
            </a:r>
          </a:p>
        </p:txBody>
      </p:sp>
    </p:spTree>
    <p:extLst>
      <p:ext uri="{BB962C8B-B14F-4D97-AF65-F5344CB8AC3E}">
        <p14:creationId xmlns:p14="http://schemas.microsoft.com/office/powerpoint/2010/main" val="41403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>
            <a:extLst>
              <a:ext uri="{FF2B5EF4-FFF2-40B4-BE49-F238E27FC236}">
                <a16:creationId xmlns:a16="http://schemas.microsoft.com/office/drawing/2014/main" id="{5F1CA83C-A16D-9B4E-B471-6DDEEA283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4094" r="11215" b="9663"/>
          <a:stretch>
            <a:fillRect/>
          </a:stretch>
        </p:blipFill>
        <p:spPr bwMode="auto">
          <a:xfrm>
            <a:off x="82550" y="2149475"/>
            <a:ext cx="4435475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>
            <a:extLst>
              <a:ext uri="{FF2B5EF4-FFF2-40B4-BE49-F238E27FC236}">
                <a16:creationId xmlns:a16="http://schemas.microsoft.com/office/drawing/2014/main" id="{09541324-CF16-7540-88A8-776CD089F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2203" r="8293" b="8960"/>
          <a:stretch>
            <a:fillRect/>
          </a:stretch>
        </p:blipFill>
        <p:spPr bwMode="auto">
          <a:xfrm>
            <a:off x="4613275" y="2147888"/>
            <a:ext cx="443547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">
            <a:extLst>
              <a:ext uri="{FF2B5EF4-FFF2-40B4-BE49-F238E27FC236}">
                <a16:creationId xmlns:a16="http://schemas.microsoft.com/office/drawing/2014/main" id="{6A7E353A-162F-BD42-81DC-9D75F49B6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5302250"/>
            <a:ext cx="4435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b="1" dirty="0">
                <a:latin typeface="Century Gothic" panose="020B0502020202020204" pitchFamily="34" charset="0"/>
              </a:rPr>
              <a:t>Not quite a big enough camera movement. So we get a </a:t>
            </a:r>
            <a:r>
              <a:rPr lang="en-GB" altLang="en-US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jump cut</a:t>
            </a:r>
            <a:r>
              <a:rPr lang="en-GB" altLang="en-US" b="1" dirty="0">
                <a:solidFill>
                  <a:schemeClr val="bg2"/>
                </a:solidFill>
                <a:latin typeface="Century Gothic" panose="020B0502020202020204" pitchFamily="34" charset="0"/>
              </a:rPr>
              <a:t>. </a:t>
            </a:r>
            <a:endParaRPr lang="en-GB" altLang="en-US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67F95F2-0FD9-5549-8AE5-4FB8F385DAC5}"/>
              </a:ext>
            </a:extLst>
          </p:cNvPr>
          <p:cNvSpPr txBox="1">
            <a:spLocks noChangeArrowheads="1"/>
          </p:cNvSpPr>
          <p:nvPr/>
        </p:nvSpPr>
        <p:spPr>
          <a:xfrm>
            <a:off x="556759" y="0"/>
            <a:ext cx="8229600" cy="1384300"/>
          </a:xfrm>
          <a:prstGeom prst="rect">
            <a:avLst/>
          </a:prstGeom>
        </p:spPr>
        <p:txBody>
          <a:bodyPr vert="horz" lIns="0" rIns="0" bIns="0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1" kern="120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  <a:ea typeface="ＭＳ Ｐゴシック" charset="-128"/>
              </a:rPr>
              <a:t>0-25 Degree Rule</a:t>
            </a:r>
          </a:p>
        </p:txBody>
      </p:sp>
    </p:spTree>
    <p:extLst>
      <p:ext uri="{BB962C8B-B14F-4D97-AF65-F5344CB8AC3E}">
        <p14:creationId xmlns:p14="http://schemas.microsoft.com/office/powerpoint/2010/main" val="9175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/>
          <p:cNvGrpSpPr>
            <a:grpSpLocks/>
          </p:cNvGrpSpPr>
          <p:nvPr/>
        </p:nvGrpSpPr>
        <p:grpSpPr bwMode="auto">
          <a:xfrm>
            <a:off x="114300" y="925513"/>
            <a:ext cx="8891588" cy="5538787"/>
            <a:chOff x="105732150" y="107170375"/>
            <a:chExt cx="8892000" cy="5737374"/>
          </a:xfrm>
        </p:grpSpPr>
        <p:pic>
          <p:nvPicPr>
            <p:cNvPr id="13316" name="Picture 5" descr="180_degree_rule[1]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32150" y="107170375"/>
              <a:ext cx="8892000" cy="5737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6" descr="degrees-36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8599350" y="109067349"/>
              <a:ext cx="3294038" cy="317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Text Box 7"/>
            <p:cNvSpPr txBox="1">
              <a:spLocks noChangeArrowheads="1"/>
            </p:cNvSpPr>
            <p:nvPr/>
          </p:nvSpPr>
          <p:spPr bwMode="auto">
            <a:xfrm>
              <a:off x="106949750" y="110397675"/>
              <a:ext cx="43200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spcAft>
                  <a:spcPct val="40000"/>
                </a:spcAft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ct val="40000"/>
                </a:spcAft>
                <a:buChar char="–"/>
                <a:defRPr sz="28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4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ct val="40000"/>
                </a:spcAft>
                <a:buChar char="–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A</a:t>
              </a:r>
              <a:endParaRPr lang="en-GB" altLang="en-US">
                <a:latin typeface="Arial" panose="020B0604020202020204" pitchFamily="34" charset="0"/>
              </a:endParaRPr>
            </a:p>
          </p:txBody>
        </p:sp>
        <p:sp>
          <p:nvSpPr>
            <p:cNvPr id="13319" name="Text Box 8"/>
            <p:cNvSpPr txBox="1">
              <a:spLocks noChangeArrowheads="1"/>
            </p:cNvSpPr>
            <p:nvPr/>
          </p:nvSpPr>
          <p:spPr bwMode="auto">
            <a:xfrm>
              <a:off x="105948050" y="107252875"/>
              <a:ext cx="576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spcAft>
                  <a:spcPct val="40000"/>
                </a:spcAft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ct val="40000"/>
                </a:spcAft>
                <a:buChar char="–"/>
                <a:defRPr sz="28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4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ct val="40000"/>
                </a:spcAft>
                <a:buChar char="–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A</a:t>
              </a:r>
              <a:endParaRPr lang="en-GB" altLang="en-US">
                <a:latin typeface="Arial" panose="020B0604020202020204" pitchFamily="34" charset="0"/>
              </a:endParaRPr>
            </a:p>
          </p:txBody>
        </p:sp>
        <p:sp>
          <p:nvSpPr>
            <p:cNvPr id="13320" name="Text Box 9"/>
            <p:cNvSpPr txBox="1">
              <a:spLocks noChangeArrowheads="1"/>
            </p:cNvSpPr>
            <p:nvPr/>
          </p:nvSpPr>
          <p:spPr bwMode="auto">
            <a:xfrm>
              <a:off x="113345050" y="110389175"/>
              <a:ext cx="576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spcAft>
                  <a:spcPct val="40000"/>
                </a:spcAft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ct val="40000"/>
                </a:spcAft>
                <a:buChar char="–"/>
                <a:defRPr sz="28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4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ct val="40000"/>
                </a:spcAft>
                <a:buChar char="–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B</a:t>
              </a:r>
              <a:endParaRPr lang="en-GB" altLang="en-US">
                <a:latin typeface="Arial" panose="020B0604020202020204" pitchFamily="34" charset="0"/>
              </a:endParaRPr>
            </a:p>
          </p:txBody>
        </p:sp>
        <p:sp>
          <p:nvSpPr>
            <p:cNvPr id="13321" name="Text Box 10"/>
            <p:cNvSpPr txBox="1">
              <a:spLocks noChangeArrowheads="1"/>
            </p:cNvSpPr>
            <p:nvPr/>
          </p:nvSpPr>
          <p:spPr bwMode="auto">
            <a:xfrm>
              <a:off x="112260850" y="107240275"/>
              <a:ext cx="578400" cy="51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spcAft>
                  <a:spcPct val="40000"/>
                </a:spcAft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ct val="40000"/>
                </a:spcAft>
                <a:buChar char="–"/>
                <a:defRPr sz="28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4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ct val="40000"/>
                </a:spcAft>
                <a:buChar char="–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B</a:t>
              </a:r>
              <a:endParaRPr lang="en-GB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4356100" y="5819775"/>
            <a:ext cx="457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GB" altLang="en-US"/>
              <a:t>For continuity editing to work, the director must adhere to the 180</a:t>
            </a:r>
            <a:r>
              <a:rPr lang="en-US" altLang="en-US"/>
              <a:t>° Rule and the 30° Rule</a:t>
            </a:r>
          </a:p>
        </p:txBody>
      </p:sp>
    </p:spTree>
    <p:extLst>
      <p:ext uri="{BB962C8B-B14F-4D97-AF65-F5344CB8AC3E}">
        <p14:creationId xmlns:p14="http://schemas.microsoft.com/office/powerpoint/2010/main" val="26945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FA6E02C5-EF2C-7340-A9B3-641F3A8FE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4094" r="11215" b="9663"/>
          <a:stretch>
            <a:fillRect/>
          </a:stretch>
        </p:blipFill>
        <p:spPr bwMode="auto">
          <a:xfrm>
            <a:off x="82550" y="2149475"/>
            <a:ext cx="4435475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>
            <a:extLst>
              <a:ext uri="{FF2B5EF4-FFF2-40B4-BE49-F238E27FC236}">
                <a16:creationId xmlns:a16="http://schemas.microsoft.com/office/drawing/2014/main" id="{B7BB2A36-0BF8-EB41-9599-EA935911B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5322" r="11642" b="10014"/>
          <a:stretch>
            <a:fillRect/>
          </a:stretch>
        </p:blipFill>
        <p:spPr bwMode="auto">
          <a:xfrm>
            <a:off x="4603750" y="2149475"/>
            <a:ext cx="44831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4">
            <a:extLst>
              <a:ext uri="{FF2B5EF4-FFF2-40B4-BE49-F238E27FC236}">
                <a16:creationId xmlns:a16="http://schemas.microsoft.com/office/drawing/2014/main" id="{15D67584-2C62-944F-BD57-048413A08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5218113"/>
            <a:ext cx="44354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dirty="0">
                <a:latin typeface="Century Gothic" panose="020B0502020202020204" pitchFamily="34" charset="0"/>
              </a:rPr>
              <a:t>A much more traditional cut, from ‘front on’ to ‘over the shoulder’. This is how continuity works, through well planned filming, leading to seamless editing.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2B15490-3A2B-6A47-B760-78FDBCBCFB7A}"/>
              </a:ext>
            </a:extLst>
          </p:cNvPr>
          <p:cNvSpPr txBox="1">
            <a:spLocks noChangeArrowheads="1"/>
          </p:cNvSpPr>
          <p:nvPr/>
        </p:nvSpPr>
        <p:spPr>
          <a:xfrm>
            <a:off x="556759" y="0"/>
            <a:ext cx="8229600" cy="1384300"/>
          </a:xfrm>
          <a:prstGeom prst="rect">
            <a:avLst/>
          </a:prstGeom>
        </p:spPr>
        <p:txBody>
          <a:bodyPr vert="horz" lIns="0" rIns="0" bIns="0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1" kern="120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  <a:ea typeface="ＭＳ Ｐゴシック" charset="-128"/>
              </a:rPr>
              <a:t>0-85 Degree Rule</a:t>
            </a:r>
          </a:p>
        </p:txBody>
      </p:sp>
    </p:spTree>
    <p:extLst>
      <p:ext uri="{BB962C8B-B14F-4D97-AF65-F5344CB8AC3E}">
        <p14:creationId xmlns:p14="http://schemas.microsoft.com/office/powerpoint/2010/main" val="41528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/>
          <p:cNvGrpSpPr>
            <a:grpSpLocks/>
          </p:cNvGrpSpPr>
          <p:nvPr/>
        </p:nvGrpSpPr>
        <p:grpSpPr bwMode="auto">
          <a:xfrm>
            <a:off x="114300" y="925513"/>
            <a:ext cx="8891588" cy="5538787"/>
            <a:chOff x="105732150" y="107170375"/>
            <a:chExt cx="8892000" cy="5737374"/>
          </a:xfrm>
        </p:grpSpPr>
        <p:pic>
          <p:nvPicPr>
            <p:cNvPr id="13316" name="Picture 5" descr="180_degree_rule[1]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32150" y="107170375"/>
              <a:ext cx="8892000" cy="5737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6" descr="degrees-36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8599350" y="109067349"/>
              <a:ext cx="3294038" cy="317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Text Box 7"/>
            <p:cNvSpPr txBox="1">
              <a:spLocks noChangeArrowheads="1"/>
            </p:cNvSpPr>
            <p:nvPr/>
          </p:nvSpPr>
          <p:spPr bwMode="auto">
            <a:xfrm>
              <a:off x="106949750" y="110397675"/>
              <a:ext cx="43200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spcAft>
                  <a:spcPct val="40000"/>
                </a:spcAft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ct val="40000"/>
                </a:spcAft>
                <a:buChar char="–"/>
                <a:defRPr sz="28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4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ct val="40000"/>
                </a:spcAft>
                <a:buChar char="–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A</a:t>
              </a:r>
              <a:endParaRPr lang="en-GB" altLang="en-US">
                <a:latin typeface="Arial" panose="020B0604020202020204" pitchFamily="34" charset="0"/>
              </a:endParaRPr>
            </a:p>
          </p:txBody>
        </p:sp>
        <p:sp>
          <p:nvSpPr>
            <p:cNvPr id="13319" name="Text Box 8"/>
            <p:cNvSpPr txBox="1">
              <a:spLocks noChangeArrowheads="1"/>
            </p:cNvSpPr>
            <p:nvPr/>
          </p:nvSpPr>
          <p:spPr bwMode="auto">
            <a:xfrm>
              <a:off x="105948050" y="107252875"/>
              <a:ext cx="576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spcAft>
                  <a:spcPct val="40000"/>
                </a:spcAft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ct val="40000"/>
                </a:spcAft>
                <a:buChar char="–"/>
                <a:defRPr sz="28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4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ct val="40000"/>
                </a:spcAft>
                <a:buChar char="–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A</a:t>
              </a:r>
              <a:endParaRPr lang="en-GB" altLang="en-US">
                <a:latin typeface="Arial" panose="020B0604020202020204" pitchFamily="34" charset="0"/>
              </a:endParaRPr>
            </a:p>
          </p:txBody>
        </p:sp>
        <p:sp>
          <p:nvSpPr>
            <p:cNvPr id="13320" name="Text Box 9"/>
            <p:cNvSpPr txBox="1">
              <a:spLocks noChangeArrowheads="1"/>
            </p:cNvSpPr>
            <p:nvPr/>
          </p:nvSpPr>
          <p:spPr bwMode="auto">
            <a:xfrm>
              <a:off x="113345050" y="110389175"/>
              <a:ext cx="576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spcAft>
                  <a:spcPct val="40000"/>
                </a:spcAft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ct val="40000"/>
                </a:spcAft>
                <a:buChar char="–"/>
                <a:defRPr sz="28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4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ct val="40000"/>
                </a:spcAft>
                <a:buChar char="–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B</a:t>
              </a:r>
              <a:endParaRPr lang="en-GB" altLang="en-US">
                <a:latin typeface="Arial" panose="020B0604020202020204" pitchFamily="34" charset="0"/>
              </a:endParaRPr>
            </a:p>
          </p:txBody>
        </p:sp>
        <p:sp>
          <p:nvSpPr>
            <p:cNvPr id="13321" name="Text Box 10"/>
            <p:cNvSpPr txBox="1">
              <a:spLocks noChangeArrowheads="1"/>
            </p:cNvSpPr>
            <p:nvPr/>
          </p:nvSpPr>
          <p:spPr bwMode="auto">
            <a:xfrm>
              <a:off x="112260850" y="107240275"/>
              <a:ext cx="578400" cy="51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spcAft>
                  <a:spcPct val="40000"/>
                </a:spcAft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ct val="40000"/>
                </a:spcAft>
                <a:buChar char="–"/>
                <a:defRPr sz="28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4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ct val="40000"/>
                </a:spcAft>
                <a:buChar char="–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Bahnschrift" panose="020B0502040204020203" pitchFamily="34" charset="0"/>
                  <a:ea typeface="Bahnschrift" panose="020B0502040204020203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B</a:t>
              </a:r>
              <a:endParaRPr lang="en-GB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4356100" y="5819775"/>
            <a:ext cx="457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GB" altLang="en-US"/>
              <a:t>For continuity editing to work, the director must adhere to the 180</a:t>
            </a:r>
            <a:r>
              <a:rPr lang="en-US" altLang="en-US"/>
              <a:t>° Rule and the 30° Rule</a:t>
            </a:r>
          </a:p>
        </p:txBody>
      </p:sp>
    </p:spTree>
    <p:extLst>
      <p:ext uri="{BB962C8B-B14F-4D97-AF65-F5344CB8AC3E}">
        <p14:creationId xmlns:p14="http://schemas.microsoft.com/office/powerpoint/2010/main" val="40465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11D402-A252-AA44-BCAF-6FE564624A10}"/>
              </a:ext>
            </a:extLst>
          </p:cNvPr>
          <p:cNvSpPr txBox="1">
            <a:spLocks noChangeArrowheads="1"/>
          </p:cNvSpPr>
          <p:nvPr/>
        </p:nvSpPr>
        <p:spPr>
          <a:xfrm>
            <a:off x="471917" y="-141402"/>
            <a:ext cx="8229600" cy="1384300"/>
          </a:xfrm>
          <a:prstGeom prst="rect">
            <a:avLst/>
          </a:prstGeom>
        </p:spPr>
        <p:txBody>
          <a:bodyPr vert="horz" lIns="0" rIns="0" bIns="0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1" kern="120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  <a:ea typeface="ＭＳ Ｐゴシック" charset="-128"/>
              </a:rPr>
              <a:t>0-180 Degree Rule</a:t>
            </a: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428FBA17-D104-0146-9B67-DA9887673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3716277" y="2491853"/>
            <a:ext cx="4928573" cy="30557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90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1052</TotalTime>
  <Words>485</Words>
  <Application>Microsoft Office PowerPoint</Application>
  <PresentationFormat>On-screen Show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 Unicode MS</vt:lpstr>
      <vt:lpstr>ＭＳ Ｐゴシック</vt:lpstr>
      <vt:lpstr>Arial</vt:lpstr>
      <vt:lpstr>Bahnschrift</vt:lpstr>
      <vt:lpstr>Calibri</vt:lpstr>
      <vt:lpstr>Century Gothic</vt:lpstr>
      <vt:lpstr>Constantia</vt:lpstr>
      <vt:lpstr>Tahoma</vt:lpstr>
      <vt:lpstr>Wingdings</vt:lpstr>
      <vt:lpstr>Wingdings 2</vt:lpstr>
      <vt:lpstr>Flow</vt:lpstr>
      <vt:lpstr>BTEC Unit 10: Film Fiction</vt:lpstr>
      <vt:lpstr>Continuity Editing</vt:lpstr>
      <vt:lpstr>The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Shot/reverse-shot </vt:lpstr>
      <vt:lpstr>Eyeline match </vt:lpstr>
      <vt:lpstr>Match on action</vt:lpstr>
      <vt:lpstr>Non-continuity Editing</vt:lpstr>
      <vt:lpstr>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 Willoughby</dc:creator>
  <cp:lastModifiedBy>Karina L. Free</cp:lastModifiedBy>
  <cp:revision>59</cp:revision>
  <dcterms:created xsi:type="dcterms:W3CDTF">2008-02-07T14:58:20Z</dcterms:created>
  <dcterms:modified xsi:type="dcterms:W3CDTF">2018-09-27T14:19:08Z</dcterms:modified>
</cp:coreProperties>
</file>