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5"/>
  </p:notesMasterIdLst>
  <p:handoutMasterIdLst>
    <p:handoutMasterId r:id="rId36"/>
  </p:handoutMasterIdLst>
  <p:sldIdLst>
    <p:sldId id="329" r:id="rId3"/>
    <p:sldId id="270" r:id="rId4"/>
    <p:sldId id="308" r:id="rId5"/>
    <p:sldId id="267" r:id="rId6"/>
    <p:sldId id="331" r:id="rId7"/>
    <p:sldId id="326" r:id="rId8"/>
    <p:sldId id="327" r:id="rId9"/>
    <p:sldId id="332" r:id="rId10"/>
    <p:sldId id="328" r:id="rId11"/>
    <p:sldId id="309" r:id="rId12"/>
    <p:sldId id="317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8" r:id="rId21"/>
    <p:sldId id="320" r:id="rId22"/>
    <p:sldId id="322" r:id="rId23"/>
    <p:sldId id="334" r:id="rId24"/>
    <p:sldId id="333" r:id="rId25"/>
    <p:sldId id="323" r:id="rId26"/>
    <p:sldId id="321" r:id="rId27"/>
    <p:sldId id="330" r:id="rId28"/>
    <p:sldId id="325" r:id="rId29"/>
    <p:sldId id="336" r:id="rId30"/>
    <p:sldId id="339" r:id="rId31"/>
    <p:sldId id="337" r:id="rId32"/>
    <p:sldId id="338" r:id="rId33"/>
    <p:sldId id="340" r:id="rId3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99FF"/>
    <a:srgbClr val="66FF33"/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0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PPT - Amines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186AE2-8FA3-4054-BA45-F0CCF37FE2FE}" type="datetime1">
              <a:rPr lang="en-GB"/>
              <a:pPr>
                <a:defRPr/>
              </a:pPr>
              <a:t>23/12/2016</a:t>
            </a:fld>
            <a:endParaRPr lang="en-GB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D1340A-03F1-47A9-B5DD-D529A842EA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353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PPT - Amines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C4A58E-F13F-4D14-AF73-F68D901990F6}" type="datetime1">
              <a:rPr lang="en-GB"/>
              <a:pPr>
                <a:defRPr/>
              </a:pPr>
              <a:t>23/12/2016</a:t>
            </a:fld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1539CB-AFAF-458A-9AEA-7226079045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6176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>
                <a:solidFill>
                  <a:srgbClr val="000000"/>
                </a:solidFill>
              </a:rPr>
              <a:t>Chemsheets AS006 (Electron arrangement)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46E3C35-9731-4AF7-AA46-71C3602F2014}" type="datetime1">
              <a:rPr lang="en-GB" altLang="en-US" smtClean="0">
                <a:solidFill>
                  <a:srgbClr val="000000"/>
                </a:solidFill>
              </a:rPr>
              <a:pPr eaLnBrk="1" hangingPunct="1"/>
              <a:t>23/12/2016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F45E68-B047-4B97-B69E-C57E47E630FC}" type="slidenum">
              <a:rPr lang="en-GB" alt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F68896-AED7-4065-B196-B3306398C50F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DF3B00-753D-473E-A015-852140F26FD8}" type="slidenum">
              <a:rPr lang="en-GB" altLang="en-US" smtClean="0"/>
              <a:pPr eaLnBrk="1" hangingPunct="1"/>
              <a:t>10</a:t>
            </a:fld>
            <a:endParaRPr lang="en-GB" altLang="en-US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57297E-6E0C-4B92-80AC-C331BBF4E8B9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028C241-22A8-4C17-9A48-DE4BA3ED0875}" type="slidenum">
              <a:rPr lang="en-GB" altLang="en-US" smtClean="0"/>
              <a:pPr eaLnBrk="1" hangingPunct="1"/>
              <a:t>11</a:t>
            </a:fld>
            <a:endParaRPr lang="en-GB" altLang="en-US" smtClean="0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616C986-FD24-440E-88BD-E6B407C1FECE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01DA77-0E76-4AD9-9DD3-185F98B616F8}" type="slidenum">
              <a:rPr lang="en-GB" altLang="en-US" smtClean="0"/>
              <a:pPr eaLnBrk="1" hangingPunct="1"/>
              <a:t>12</a:t>
            </a:fld>
            <a:endParaRPr lang="en-GB" altLang="en-US" smtClean="0"/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96D698F-C513-4E46-8F87-1A3DB5D0C5E6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D87C6B-DA65-4A07-8341-92666478E469}" type="slidenum">
              <a:rPr lang="en-GB" altLang="en-US" smtClean="0"/>
              <a:pPr eaLnBrk="1" hangingPunct="1"/>
              <a:t>13</a:t>
            </a:fld>
            <a:endParaRPr lang="en-GB" alt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3F726CD-D7A8-43B9-B687-20DD22ED2800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7E1D8B7-B23F-4A8E-AF75-CC7A12D7BBB9}" type="slidenum">
              <a:rPr lang="en-GB" altLang="en-US" smtClean="0"/>
              <a:pPr eaLnBrk="1" hangingPunct="1"/>
              <a:t>14</a:t>
            </a:fld>
            <a:endParaRPr lang="en-GB" altLang="en-US" smtClean="0"/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6675F6-5DFF-4ED7-8A8A-EA3DE7C0D3B8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38589AB-DDC8-455D-BCC4-3CD40D251ACD}" type="slidenum">
              <a:rPr lang="en-GB" altLang="en-US" smtClean="0"/>
              <a:pPr eaLnBrk="1" hangingPunct="1"/>
              <a:t>15</a:t>
            </a:fld>
            <a:endParaRPr lang="en-GB" altLang="en-US" smtClean="0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EB4D4A-46CB-4962-AAC3-F3B23A93162B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6F4B78A-38EB-4D9F-BC79-99DC7CF1A535}" type="slidenum">
              <a:rPr lang="en-GB" altLang="en-US" smtClean="0"/>
              <a:pPr eaLnBrk="1" hangingPunct="1"/>
              <a:t>16</a:t>
            </a:fld>
            <a:endParaRPr lang="en-GB" altLang="en-US" smtClean="0"/>
          </a:p>
        </p:txBody>
      </p:sp>
      <p:sp>
        <p:nvSpPr>
          <p:cNvPr id="491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0F6C5BF-CFBD-46C8-9442-2F36D1A7AD0D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9D295CE-E4E7-40D1-99C1-63D20B789B6E}" type="slidenum">
              <a:rPr lang="en-GB" altLang="en-US" smtClean="0"/>
              <a:pPr eaLnBrk="1" hangingPunct="1"/>
              <a:t>17</a:t>
            </a:fld>
            <a:endParaRPr lang="en-GB" altLang="en-US" smtClean="0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12336C0-4725-46F8-AD84-39E5773CBA51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5E1E6D-E25E-4302-AE43-83776AB2ABA4}" type="slidenum">
              <a:rPr lang="en-GB" altLang="en-US" smtClean="0"/>
              <a:pPr eaLnBrk="1" hangingPunct="1"/>
              <a:t>18</a:t>
            </a:fld>
            <a:endParaRPr lang="en-GB" altLang="en-US" smtClean="0"/>
          </a:p>
        </p:txBody>
      </p:sp>
      <p:sp>
        <p:nvSpPr>
          <p:cNvPr id="512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D70CF24-8910-4603-BB4F-A89D76F2131A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3F3B3B-432D-4383-B587-A1195B1F53DE}" type="slidenum">
              <a:rPr lang="en-GB" altLang="en-US" smtClean="0"/>
              <a:pPr eaLnBrk="1" hangingPunct="1"/>
              <a:t>19</a:t>
            </a:fld>
            <a:endParaRPr lang="en-GB" alt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5F88FA-BFE5-4FD6-890F-CFF5172A375F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C077F43-B1DD-4B48-989E-455B6552AA30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7CB7D8-E472-4D84-B37F-2E1A644BC613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E445EB-3C6E-4DE5-8CD5-663FA3F43DFA}" type="slidenum">
              <a:rPr lang="en-GB" altLang="en-US" smtClean="0"/>
              <a:pPr eaLnBrk="1" hangingPunct="1"/>
              <a:t>20</a:t>
            </a:fld>
            <a:endParaRPr lang="en-GB" altLang="en-US" smtClean="0"/>
          </a:p>
        </p:txBody>
      </p:sp>
      <p:sp>
        <p:nvSpPr>
          <p:cNvPr id="532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7C29AC-33CF-4431-A5D0-7AF73853837D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2B9E1E-5D10-42AB-B83D-3B46EBB8D445}" type="slidenum">
              <a:rPr lang="en-GB" altLang="en-US" smtClean="0"/>
              <a:pPr eaLnBrk="1" hangingPunct="1"/>
              <a:t>21</a:t>
            </a:fld>
            <a:endParaRPr lang="en-GB" altLang="en-US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7C29AC-33CF-4431-A5D0-7AF73853837D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2B9E1E-5D10-42AB-B83D-3B46EBB8D445}" type="slidenum">
              <a:rPr lang="en-GB" altLang="en-US" smtClean="0"/>
              <a:pPr eaLnBrk="1" hangingPunct="1"/>
              <a:t>22</a:t>
            </a:fld>
            <a:endParaRPr lang="en-GB" altLang="en-US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7C29AC-33CF-4431-A5D0-7AF73853837D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2B9E1E-5D10-42AB-B83D-3B46EBB8D445}" type="slidenum">
              <a:rPr lang="en-GB" altLang="en-US" smtClean="0"/>
              <a:pPr eaLnBrk="1" hangingPunct="1"/>
              <a:t>23</a:t>
            </a:fld>
            <a:endParaRPr lang="en-GB" altLang="en-US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5D3689-A6E9-48E0-8138-CED66E51A187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5ABC10-CB7B-4EDC-8E5D-807207DA97E7}" type="slidenum">
              <a:rPr lang="en-GB" altLang="en-US" smtClean="0"/>
              <a:pPr eaLnBrk="1" hangingPunct="1"/>
              <a:t>24</a:t>
            </a:fld>
            <a:endParaRPr lang="en-GB" altLang="en-US" smtClean="0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19392F-2D75-40AB-A89D-8141FBEE5A91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8B10C2-ADB1-4979-993F-7C40C73CB9B5}" type="slidenum">
              <a:rPr lang="en-GB" altLang="en-US" smtClean="0"/>
              <a:pPr eaLnBrk="1" hangingPunct="1"/>
              <a:t>25</a:t>
            </a:fld>
            <a:endParaRPr lang="en-GB" altLang="en-US" smtClean="0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4986B5-3951-434C-842B-272E2DBE8B08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DD1116E-3E8A-4F0A-97BD-AF2A3DA44B6E}" type="slidenum">
              <a:rPr lang="en-GB" altLang="en-US" smtClean="0"/>
              <a:pPr eaLnBrk="1" hangingPunct="1"/>
              <a:t>27</a:t>
            </a:fld>
            <a:endParaRPr lang="en-GB" altLang="en-US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E9BEE9-C2BA-4A05-BCFC-951E8C5384DE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69A3EB-F88B-43C4-B172-64D8F14E9F54}" type="slidenum">
              <a:rPr lang="en-GB" altLang="en-US" smtClean="0"/>
              <a:pPr eaLnBrk="1" hangingPunct="1"/>
              <a:t>3</a:t>
            </a:fld>
            <a:endParaRPr lang="en-GB" altLang="en-US" smtClean="0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4D8AF6-7379-425C-A5F0-FED915EF87C9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BF3289-50F0-47CC-92A4-583C5DAE481C}" type="slidenum">
              <a:rPr lang="en-GB" altLang="en-US" smtClean="0"/>
              <a:pPr eaLnBrk="1" hangingPunct="1"/>
              <a:t>4</a:t>
            </a:fld>
            <a:endParaRPr lang="en-GB" altLang="en-US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4085DE-B745-437A-95AC-05577C397695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1DA5C1-637C-436C-AD9A-709CD4C1BC1E}" type="slidenum">
              <a:rPr lang="en-GB" altLang="en-US" smtClean="0"/>
              <a:pPr eaLnBrk="1" hangingPunct="1"/>
              <a:t>5</a:t>
            </a:fld>
            <a:endParaRPr lang="en-GB" altLang="en-US" smtClean="0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4085DE-B745-437A-95AC-05577C397695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1DA5C1-637C-436C-AD9A-709CD4C1BC1E}" type="slidenum">
              <a:rPr lang="en-GB" altLang="en-US" smtClean="0"/>
              <a:pPr eaLnBrk="1" hangingPunct="1"/>
              <a:t>6</a:t>
            </a:fld>
            <a:endParaRPr lang="en-GB" altLang="en-US" smtClean="0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D0A051-E066-4585-B9A2-17DCD337AC3E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5BD3EA-6207-41D8-A440-7D9FD5F82685}" type="slidenum">
              <a:rPr lang="en-GB" altLang="en-US" smtClean="0"/>
              <a:pPr eaLnBrk="1" hangingPunct="1"/>
              <a:t>7</a:t>
            </a:fld>
            <a:endParaRPr lang="en-GB" alt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D0A051-E066-4585-B9A2-17DCD337AC3E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5BD3EA-6207-41D8-A440-7D9FD5F82685}" type="slidenum">
              <a:rPr lang="en-GB" altLang="en-US" smtClean="0"/>
              <a:pPr eaLnBrk="1" hangingPunct="1"/>
              <a:t>8</a:t>
            </a:fld>
            <a:endParaRPr lang="en-GB" alt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mtClean="0"/>
              <a:t>PPT - Amines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A608B25-B754-41B1-B400-DE41C077AF44}" type="datetime1">
              <a:rPr lang="en-GB" altLang="en-US" smtClean="0"/>
              <a:pPr eaLnBrk="1" hangingPunct="1"/>
              <a:t>23/12/2016</a:t>
            </a:fld>
            <a:endParaRPr lang="en-GB" altLang="en-US" smtClean="0"/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AAAA20D-EFC3-49B9-8509-6FBE3270B8BF}" type="slidenum">
              <a:rPr lang="en-GB" altLang="en-US" smtClean="0"/>
              <a:pPr eaLnBrk="1" hangingPunct="1"/>
              <a:t>9</a:t>
            </a:fld>
            <a:endParaRPr lang="en-GB" altLang="en-US" smtClean="0"/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F3ABC-EE7B-4E1A-87D2-5734E3B44D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9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85FC6-C80A-4370-872D-08E43A108C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7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DE73B-721C-4EAC-B85F-FB26AFFB13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844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D87C4-1418-4445-B04E-8C7611AB4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842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1566-EA76-41BA-A8CC-0C7B92CFFE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25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6BA30DB0-66B6-4F85-ABDC-F93C994A6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82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F433B660-F463-4003-8DB3-6E281ED01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00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A786AE8E-D631-4ED1-B248-3C1DFA6AB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79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0C2E7C70-61F6-4110-B1C1-99650B133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81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A54C7899-2E58-48E9-9E65-FE7E8F5BF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29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4BB80E88-B74F-42BC-A51D-0F8D5A540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94D13-C9AA-480B-9135-89D64ABBE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82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FBD62DE9-E313-45D5-BF6F-C9878DFFB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72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DB32D556-3A2A-41CF-9CE6-85791BF7C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59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FDE47E24-0DD5-48A7-AAEA-D50190C23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40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CA29C099-137C-400C-8477-D85EFCD6D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06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7E0808F6-8504-4DF5-8663-925C190BC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2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8884A-10D7-4437-8D5E-B0E71C11B8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51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4C5B7-CF37-44CA-B899-DFD3563CEC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4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3763-8587-44D3-8F3A-F054C6B6D4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65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6A29D-56EC-4471-B9D6-032814503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85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A8AF2-690D-4646-80FE-1114592DB0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03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E8D07-A121-4C6A-A068-8519572F77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1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A4779-4993-4BBA-A654-F8D1666C13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40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B0C307-0004-43B5-B2A9-C633148FC9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61E3CAA2-DA4A-476B-8956-360E38CC2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3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5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4.emf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7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6.e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9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3A3E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8083" y="2996952"/>
            <a:ext cx="8424936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0" b="1" dirty="0">
                <a:ln w="19050">
                  <a:solidFill>
                    <a:srgbClr val="000000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AMINES</a:t>
            </a:r>
          </a:p>
        </p:txBody>
      </p:sp>
      <p:pic>
        <p:nvPicPr>
          <p:cNvPr id="14339" name="Picture 6" descr="MC900238955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790575"/>
            <a:ext cx="115252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63688" y="1132310"/>
            <a:ext cx="6596176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www.</a:t>
            </a:r>
            <a:r>
              <a:rPr lang="en-US" sz="2800" b="1" cap="all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CHEMSHEETS</a:t>
            </a:r>
            <a:r>
              <a:rPr lang="en-US" sz="28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.co.uk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83740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Amines are weak bases.</a:t>
            </a:r>
          </a:p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Lone pair on N can accept a proton.</a:t>
            </a:r>
          </a:p>
        </p:txBody>
      </p:sp>
      <p:pic>
        <p:nvPicPr>
          <p:cNvPr id="18436" name="Picture 8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420938"/>
            <a:ext cx="6840537" cy="1735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323850" y="4365625"/>
            <a:ext cx="8374063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Base strength depends on how well </a:t>
            </a:r>
            <a:r>
              <a:rPr lang="en-GB" altLang="en-US" sz="2400" b="1">
                <a:solidFill>
                  <a:srgbClr val="FF0000"/>
                </a:solidFill>
                <a:latin typeface="Tahoma" pitchFamily="34" charset="0"/>
              </a:rPr>
              <a:t>N lone pair</a:t>
            </a:r>
            <a:r>
              <a:rPr lang="en-GB" altLang="en-US" sz="2400" b="1">
                <a:latin typeface="Tahoma" pitchFamily="34" charset="0"/>
              </a:rPr>
              <a:t> can accept H</a:t>
            </a:r>
            <a:r>
              <a:rPr lang="en-GB" altLang="en-US" sz="2400" b="1" baseline="30000">
                <a:latin typeface="Tahoma" pitchFamily="34" charset="0"/>
              </a:rPr>
              <a:t>+</a:t>
            </a:r>
            <a:r>
              <a:rPr lang="en-GB" altLang="en-US" sz="2400" b="1">
                <a:latin typeface="Tahoma" pitchFamily="34" charset="0"/>
              </a:rPr>
              <a:t>.</a:t>
            </a:r>
          </a:p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The higher the electron density of the </a:t>
            </a:r>
            <a:r>
              <a:rPr lang="en-GB" altLang="en-US" sz="2400" b="1">
                <a:solidFill>
                  <a:srgbClr val="FF0000"/>
                </a:solidFill>
                <a:latin typeface="Tahoma" pitchFamily="34" charset="0"/>
              </a:rPr>
              <a:t>N lone pair</a:t>
            </a:r>
            <a:r>
              <a:rPr lang="en-GB" altLang="en-US" sz="2400" b="1">
                <a:latin typeface="Tahoma" pitchFamily="34" charset="0"/>
              </a:rPr>
              <a:t>, the stronger the base.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374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>
                <a:latin typeface="Tahoma" pitchFamily="34" charset="0"/>
              </a:rPr>
              <a:t>methylamine + nitric acid</a:t>
            </a:r>
          </a:p>
        </p:txBody>
      </p:sp>
      <p:pic>
        <p:nvPicPr>
          <p:cNvPr id="99335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700213"/>
            <a:ext cx="7056437" cy="1770062"/>
          </a:xfrm>
          <a:noFill/>
        </p:spPr>
      </p:pic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23850" y="3933825"/>
            <a:ext cx="8374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dirty="0" err="1">
                <a:latin typeface="Tahoma" pitchFamily="34" charset="0"/>
              </a:rPr>
              <a:t>diethylamine</a:t>
            </a:r>
            <a:r>
              <a:rPr lang="en-GB" altLang="en-US" sz="2400" b="1" dirty="0">
                <a:latin typeface="Tahoma" pitchFamily="34" charset="0"/>
              </a:rPr>
              <a:t> + </a:t>
            </a:r>
            <a:r>
              <a:rPr lang="en-GB" altLang="en-US" sz="2400" b="1" dirty="0" smtClean="0">
                <a:latin typeface="Tahoma" pitchFamily="34" charset="0"/>
              </a:rPr>
              <a:t>sulfuric </a:t>
            </a:r>
            <a:r>
              <a:rPr lang="en-GB" altLang="en-US" sz="2400" b="1" dirty="0">
                <a:latin typeface="Tahoma" pitchFamily="34" charset="0"/>
              </a:rPr>
              <a:t>acid</a:t>
            </a:r>
          </a:p>
        </p:txBody>
      </p:sp>
      <p:pic>
        <p:nvPicPr>
          <p:cNvPr id="99338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4522788"/>
            <a:ext cx="8642350" cy="1743075"/>
          </a:xfrm>
          <a:noFill/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155904" y="1061870"/>
            <a:ext cx="1988096" cy="72327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2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3740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Alkyl groups push electrons towards the N better than H (remember carbocation stability).</a:t>
            </a:r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>
            <a:off x="900113" y="4292600"/>
            <a:ext cx="705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3276600" y="4365625"/>
            <a:ext cx="2281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latin typeface="Tahoma" pitchFamily="34" charset="0"/>
              </a:rPr>
              <a:t>Stability increases</a:t>
            </a:r>
          </a:p>
        </p:txBody>
      </p:sp>
      <p:pic>
        <p:nvPicPr>
          <p:cNvPr id="20486" name="Picture 17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2205038"/>
            <a:ext cx="8243888" cy="1762125"/>
          </a:xfrm>
          <a:noFill/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8" grpId="0" animBg="1"/>
      <p:bldP spid="911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3740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Alkyl groups push electrons towards the N better than H (remember carbocation stability).</a:t>
            </a:r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900113" y="4292600"/>
            <a:ext cx="705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276600" y="4365625"/>
            <a:ext cx="2922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latin typeface="Tahoma" pitchFamily="34" charset="0"/>
              </a:rPr>
              <a:t>Base strength increases</a:t>
            </a:r>
          </a:p>
        </p:txBody>
      </p:sp>
      <p:pic>
        <p:nvPicPr>
          <p:cNvPr id="21510" name="Picture 8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205038"/>
            <a:ext cx="8388350" cy="1876425"/>
          </a:xfrm>
          <a:noFill/>
        </p:spPr>
      </p:pic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2700338" y="5300663"/>
            <a:ext cx="3814762" cy="52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50000"/>
              </a:spcAft>
            </a:pPr>
            <a:r>
              <a:rPr lang="en-GB" altLang="en-US" sz="2800" b="1">
                <a:latin typeface="Tahoma" pitchFamily="34" charset="0"/>
              </a:rPr>
              <a:t>3</a:t>
            </a:r>
            <a:r>
              <a:rPr lang="en-GB" altLang="en-US" sz="2800" b="1" baseline="30000">
                <a:latin typeface="Tahoma" pitchFamily="34" charset="0"/>
              </a:rPr>
              <a:t>y</a:t>
            </a:r>
            <a:r>
              <a:rPr lang="en-GB" altLang="en-US" sz="2800" b="1">
                <a:latin typeface="Tahoma" pitchFamily="34" charset="0"/>
              </a:rPr>
              <a:t> &gt; 2</a:t>
            </a:r>
            <a:r>
              <a:rPr lang="en-GB" altLang="en-US" sz="2800" b="1" baseline="30000">
                <a:latin typeface="Tahoma" pitchFamily="34" charset="0"/>
              </a:rPr>
              <a:t>y</a:t>
            </a:r>
            <a:r>
              <a:rPr lang="en-GB" altLang="en-US" sz="2800" b="1">
                <a:latin typeface="Tahoma" pitchFamily="34" charset="0"/>
              </a:rPr>
              <a:t> &gt; 1</a:t>
            </a:r>
            <a:r>
              <a:rPr lang="en-GB" altLang="en-US" sz="2800" b="1" baseline="30000">
                <a:latin typeface="Tahoma" pitchFamily="34" charset="0"/>
              </a:rPr>
              <a:t>y</a:t>
            </a:r>
            <a:r>
              <a:rPr lang="en-GB" altLang="en-US" sz="2800" b="1">
                <a:latin typeface="Tahoma" pitchFamily="34" charset="0"/>
              </a:rPr>
              <a:t> &gt; NH</a:t>
            </a:r>
            <a:r>
              <a:rPr lang="en-GB" altLang="en-US" sz="2800" b="1" baseline="-25000">
                <a:latin typeface="Tahoma" pitchFamily="34" charset="0"/>
              </a:rPr>
              <a:t>3</a:t>
            </a:r>
            <a:endParaRPr lang="en-GB" altLang="en-US" sz="2400" b="1">
              <a:latin typeface="Tahoma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/>
      <p:bldP spid="92165" grpId="0"/>
      <p:bldP spid="921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374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In aromatic amines, the N lone pair is partially delocalised into the benzene ring, lowering the base strength.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1403350" y="5926138"/>
            <a:ext cx="5759450" cy="52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50000"/>
              </a:spcAft>
            </a:pPr>
            <a:r>
              <a:rPr lang="en-GB" altLang="en-US" sz="2800" b="1">
                <a:latin typeface="Tahoma" pitchFamily="34" charset="0"/>
              </a:rPr>
              <a:t>3</a:t>
            </a:r>
            <a:r>
              <a:rPr lang="en-GB" altLang="en-US" sz="2800" b="1" baseline="30000">
                <a:latin typeface="Tahoma" pitchFamily="34" charset="0"/>
              </a:rPr>
              <a:t>y</a:t>
            </a:r>
            <a:r>
              <a:rPr lang="en-GB" altLang="en-US" sz="2800" b="1">
                <a:latin typeface="Tahoma" pitchFamily="34" charset="0"/>
              </a:rPr>
              <a:t> &gt; 2</a:t>
            </a:r>
            <a:r>
              <a:rPr lang="en-GB" altLang="en-US" sz="2800" b="1" baseline="30000">
                <a:latin typeface="Tahoma" pitchFamily="34" charset="0"/>
              </a:rPr>
              <a:t>y</a:t>
            </a:r>
            <a:r>
              <a:rPr lang="en-GB" altLang="en-US" sz="2800" b="1">
                <a:latin typeface="Tahoma" pitchFamily="34" charset="0"/>
              </a:rPr>
              <a:t> &gt; 1</a:t>
            </a:r>
            <a:r>
              <a:rPr lang="en-GB" altLang="en-US" sz="2800" b="1" baseline="30000">
                <a:latin typeface="Tahoma" pitchFamily="34" charset="0"/>
              </a:rPr>
              <a:t>y</a:t>
            </a:r>
            <a:r>
              <a:rPr lang="en-GB" altLang="en-US" sz="2800" b="1">
                <a:latin typeface="Tahoma" pitchFamily="34" charset="0"/>
              </a:rPr>
              <a:t> &gt; NH</a:t>
            </a:r>
            <a:r>
              <a:rPr lang="en-GB" altLang="en-US" sz="2800" b="1" baseline="-25000">
                <a:latin typeface="Tahoma" pitchFamily="34" charset="0"/>
              </a:rPr>
              <a:t>3</a:t>
            </a:r>
            <a:r>
              <a:rPr lang="en-GB" altLang="en-US" sz="2800" b="1">
                <a:latin typeface="Tahoma" pitchFamily="34" charset="0"/>
              </a:rPr>
              <a:t> &gt; aromatic</a:t>
            </a:r>
            <a:endParaRPr lang="en-GB" altLang="en-US" sz="2400" b="1">
              <a:latin typeface="Tahoma" pitchFamily="34" charset="0"/>
            </a:endParaRPr>
          </a:p>
        </p:txBody>
      </p:sp>
      <p:pic>
        <p:nvPicPr>
          <p:cNvPr id="22533" name="Picture 17" descr="http://research.cm.utexas.edu/nbauld/CHAPTER%2021_files/image03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3" y="2368550"/>
            <a:ext cx="3600450" cy="323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1187450" y="1292225"/>
            <a:ext cx="2187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methylamine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5580063" y="1292225"/>
            <a:ext cx="218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diethylamine</a:t>
            </a:r>
          </a:p>
        </p:txBody>
      </p:sp>
      <p:pic>
        <p:nvPicPr>
          <p:cNvPr id="94215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1773238"/>
            <a:ext cx="1374775" cy="2087562"/>
          </a:xfrm>
          <a:noFill/>
        </p:spPr>
      </p:pic>
      <p:pic>
        <p:nvPicPr>
          <p:cNvPr id="94217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844675"/>
            <a:ext cx="2576512" cy="2014538"/>
          </a:xfrm>
          <a:noFill/>
        </p:spPr>
      </p:pic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539750" y="4149725"/>
            <a:ext cx="4751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Stronger base = </a:t>
            </a:r>
            <a:r>
              <a:rPr lang="en-GB" altLang="en-US" sz="2400" b="1">
                <a:solidFill>
                  <a:schemeClr val="accent2"/>
                </a:solidFill>
                <a:latin typeface="Tahoma" pitchFamily="34" charset="0"/>
              </a:rPr>
              <a:t>diethylamine</a:t>
            </a: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539750" y="4797425"/>
            <a:ext cx="799306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>
                <a:latin typeface="Tahoma" pitchFamily="34" charset="0"/>
              </a:rPr>
              <a:t>2</a:t>
            </a:r>
            <a:r>
              <a:rPr lang="en-GB" altLang="en-US" sz="2000" b="1" baseline="30000" dirty="0">
                <a:latin typeface="Tahoma" pitchFamily="34" charset="0"/>
              </a:rPr>
              <a:t>Y</a:t>
            </a:r>
            <a:r>
              <a:rPr lang="en-GB" altLang="en-US" sz="2000" b="1" dirty="0">
                <a:latin typeface="Tahoma" pitchFamily="34" charset="0"/>
              </a:rPr>
              <a:t> compared to 1</a:t>
            </a:r>
            <a:r>
              <a:rPr lang="en-GB" altLang="en-US" sz="2000" b="1" baseline="30000" dirty="0">
                <a:latin typeface="Tahoma" pitchFamily="34" charset="0"/>
              </a:rPr>
              <a:t>Y</a:t>
            </a:r>
            <a:endParaRPr lang="en-GB" altLang="en-US" sz="2000" b="1" dirty="0">
              <a:latin typeface="Tahoma" pitchFamily="34" charset="0"/>
            </a:endParaRP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Diethylamine</a:t>
            </a:r>
            <a:r>
              <a:rPr lang="en-GB" altLang="en-US" sz="2000" b="1" dirty="0">
                <a:latin typeface="Tahoma" pitchFamily="34" charset="0"/>
              </a:rPr>
              <a:t> has greater electron density on </a:t>
            </a:r>
            <a:r>
              <a:rPr lang="en-GB" altLang="en-US" sz="2000" b="1" dirty="0">
                <a:solidFill>
                  <a:srgbClr val="FF0000"/>
                </a:solidFill>
                <a:latin typeface="Tahoma" pitchFamily="34" charset="0"/>
              </a:rPr>
              <a:t>N lone pair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Diethylamine</a:t>
            </a:r>
            <a:r>
              <a:rPr lang="en-GB" altLang="en-US" sz="2000" b="1" dirty="0">
                <a:latin typeface="Tahoma" pitchFamily="34" charset="0"/>
              </a:rPr>
              <a:t> has greater ability to accept H</a:t>
            </a:r>
            <a:r>
              <a:rPr lang="en-GB" altLang="en-US" sz="2000" b="1" baseline="30000" dirty="0">
                <a:latin typeface="Tahoma" pitchFamily="34" charset="0"/>
              </a:rPr>
              <a:t>+</a:t>
            </a:r>
            <a:endParaRPr lang="en-GB" altLang="en-US" sz="2000" b="1" dirty="0">
              <a:latin typeface="Tahoma" pitchFamily="34" charset="0"/>
            </a:endParaRPr>
          </a:p>
          <a:p>
            <a:pPr eaLnBrk="1" hangingPunct="1">
              <a:buFontTx/>
              <a:buChar char="•"/>
            </a:pPr>
            <a:endParaRPr lang="en-GB" altLang="en-US" sz="2000" b="1" dirty="0">
              <a:latin typeface="Tahom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7155904" y="568950"/>
            <a:ext cx="1988096" cy="72327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3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0" grpId="0"/>
      <p:bldP spid="942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87450" y="1292225"/>
            <a:ext cx="209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propylamine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580063" y="1292225"/>
            <a:ext cx="2157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phenylamine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395288" y="4149725"/>
            <a:ext cx="4668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Stronger base = </a:t>
            </a:r>
            <a:r>
              <a:rPr lang="en-GB" altLang="en-US" sz="2400" b="1">
                <a:solidFill>
                  <a:schemeClr val="accent2"/>
                </a:solidFill>
                <a:latin typeface="Tahoma" pitchFamily="34" charset="0"/>
              </a:rPr>
              <a:t>propylamine</a:t>
            </a: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323850" y="4797425"/>
            <a:ext cx="8820150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>
                <a:latin typeface="Tahoma" pitchFamily="34" charset="0"/>
              </a:rPr>
              <a:t>Lone pair on </a:t>
            </a:r>
            <a:r>
              <a:rPr lang="en-GB" altLang="en-US" sz="2000" b="1" dirty="0" err="1">
                <a:latin typeface="Tahoma" pitchFamily="34" charset="0"/>
              </a:rPr>
              <a:t>phenylamine</a:t>
            </a:r>
            <a:r>
              <a:rPr lang="en-GB" altLang="en-US" sz="2000" b="1" dirty="0">
                <a:latin typeface="Tahoma" pitchFamily="34" charset="0"/>
              </a:rPr>
              <a:t> N is partially delocalised into benzene ring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Propylamine</a:t>
            </a:r>
            <a:r>
              <a:rPr lang="en-GB" altLang="en-US" sz="2000" b="1" dirty="0">
                <a:latin typeface="Tahoma" pitchFamily="34" charset="0"/>
              </a:rPr>
              <a:t> has greater electron density on </a:t>
            </a:r>
            <a:r>
              <a:rPr lang="en-GB" altLang="en-US" sz="2000" b="1" dirty="0">
                <a:solidFill>
                  <a:srgbClr val="FF0000"/>
                </a:solidFill>
                <a:latin typeface="Tahoma" pitchFamily="34" charset="0"/>
              </a:rPr>
              <a:t>N lone pair</a:t>
            </a:r>
            <a:endParaRPr lang="en-GB" altLang="en-US" sz="2000" b="1" dirty="0">
              <a:latin typeface="Tahoma" pitchFamily="34" charset="0"/>
            </a:endParaRP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Propylamine</a:t>
            </a:r>
            <a:r>
              <a:rPr lang="en-GB" altLang="en-US" sz="2000" b="1" dirty="0">
                <a:latin typeface="Tahoma" pitchFamily="34" charset="0"/>
              </a:rPr>
              <a:t> has</a:t>
            </a:r>
            <a:r>
              <a:rPr lang="en-GB" altLang="en-US" sz="1600" dirty="0"/>
              <a:t> </a:t>
            </a:r>
            <a:r>
              <a:rPr lang="en-GB" altLang="en-US" sz="2000" b="1" dirty="0">
                <a:latin typeface="Tahoma" pitchFamily="34" charset="0"/>
              </a:rPr>
              <a:t>greater ability to accept H</a:t>
            </a:r>
            <a:r>
              <a:rPr lang="en-GB" altLang="en-US" sz="2000" b="1" baseline="30000" dirty="0">
                <a:latin typeface="Tahoma" pitchFamily="34" charset="0"/>
              </a:rPr>
              <a:t>+</a:t>
            </a:r>
            <a:endParaRPr lang="en-GB" altLang="en-US" sz="2000" b="1" dirty="0">
              <a:latin typeface="Tahoma" pitchFamily="34" charset="0"/>
            </a:endParaRPr>
          </a:p>
          <a:p>
            <a:pPr eaLnBrk="1" hangingPunct="1">
              <a:buFontTx/>
              <a:buChar char="•"/>
            </a:pPr>
            <a:endParaRPr lang="en-GB" altLang="en-US" sz="2000" b="1" dirty="0">
              <a:latin typeface="Tahoma" pitchFamily="34" charset="0"/>
            </a:endParaRPr>
          </a:p>
        </p:txBody>
      </p:sp>
      <p:pic>
        <p:nvPicPr>
          <p:cNvPr id="24583" name="Picture 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916113"/>
            <a:ext cx="2089150" cy="1876425"/>
          </a:xfrm>
          <a:noFill/>
        </p:spPr>
      </p:pic>
      <p:pic>
        <p:nvPicPr>
          <p:cNvPr id="24584" name="Picture 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916113"/>
            <a:ext cx="1314450" cy="2016125"/>
          </a:xfrm>
          <a:noFill/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7155904" y="568950"/>
            <a:ext cx="1988096" cy="72327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3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3" grpId="0"/>
      <p:bldP spid="962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87450" y="1292225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ammonia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148263" y="1341438"/>
            <a:ext cx="321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phenylmethylamine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39750" y="4149725"/>
            <a:ext cx="578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Stronger base = </a:t>
            </a:r>
            <a:r>
              <a:rPr lang="en-GB" altLang="en-US" sz="2400" b="1">
                <a:solidFill>
                  <a:schemeClr val="accent2"/>
                </a:solidFill>
                <a:latin typeface="Tahoma" pitchFamily="34" charset="0"/>
              </a:rPr>
              <a:t>phenylmethylamine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539750" y="4797425"/>
            <a:ext cx="7993063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>
                <a:latin typeface="Tahoma" pitchFamily="34" charset="0"/>
              </a:rPr>
              <a:t>1</a:t>
            </a:r>
            <a:r>
              <a:rPr lang="en-GB" altLang="en-US" sz="2000" b="1" baseline="30000" dirty="0">
                <a:latin typeface="Tahoma" pitchFamily="34" charset="0"/>
              </a:rPr>
              <a:t>Y</a:t>
            </a:r>
            <a:r>
              <a:rPr lang="en-GB" altLang="en-US" sz="2000" b="1" dirty="0">
                <a:latin typeface="Tahoma" pitchFamily="34" charset="0"/>
              </a:rPr>
              <a:t> compared to ammonia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Phenylmethylamine</a:t>
            </a:r>
            <a:r>
              <a:rPr lang="en-GB" altLang="en-US" sz="2000" b="1" dirty="0">
                <a:latin typeface="Tahoma" pitchFamily="34" charset="0"/>
              </a:rPr>
              <a:t> has greater electron density on </a:t>
            </a:r>
            <a:r>
              <a:rPr lang="en-GB" altLang="en-US" sz="2000" b="1" dirty="0">
                <a:solidFill>
                  <a:srgbClr val="FF0000"/>
                </a:solidFill>
                <a:latin typeface="Tahoma" pitchFamily="34" charset="0"/>
              </a:rPr>
              <a:t>N lone pair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Phenylmethylamine</a:t>
            </a:r>
            <a:r>
              <a:rPr lang="en-GB" altLang="en-US" sz="2000" b="1" dirty="0">
                <a:latin typeface="Tahoma" pitchFamily="34" charset="0"/>
              </a:rPr>
              <a:t> has greater ability to accept H</a:t>
            </a:r>
            <a:r>
              <a:rPr lang="en-GB" altLang="en-US" sz="2000" b="1" baseline="30000" dirty="0">
                <a:latin typeface="Tahoma" pitchFamily="34" charset="0"/>
              </a:rPr>
              <a:t>+</a:t>
            </a:r>
            <a:endParaRPr lang="en-GB" altLang="en-US" sz="2000" b="1" dirty="0">
              <a:latin typeface="Tahoma" pitchFamily="34" charset="0"/>
            </a:endParaRPr>
          </a:p>
          <a:p>
            <a:pPr eaLnBrk="1" hangingPunct="1">
              <a:buFontTx/>
              <a:buChar char="•"/>
            </a:pPr>
            <a:endParaRPr lang="en-GB" altLang="en-US" sz="2000" b="1" dirty="0">
              <a:latin typeface="Tahoma" pitchFamily="34" charset="0"/>
            </a:endParaRPr>
          </a:p>
        </p:txBody>
      </p:sp>
      <p:pic>
        <p:nvPicPr>
          <p:cNvPr id="25607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1916113"/>
            <a:ext cx="1747837" cy="1873250"/>
          </a:xfrm>
          <a:noFill/>
        </p:spPr>
      </p:pic>
      <p:pic>
        <p:nvPicPr>
          <p:cNvPr id="25608" name="Picture 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773238"/>
            <a:ext cx="1444625" cy="1893887"/>
          </a:xfrm>
          <a:noFill/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7155904" y="568950"/>
            <a:ext cx="1988096" cy="72327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3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BASE STRENGTH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187450" y="1292225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ammonia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148263" y="1341438"/>
            <a:ext cx="2732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cyclohexylamine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539750" y="4149725"/>
            <a:ext cx="530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>
                <a:latin typeface="Tahoma" pitchFamily="34" charset="0"/>
              </a:rPr>
              <a:t>Stronger base = </a:t>
            </a:r>
            <a:r>
              <a:rPr lang="en-GB" altLang="en-US" sz="2400" b="1">
                <a:solidFill>
                  <a:schemeClr val="accent2"/>
                </a:solidFill>
                <a:latin typeface="Tahoma" pitchFamily="34" charset="0"/>
              </a:rPr>
              <a:t>cyclohexylamine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539750" y="4797425"/>
            <a:ext cx="7993063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>
                <a:latin typeface="Tahoma" pitchFamily="34" charset="0"/>
              </a:rPr>
              <a:t>1</a:t>
            </a:r>
            <a:r>
              <a:rPr lang="en-GB" altLang="en-US" sz="2000" b="1" baseline="30000" dirty="0">
                <a:latin typeface="Tahoma" pitchFamily="34" charset="0"/>
              </a:rPr>
              <a:t>Y</a:t>
            </a:r>
            <a:r>
              <a:rPr lang="en-GB" altLang="en-US" sz="2000" b="1" dirty="0">
                <a:latin typeface="Tahoma" pitchFamily="34" charset="0"/>
              </a:rPr>
              <a:t> compared to ammonia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Cyclohexylamine</a:t>
            </a:r>
            <a:r>
              <a:rPr lang="en-GB" altLang="en-US" sz="2000" b="1" dirty="0">
                <a:latin typeface="Tahoma" pitchFamily="34" charset="0"/>
              </a:rPr>
              <a:t> has greater electron density on </a:t>
            </a:r>
            <a:r>
              <a:rPr lang="en-GB" altLang="en-US" sz="2000" b="1" dirty="0">
                <a:solidFill>
                  <a:srgbClr val="FF0000"/>
                </a:solidFill>
                <a:latin typeface="Tahoma" pitchFamily="34" charset="0"/>
              </a:rPr>
              <a:t>N lone pair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GB" altLang="en-US" sz="2000" b="1" dirty="0" err="1">
                <a:latin typeface="Tahoma" pitchFamily="34" charset="0"/>
              </a:rPr>
              <a:t>Cyclohexylamine</a:t>
            </a:r>
            <a:r>
              <a:rPr lang="en-GB" altLang="en-US" sz="2000" b="1" dirty="0">
                <a:latin typeface="Tahoma" pitchFamily="34" charset="0"/>
              </a:rPr>
              <a:t> has greater ability to accept H</a:t>
            </a:r>
            <a:r>
              <a:rPr lang="en-GB" altLang="en-US" sz="2000" b="1" baseline="30000" dirty="0">
                <a:latin typeface="Tahoma" pitchFamily="34" charset="0"/>
              </a:rPr>
              <a:t>+</a:t>
            </a:r>
            <a:endParaRPr lang="en-GB" altLang="en-US" sz="2000" b="1" dirty="0">
              <a:latin typeface="Tahoma" pitchFamily="34" charset="0"/>
            </a:endParaRPr>
          </a:p>
          <a:p>
            <a:pPr eaLnBrk="1" hangingPunct="1">
              <a:buFontTx/>
              <a:buChar char="•"/>
            </a:pPr>
            <a:endParaRPr lang="en-GB" altLang="en-US" sz="2000" b="1" dirty="0">
              <a:latin typeface="Tahoma" pitchFamily="34" charset="0"/>
            </a:endParaRPr>
          </a:p>
        </p:txBody>
      </p:sp>
      <p:pic>
        <p:nvPicPr>
          <p:cNvPr id="26631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773238"/>
            <a:ext cx="1444625" cy="1893887"/>
          </a:xfrm>
          <a:noFill/>
        </p:spPr>
      </p:pic>
      <p:pic>
        <p:nvPicPr>
          <p:cNvPr id="26632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916113"/>
            <a:ext cx="1098550" cy="1800225"/>
          </a:xfrm>
          <a:noFill/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7155904" y="568950"/>
            <a:ext cx="1988096" cy="72327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3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NUCLEOPHILIC SUBSTITUTION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323850" y="1196975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 dirty="0" smtClean="0">
                <a:latin typeface="Tahoma" pitchFamily="34" charset="0"/>
              </a:rPr>
              <a:t>Lone </a:t>
            </a:r>
            <a:r>
              <a:rPr lang="en-GB" altLang="en-US" sz="2400" b="1" dirty="0">
                <a:latin typeface="Tahoma" pitchFamily="34" charset="0"/>
              </a:rPr>
              <a:t>pair on N can attack </a:t>
            </a:r>
            <a:r>
              <a:rPr lang="en-GB" altLang="en-US" sz="2400" b="1" dirty="0">
                <a:latin typeface="Tahoma" pitchFamily="34" charset="0"/>
                <a:sym typeface="Symbol" pitchFamily="18" charset="2"/>
              </a:rPr>
              <a:t>+ C of </a:t>
            </a:r>
            <a:r>
              <a:rPr lang="en-GB" altLang="en-US" sz="2400" b="1" dirty="0" err="1">
                <a:latin typeface="Tahoma" pitchFamily="34" charset="0"/>
                <a:sym typeface="Symbol" pitchFamily="18" charset="2"/>
              </a:rPr>
              <a:t>haloalkane</a:t>
            </a:r>
            <a:r>
              <a:rPr lang="en-GB" altLang="en-US" sz="2400" b="1" dirty="0">
                <a:latin typeface="Tahoma" pitchFamily="34" charset="0"/>
                <a:sym typeface="Symbol" pitchFamily="18" charset="2"/>
              </a:rPr>
              <a:t>.</a:t>
            </a:r>
            <a:endParaRPr lang="en-GB" altLang="en-US" sz="2400" b="1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sp>
        <p:nvSpPr>
          <p:cNvPr id="2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023884"/>
              </p:ext>
            </p:extLst>
          </p:nvPr>
        </p:nvGraphicFramePr>
        <p:xfrm>
          <a:off x="467543" y="2132856"/>
          <a:ext cx="7995965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4" name="MDLDrawObject Class" r:id="rId4" imgW="3867035" imgH="1114336" progId="MDLDrawOLE.MDLDrawObject.1">
                  <p:embed/>
                </p:oleObj>
              </mc:Choice>
              <mc:Fallback>
                <p:oleObj name="MDLDrawObject Class" r:id="rId4" imgW="3867035" imgH="1114336" progId="MDLDrawOLE.MDLDrawObject.1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2132856"/>
                        <a:ext cx="7995965" cy="2304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TYPES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graphicFrame>
        <p:nvGraphicFramePr>
          <p:cNvPr id="29848" name="Group 152"/>
          <p:cNvGraphicFramePr>
            <a:graphicFrameLocks noGrp="1"/>
          </p:cNvGraphicFramePr>
          <p:nvPr>
            <p:ph sz="quarter" idx="1"/>
          </p:nvPr>
        </p:nvGraphicFramePr>
        <p:xfrm>
          <a:off x="395288" y="1052513"/>
          <a:ext cx="8569325" cy="5184775"/>
        </p:xfrm>
        <a:graphic>
          <a:graphicData uri="http://schemas.openxmlformats.org/drawingml/2006/table">
            <a:tbl>
              <a:tblPr/>
              <a:tblGrid>
                <a:gridCol w="1643062"/>
                <a:gridCol w="1641475"/>
                <a:gridCol w="1639888"/>
                <a:gridCol w="1641475"/>
                <a:gridCol w="20034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ammonia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amine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amine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amine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ammonium salts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95" name="Picture 12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916113"/>
            <a:ext cx="838200" cy="1439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96" name="Picture 12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916113"/>
            <a:ext cx="838200" cy="1439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97" name="Picture 13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1916113"/>
            <a:ext cx="839788" cy="144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98" name="Picture 13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16113"/>
            <a:ext cx="83978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9" name="Picture 13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916113"/>
            <a:ext cx="17287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0" name="Picture 14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716338"/>
            <a:ext cx="1944688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1" name="Picture 14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716338"/>
            <a:ext cx="1349375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2" name="Picture 15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16338"/>
            <a:ext cx="111283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03" name="Text Box 153"/>
          <p:cNvSpPr txBox="1">
            <a:spLocks noChangeArrowheads="1"/>
          </p:cNvSpPr>
          <p:nvPr/>
        </p:nvSpPr>
        <p:spPr bwMode="auto">
          <a:xfrm>
            <a:off x="6948488" y="6491288"/>
            <a:ext cx="194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5404" name="Text Box 154"/>
          <p:cNvSpPr txBox="1">
            <a:spLocks noChangeArrowheads="1"/>
          </p:cNvSpPr>
          <p:nvPr/>
        </p:nvSpPr>
        <p:spPr bwMode="auto">
          <a:xfrm>
            <a:off x="7034733" y="6215062"/>
            <a:ext cx="1677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rgbClr val="FF0000"/>
                </a:solidFill>
                <a:latin typeface="Tahoma" pitchFamily="34" charset="0"/>
              </a:rPr>
              <a:t>NOT AMINES</a:t>
            </a:r>
          </a:p>
        </p:txBody>
      </p:sp>
      <p:pic>
        <p:nvPicPr>
          <p:cNvPr id="15405" name="Picture 15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16338"/>
            <a:ext cx="1439862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NUCLEOPHILIC SUBSTITUTION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84963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H on N is swapped by R from haloalkane.</a:t>
            </a:r>
          </a:p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Product also has lone pair on N so product reacts further.</a:t>
            </a:r>
            <a:endParaRPr lang="en-GB" altLang="en-US" sz="2400" b="1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pic>
        <p:nvPicPr>
          <p:cNvPr id="103492" name="Picture 68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924175"/>
            <a:ext cx="8208962" cy="123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494" name="Text Box 70"/>
          <p:cNvSpPr txBox="1">
            <a:spLocks noChangeArrowheads="1"/>
          </p:cNvSpPr>
          <p:nvPr/>
        </p:nvSpPr>
        <p:spPr bwMode="auto">
          <a:xfrm>
            <a:off x="323850" y="4437063"/>
            <a:ext cx="84963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To get mainly 1</a:t>
            </a:r>
            <a:r>
              <a:rPr lang="en-GB" altLang="en-US" sz="2400" b="1" baseline="30000">
                <a:latin typeface="Tahoma" pitchFamily="34" charset="0"/>
              </a:rPr>
              <a:t>y</a:t>
            </a:r>
            <a:r>
              <a:rPr lang="en-GB" altLang="en-US" sz="2400" b="1">
                <a:latin typeface="Tahoma" pitchFamily="34" charset="0"/>
              </a:rPr>
              <a:t> amine use XS NH</a:t>
            </a:r>
            <a:r>
              <a:rPr lang="en-GB" altLang="en-US" sz="2400" b="1" baseline="-25000">
                <a:latin typeface="Tahoma" pitchFamily="34" charset="0"/>
              </a:rPr>
              <a:t>3</a:t>
            </a:r>
            <a:r>
              <a:rPr lang="en-GB" altLang="en-US" sz="2400" b="1">
                <a:latin typeface="Tahoma" pitchFamily="34" charset="0"/>
              </a:rPr>
              <a:t>.</a:t>
            </a:r>
          </a:p>
        </p:txBody>
      </p:sp>
      <p:sp>
        <p:nvSpPr>
          <p:cNvPr id="103495" name="Text Box 71"/>
          <p:cNvSpPr txBox="1">
            <a:spLocks noChangeArrowheads="1"/>
          </p:cNvSpPr>
          <p:nvPr/>
        </p:nvSpPr>
        <p:spPr bwMode="auto">
          <a:xfrm>
            <a:off x="323850" y="5013325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To get mainly 4</a:t>
            </a:r>
            <a:r>
              <a:rPr lang="en-GB" altLang="en-US" sz="2400" b="1" baseline="30000">
                <a:latin typeface="Tahoma" pitchFamily="34" charset="0"/>
              </a:rPr>
              <a:t>y</a:t>
            </a:r>
            <a:r>
              <a:rPr lang="en-GB" altLang="en-US" sz="2400" b="1">
                <a:latin typeface="Tahoma" pitchFamily="34" charset="0"/>
              </a:rPr>
              <a:t> ammonium salt use XS RX.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94" grpId="0"/>
      <p:bldP spid="1034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NUCLEOPHILIC SUBSTITUTION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1442740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dirty="0" smtClean="0">
                <a:latin typeface="Tahoma" pitchFamily="34" charset="0"/>
              </a:rPr>
              <a:t>ethylamine </a:t>
            </a:r>
            <a:r>
              <a:rPr lang="en-GB" altLang="en-US" sz="2400" b="1" dirty="0">
                <a:latin typeface="Tahoma" pitchFamily="34" charset="0"/>
              </a:rPr>
              <a:t>+ </a:t>
            </a:r>
            <a:r>
              <a:rPr lang="en-GB" altLang="en-US" sz="2400" b="1" dirty="0" smtClean="0">
                <a:latin typeface="Tahoma" pitchFamily="34" charset="0"/>
              </a:rPr>
              <a:t>XS chloromethane</a:t>
            </a:r>
            <a:endParaRPr lang="en-GB" altLang="en-US" b="1" dirty="0">
              <a:latin typeface="Tahom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9552" y="4816219"/>
            <a:ext cx="1988096" cy="121571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4 Q1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904995"/>
              </p:ext>
            </p:extLst>
          </p:nvPr>
        </p:nvGraphicFramePr>
        <p:xfrm>
          <a:off x="5003726" y="1988840"/>
          <a:ext cx="3816424" cy="2163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MDLDrawObject Class" r:id="rId4" imgW="1781090" imgH="1009725" progId="MDLDrawOLE.MDLDrawObject.1">
                  <p:embed/>
                </p:oleObj>
              </mc:Choice>
              <mc:Fallback>
                <p:oleObj name="MDLDrawObject Class" r:id="rId4" imgW="1781090" imgH="1009725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03726" y="1988840"/>
                        <a:ext cx="3816424" cy="21633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572288"/>
              </p:ext>
            </p:extLst>
          </p:nvPr>
        </p:nvGraphicFramePr>
        <p:xfrm>
          <a:off x="425410" y="2740385"/>
          <a:ext cx="3105809" cy="1394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MDLDrawObject Class" r:id="rId6" imgW="1400212" imgH="628804" progId="MDLDrawOLE.MDLDrawObject.1">
                  <p:embed/>
                </p:oleObj>
              </mc:Choice>
              <mc:Fallback>
                <p:oleObj name="MDLDrawObject Class" r:id="rId6" imgW="1400212" imgH="628804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5410" y="2740385"/>
                        <a:ext cx="3105809" cy="1394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ight Arrow 9"/>
          <p:cNvSpPr/>
          <p:nvPr/>
        </p:nvSpPr>
        <p:spPr>
          <a:xfrm>
            <a:off x="3869323" y="2780928"/>
            <a:ext cx="864096" cy="432048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772313" y="4293095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/>
              <a:t>e</a:t>
            </a:r>
            <a:r>
              <a:rPr lang="en-GB" dirty="0" err="1" smtClean="0"/>
              <a:t>thyltrimethylammonium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chloride</a:t>
            </a:r>
            <a:endParaRPr lang="en-GB" dirty="0"/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NUCLEOPHILIC SUBSTITUTION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1442740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dirty="0" smtClean="0">
                <a:latin typeface="Tahoma" pitchFamily="34" charset="0"/>
              </a:rPr>
              <a:t>XS </a:t>
            </a:r>
            <a:r>
              <a:rPr lang="en-GB" altLang="en-US" sz="2400" b="1" dirty="0" err="1" smtClean="0">
                <a:latin typeface="Tahoma" pitchFamily="34" charset="0"/>
              </a:rPr>
              <a:t>propylamine</a:t>
            </a:r>
            <a:r>
              <a:rPr lang="en-GB" altLang="en-US" sz="2400" b="1" dirty="0" smtClean="0">
                <a:latin typeface="Tahoma" pitchFamily="34" charset="0"/>
              </a:rPr>
              <a:t> </a:t>
            </a:r>
            <a:r>
              <a:rPr lang="en-GB" altLang="en-US" sz="2400" b="1" dirty="0">
                <a:latin typeface="Tahoma" pitchFamily="34" charset="0"/>
              </a:rPr>
              <a:t>+ </a:t>
            </a:r>
            <a:r>
              <a:rPr lang="en-GB" altLang="en-US" sz="2400" b="1" dirty="0" smtClean="0">
                <a:latin typeface="Tahoma" pitchFamily="34" charset="0"/>
              </a:rPr>
              <a:t>chloromethane</a:t>
            </a:r>
            <a:endParaRPr lang="en-GB" altLang="en-US" b="1" dirty="0">
              <a:latin typeface="Tahom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9552" y="4816219"/>
            <a:ext cx="1988096" cy="121571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4 Q2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995936" y="2825130"/>
            <a:ext cx="864096" cy="432048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106356" y="4202504"/>
            <a:ext cx="236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N-</a:t>
            </a:r>
            <a:r>
              <a:rPr lang="en-GB" dirty="0" err="1" smtClean="0"/>
              <a:t>methylpropylamine</a:t>
            </a:r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128100"/>
              </p:ext>
            </p:extLst>
          </p:nvPr>
        </p:nvGraphicFramePr>
        <p:xfrm>
          <a:off x="34351" y="2780928"/>
          <a:ext cx="383497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3" name="MDLDrawObject Class" r:id="rId4" imgW="1762179" imgH="628804" progId="MDLDrawOLE.MDLDrawObject.1">
                  <p:embed/>
                </p:oleObj>
              </mc:Choice>
              <mc:Fallback>
                <p:oleObj name="MDLDrawObject Class" r:id="rId4" imgW="1762179" imgH="628804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351" y="2780928"/>
                        <a:ext cx="3834972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387693"/>
              </p:ext>
            </p:extLst>
          </p:nvPr>
        </p:nvGraphicFramePr>
        <p:xfrm>
          <a:off x="4999881" y="2825130"/>
          <a:ext cx="3959845" cy="1333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4" name="MDLDrawObject Class" r:id="rId6" imgW="1866949" imgH="628804" progId="MDLDrawOLE.MDLDrawObject.1">
                  <p:embed/>
                </p:oleObj>
              </mc:Choice>
              <mc:Fallback>
                <p:oleObj name="MDLDrawObject Class" r:id="rId6" imgW="1866949" imgH="628804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99881" y="2825130"/>
                        <a:ext cx="3959845" cy="1333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3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NUCLEOPHILIC SUBSTITUTION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981075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>
                <a:latin typeface="Tahoma" pitchFamily="34" charset="0"/>
              </a:rPr>
              <a:t>methylamine + chloroethane    </a:t>
            </a:r>
            <a:r>
              <a:rPr lang="en-GB" altLang="en-US" b="1">
                <a:solidFill>
                  <a:srgbClr val="FF0000"/>
                </a:solidFill>
                <a:latin typeface="Tahoma" pitchFamily="34" charset="0"/>
              </a:rPr>
              <a:t>(products &amp; 1</a:t>
            </a:r>
            <a:r>
              <a:rPr lang="en-GB" altLang="en-US" b="1" baseline="30000">
                <a:solidFill>
                  <a:srgbClr val="FF0000"/>
                </a:solidFill>
                <a:latin typeface="Tahoma" pitchFamily="34" charset="0"/>
              </a:rPr>
              <a:t>st</a:t>
            </a:r>
            <a:r>
              <a:rPr lang="en-GB" altLang="en-US" b="1">
                <a:solidFill>
                  <a:srgbClr val="FF0000"/>
                </a:solidFill>
                <a:latin typeface="Tahoma" pitchFamily="34" charset="0"/>
              </a:rPr>
              <a:t> mechanism)</a:t>
            </a:r>
            <a:endParaRPr lang="en-GB" altLang="en-US" b="1">
              <a:latin typeface="Tahoma" pitchFamily="34" charset="0"/>
            </a:endParaRPr>
          </a:p>
        </p:txBody>
      </p:sp>
      <p:pic>
        <p:nvPicPr>
          <p:cNvPr id="106503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84313"/>
            <a:ext cx="8207375" cy="1419225"/>
          </a:xfrm>
          <a:noFill/>
        </p:spPr>
      </p:pic>
      <p:pic>
        <p:nvPicPr>
          <p:cNvPr id="106593" name="Picture 97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097599"/>
            <a:ext cx="10009188" cy="3622675"/>
          </a:xfrm>
          <a:noFill/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850" y="5517232"/>
            <a:ext cx="1988096" cy="121571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4 Q3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739" y="2773754"/>
            <a:ext cx="222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N-</a:t>
            </a:r>
            <a:r>
              <a:rPr lang="en-GB" dirty="0" err="1" smtClean="0"/>
              <a:t>methyethylamine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29890" y="2779424"/>
            <a:ext cx="235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N-</a:t>
            </a:r>
            <a:r>
              <a:rPr lang="en-GB" dirty="0" err="1" smtClean="0"/>
              <a:t>methydiethylamine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460630" y="2779424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N-</a:t>
            </a:r>
            <a:r>
              <a:rPr lang="en-GB" dirty="0" err="1" smtClean="0"/>
              <a:t>methytriethylammonium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chloride</a:t>
            </a:r>
            <a:endParaRPr lang="en-GB" dirty="0"/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68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NUCLEOPHILIC SUBSTITUTION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23850" y="1125538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>
                <a:latin typeface="Tahoma" pitchFamily="34" charset="0"/>
              </a:rPr>
              <a:t>diethylamine + 2-bromopropane   </a:t>
            </a:r>
            <a:r>
              <a:rPr lang="en-GB" altLang="en-US" sz="1600" b="1">
                <a:solidFill>
                  <a:srgbClr val="FF0000"/>
                </a:solidFill>
                <a:latin typeface="Tahoma" pitchFamily="34" charset="0"/>
              </a:rPr>
              <a:t>(products)</a:t>
            </a:r>
          </a:p>
        </p:txBody>
      </p:sp>
      <p:pic>
        <p:nvPicPr>
          <p:cNvPr id="10855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844675"/>
            <a:ext cx="7920038" cy="2516188"/>
          </a:xfrm>
          <a:noFill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850" y="5517232"/>
            <a:ext cx="1988096" cy="121571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4 Q4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95288" y="1196975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u="sng">
                <a:latin typeface="Tahoma" pitchFamily="34" charset="0"/>
              </a:rPr>
              <a:t>Soaps, e.g.</a:t>
            </a:r>
            <a:endParaRPr lang="en-GB" altLang="en-US" sz="2400" b="1" u="sng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pic>
        <p:nvPicPr>
          <p:cNvPr id="31747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484313"/>
            <a:ext cx="7704138" cy="1065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5480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4868863"/>
            <a:ext cx="7991475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9" name="Text Box 11"/>
          <p:cNvSpPr txBox="1">
            <a:spLocks noChangeArrowheads="1"/>
          </p:cNvSpPr>
          <p:nvPr/>
        </p:nvSpPr>
        <p:spPr bwMode="auto">
          <a:xfrm>
            <a:off x="6372225" y="2997200"/>
            <a:ext cx="22447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FF0000"/>
                </a:solidFill>
                <a:latin typeface="Tahoma" pitchFamily="34" charset="0"/>
              </a:rPr>
              <a:t>ionic head</a:t>
            </a:r>
          </a:p>
          <a:p>
            <a:pPr algn="ctr" eaLnBrk="1" hangingPunct="1"/>
            <a:r>
              <a:rPr lang="en-GB" altLang="en-US" b="1">
                <a:latin typeface="Tahoma" pitchFamily="34" charset="0"/>
              </a:rPr>
              <a:t>(hydrophylic)</a:t>
            </a:r>
          </a:p>
          <a:p>
            <a:pPr algn="ctr" eaLnBrk="1" hangingPunct="1"/>
            <a:r>
              <a:rPr lang="en-GB" altLang="en-US" b="1">
                <a:latin typeface="Tahoma" pitchFamily="34" charset="0"/>
              </a:rPr>
              <a:t>dissolves in water</a:t>
            </a:r>
          </a:p>
        </p:txBody>
      </p:sp>
      <p:sp>
        <p:nvSpPr>
          <p:cNvPr id="31750" name="Text Box 12"/>
          <p:cNvSpPr txBox="1">
            <a:spLocks noChangeArrowheads="1"/>
          </p:cNvSpPr>
          <p:nvPr/>
        </p:nvSpPr>
        <p:spPr bwMode="auto">
          <a:xfrm>
            <a:off x="1835150" y="3068638"/>
            <a:ext cx="20637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FF0000"/>
                </a:solidFill>
                <a:latin typeface="Tahoma" pitchFamily="34" charset="0"/>
              </a:rPr>
              <a:t>long alkyl tail</a:t>
            </a:r>
          </a:p>
          <a:p>
            <a:pPr algn="ctr" eaLnBrk="1" hangingPunct="1"/>
            <a:r>
              <a:rPr lang="en-GB" altLang="en-US" b="1">
                <a:latin typeface="Tahoma" pitchFamily="34" charset="0"/>
              </a:rPr>
              <a:t>(hydrophobic)</a:t>
            </a:r>
          </a:p>
          <a:p>
            <a:pPr algn="ctr" eaLnBrk="1" hangingPunct="1"/>
            <a:r>
              <a:rPr lang="en-GB" altLang="en-US" b="1">
                <a:latin typeface="Tahoma" pitchFamily="34" charset="0"/>
              </a:rPr>
              <a:t>dissolves grease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395288" y="4437063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u="sng">
                <a:latin typeface="Tahoma" pitchFamily="34" charset="0"/>
              </a:rPr>
              <a:t>Detergents, e.g.</a:t>
            </a:r>
            <a:endParaRPr lang="en-GB" altLang="en-US" sz="2400" b="1" u="sng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File:Phospholipids aqueous solution structure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64" t="20973" b="33714"/>
          <a:stretch>
            <a:fillRect/>
          </a:stretch>
        </p:blipFill>
        <p:spPr bwMode="auto">
          <a:xfrm>
            <a:off x="539750" y="549275"/>
            <a:ext cx="3816350" cy="537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http://www.piercenet.com/media/Detergent-Micell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484313"/>
            <a:ext cx="4233862" cy="426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7"/>
          <p:cNvSpPr txBox="1">
            <a:spLocks noChangeArrowheads="1"/>
          </p:cNvSpPr>
          <p:nvPr/>
        </p:nvSpPr>
        <p:spPr bwMode="auto">
          <a:xfrm>
            <a:off x="372767" y="376634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u="sng">
                <a:latin typeface="Tahoma" pitchFamily="34" charset="0"/>
              </a:rPr>
              <a:t>4</a:t>
            </a:r>
            <a:r>
              <a:rPr lang="en-GB" altLang="en-US" sz="2400" b="1" u="sng" baseline="30000">
                <a:latin typeface="Tahoma" pitchFamily="34" charset="0"/>
              </a:rPr>
              <a:t>y</a:t>
            </a:r>
            <a:r>
              <a:rPr lang="en-GB" altLang="en-US" sz="2400" b="1" u="sng">
                <a:latin typeface="Tahoma" pitchFamily="34" charset="0"/>
              </a:rPr>
              <a:t> ammonium salts</a:t>
            </a:r>
            <a:endParaRPr lang="en-GB" altLang="en-US" sz="2400" b="1" u="sng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372767" y="1095772"/>
            <a:ext cx="8496300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Ones with some long chain alkyl groups can be used as cationic surfactants.</a:t>
            </a:r>
          </a:p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Often used in fabric softener as many fabrics have –ve charge on surface.</a:t>
            </a:r>
            <a:endParaRPr lang="en-GB" altLang="en-US" sz="2400" b="1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pic>
        <p:nvPicPr>
          <p:cNvPr id="33796" name="Picture 9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6005" y="2276872"/>
            <a:ext cx="6624637" cy="3903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3900192" y="4046934"/>
            <a:ext cx="504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  <a:tab pos="889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GB" altLang="en-US" b="1">
                <a:latin typeface="Tahoma" pitchFamily="34" charset="0"/>
              </a:rPr>
              <a:t>e.g.  (CH</a:t>
            </a:r>
            <a:r>
              <a:rPr lang="en-GB" altLang="en-US" b="1" baseline="-25000">
                <a:latin typeface="Tahoma" pitchFamily="34" charset="0"/>
              </a:rPr>
              <a:t>3</a:t>
            </a:r>
            <a:r>
              <a:rPr lang="en-GB" altLang="en-US" b="1">
                <a:latin typeface="Tahoma" pitchFamily="34" charset="0"/>
              </a:rPr>
              <a:t>)</a:t>
            </a:r>
            <a:r>
              <a:rPr lang="en-GB" altLang="en-US" b="1" baseline="-25000">
                <a:latin typeface="Tahoma" pitchFamily="34" charset="0"/>
              </a:rPr>
              <a:t>2</a:t>
            </a:r>
            <a:r>
              <a:rPr lang="en-GB" altLang="en-US" b="1">
                <a:latin typeface="Tahoma" pitchFamily="34" charset="0"/>
              </a:rPr>
              <a:t>N[(CH</a:t>
            </a:r>
            <a:r>
              <a:rPr lang="en-GB" altLang="en-US" b="1" baseline="-25000">
                <a:latin typeface="Tahoma" pitchFamily="34" charset="0"/>
              </a:rPr>
              <a:t>2</a:t>
            </a:r>
            <a:r>
              <a:rPr lang="en-GB" altLang="en-US" b="1">
                <a:latin typeface="Tahoma" pitchFamily="34" charset="0"/>
              </a:rPr>
              <a:t>)</a:t>
            </a:r>
            <a:r>
              <a:rPr lang="en-GB" altLang="en-US" b="1" baseline="-25000">
                <a:latin typeface="Tahoma" pitchFamily="34" charset="0"/>
              </a:rPr>
              <a:t>16</a:t>
            </a:r>
            <a:r>
              <a:rPr lang="en-GB" altLang="en-US" b="1">
                <a:latin typeface="Tahoma" pitchFamily="34" charset="0"/>
              </a:rPr>
              <a:t>CH</a:t>
            </a:r>
            <a:r>
              <a:rPr lang="en-GB" altLang="en-US" b="1" baseline="-25000">
                <a:latin typeface="Tahoma" pitchFamily="34" charset="0"/>
              </a:rPr>
              <a:t>3</a:t>
            </a:r>
            <a:r>
              <a:rPr lang="en-GB" altLang="en-US" b="1">
                <a:latin typeface="Tahoma" pitchFamily="34" charset="0"/>
              </a:rPr>
              <a:t>]</a:t>
            </a:r>
            <a:r>
              <a:rPr lang="en-GB" altLang="en-US" b="1" baseline="-25000">
                <a:latin typeface="Tahoma" pitchFamily="34" charset="0"/>
              </a:rPr>
              <a:t>2</a:t>
            </a:r>
            <a:r>
              <a:rPr lang="en-GB" altLang="en-US" b="1" baseline="30000">
                <a:latin typeface="Tahoma" pitchFamily="34" charset="0"/>
              </a:rPr>
              <a:t>+</a:t>
            </a:r>
            <a:r>
              <a:rPr lang="en-GB" altLang="en-US" b="1">
                <a:latin typeface="Tahoma" pitchFamily="34" charset="0"/>
              </a:rPr>
              <a:t> Cl</a:t>
            </a:r>
            <a:r>
              <a:rPr lang="en-GB" altLang="en-US" b="1" baseline="30000">
                <a:latin typeface="Tahoma" pitchFamily="34" charset="0"/>
              </a:rPr>
              <a:t>-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302"/>
            <a:ext cx="3815725" cy="1015663"/>
          </a:xfrm>
          <a:prstGeom prst="rect">
            <a:avLst/>
          </a:prstGeom>
          <a:solidFill>
            <a:srgbClr val="FF3300"/>
          </a:solidFill>
        </p:spPr>
        <p:txBody>
          <a:bodyPr wrap="none">
            <a:spAutoFit/>
          </a:bodyPr>
          <a:lstStyle/>
          <a:p>
            <a:r>
              <a:rPr lang="en-GB" sz="6000" b="1" dirty="0" smtClean="0">
                <a:latin typeface="Arial Narrow" pitchFamily="34" charset="0"/>
              </a:rPr>
              <a:t>ACYLATION</a:t>
            </a:r>
            <a:endParaRPr lang="en-GB" sz="6000" b="1" dirty="0">
              <a:latin typeface="Arial Narrow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067944" y="4302"/>
            <a:ext cx="49076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652588" indent="-1652588" eaLnBrk="1" hangingPunct="1"/>
            <a:r>
              <a:rPr lang="en-GB" sz="2800" b="1" dirty="0" smtClean="0">
                <a:latin typeface="Arial Narrow"/>
                <a:cs typeface="Arial Narrow"/>
                <a:sym typeface="Chemistry Serif" charset="0"/>
              </a:rPr>
              <a:t>Acylation =	replacing an H with an acyl group</a:t>
            </a:r>
            <a:endParaRPr lang="en-GB" sz="2800" b="1" dirty="0">
              <a:latin typeface="Arial Narrow"/>
              <a:cs typeface="Arial Narrow"/>
              <a:sym typeface="Chemistry Serif" charset="0"/>
            </a:endParaRPr>
          </a:p>
          <a:p>
            <a:pPr marL="457200" indent="-457200" eaLnBrk="1" hangingPunct="1">
              <a:buFont typeface="Arial"/>
              <a:buChar char="•"/>
            </a:pPr>
            <a:endParaRPr lang="en-GB" sz="2800" dirty="0">
              <a:latin typeface="Arial Narrow"/>
              <a:cs typeface="Arial Narrow"/>
              <a:sym typeface="Chemistry Serif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986803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067944" y="265912"/>
            <a:ext cx="49076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652588" indent="-1652588" eaLnBrk="1" hangingPunct="1"/>
            <a:r>
              <a:rPr lang="en-GB" sz="2800" b="1" dirty="0" err="1" smtClean="0">
                <a:latin typeface="Arial Narrow"/>
                <a:cs typeface="Arial Narrow"/>
                <a:sym typeface="Chemistry Serif" charset="0"/>
              </a:rPr>
              <a:t>Nucleophilic</a:t>
            </a:r>
            <a:r>
              <a:rPr lang="en-GB" sz="2800" b="1" dirty="0" smtClean="0">
                <a:latin typeface="Arial Narrow"/>
                <a:cs typeface="Arial Narrow"/>
                <a:sym typeface="Chemistry Serif" charset="0"/>
              </a:rPr>
              <a:t> addition-elimination</a:t>
            </a:r>
            <a:endParaRPr lang="en-GB" sz="2800" b="1" dirty="0">
              <a:latin typeface="Arial Narrow"/>
              <a:cs typeface="Arial Narrow"/>
              <a:sym typeface="Chemistry Serif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915816" y="1329064"/>
            <a:ext cx="49076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652588" indent="-1652588" eaLnBrk="1" hangingPunct="1"/>
            <a:r>
              <a:rPr lang="en-GB" sz="2800" b="1" dirty="0" smtClean="0">
                <a:latin typeface="Arial Narrow"/>
                <a:cs typeface="Arial Narrow"/>
                <a:sym typeface="Chemistry Serif" charset="0"/>
              </a:rPr>
              <a:t>amines &amp; ammonia</a:t>
            </a:r>
            <a:endParaRPr lang="en-GB" sz="2800" b="1" dirty="0">
              <a:latin typeface="Arial Narrow"/>
              <a:cs typeface="Arial Narrow"/>
              <a:sym typeface="Chemistry Serif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714711"/>
              </p:ext>
            </p:extLst>
          </p:nvPr>
        </p:nvGraphicFramePr>
        <p:xfrm>
          <a:off x="1043608" y="1590674"/>
          <a:ext cx="6586724" cy="4865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0" name="MDLDrawObject Class" r:id="rId3" imgW="2619408" imgH="1943017" progId="MDLDrawOLE.MDLDrawObject.1">
                  <p:embed/>
                </p:oleObj>
              </mc:Choice>
              <mc:Fallback>
                <p:oleObj name="MDLDrawObject Class" r:id="rId3" imgW="2619408" imgH="1943017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590674"/>
                        <a:ext cx="6586724" cy="48656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0" y="4302"/>
            <a:ext cx="3815725" cy="1015663"/>
          </a:xfrm>
          <a:prstGeom prst="rect">
            <a:avLst/>
          </a:prstGeom>
          <a:solidFill>
            <a:srgbClr val="FF3300"/>
          </a:solidFill>
        </p:spPr>
        <p:txBody>
          <a:bodyPr wrap="none">
            <a:spAutoFit/>
          </a:bodyPr>
          <a:lstStyle/>
          <a:p>
            <a:r>
              <a:rPr lang="en-GB" sz="6000" b="1" dirty="0" smtClean="0">
                <a:latin typeface="Arial Narrow" pitchFamily="34" charset="0"/>
              </a:rPr>
              <a:t>ACYLATION</a:t>
            </a:r>
            <a:endParaRPr lang="en-GB" sz="6000" b="1" dirty="0">
              <a:latin typeface="Arial Narrow" pitchFamily="34" charset="0"/>
            </a:endParaRPr>
          </a:p>
        </p:txBody>
      </p:sp>
      <p:sp>
        <p:nvSpPr>
          <p:cNvPr id="25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TYPES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graphicFrame>
        <p:nvGraphicFramePr>
          <p:cNvPr id="88108" name="Group 44"/>
          <p:cNvGraphicFramePr>
            <a:graphicFrameLocks noGrp="1"/>
          </p:cNvGraphicFramePr>
          <p:nvPr>
            <p:ph sz="quarter" idx="1"/>
          </p:nvPr>
        </p:nvGraphicFramePr>
        <p:xfrm>
          <a:off x="395288" y="1052513"/>
          <a:ext cx="8569325" cy="5184775"/>
        </p:xfrm>
        <a:graphic>
          <a:graphicData uri="http://schemas.openxmlformats.org/drawingml/2006/table">
            <a:tbl>
              <a:tblPr/>
              <a:tblGrid>
                <a:gridCol w="1643062"/>
                <a:gridCol w="1641475"/>
                <a:gridCol w="1639888"/>
                <a:gridCol w="1641475"/>
                <a:gridCol w="20034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ammonia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amine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amine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amine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ammonium salts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ethylamine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ethylmethylamine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trimethylamine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tetramethylammonium chloride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419" name="Picture 3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916113"/>
            <a:ext cx="838200" cy="1439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420" name="Picture 3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916113"/>
            <a:ext cx="838200" cy="1439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421" name="Picture 3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1916113"/>
            <a:ext cx="839788" cy="144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422" name="Picture 3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16113"/>
            <a:ext cx="83978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23" name="Picture 3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916113"/>
            <a:ext cx="17287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24" name="Picture 4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716338"/>
            <a:ext cx="1944688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25" name="Picture 4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716338"/>
            <a:ext cx="12811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26" name="Picture 4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16338"/>
            <a:ext cx="111283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27" name="Text Box 45"/>
          <p:cNvSpPr txBox="1">
            <a:spLocks noChangeArrowheads="1"/>
          </p:cNvSpPr>
          <p:nvPr/>
        </p:nvSpPr>
        <p:spPr bwMode="auto">
          <a:xfrm>
            <a:off x="7030567" y="6215062"/>
            <a:ext cx="1677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rgbClr val="FF0000"/>
                </a:solidFill>
                <a:latin typeface="Tahoma" pitchFamily="34" charset="0"/>
              </a:rPr>
              <a:t>NOT AMINES</a:t>
            </a:r>
          </a:p>
        </p:txBody>
      </p:sp>
      <p:pic>
        <p:nvPicPr>
          <p:cNvPr id="16428" name="Picture 4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16338"/>
            <a:ext cx="1439862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067944" y="4302"/>
            <a:ext cx="49076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652588" indent="-1652588" eaLnBrk="1" hangingPunct="1"/>
            <a:r>
              <a:rPr lang="en-GB" sz="2800" b="1" dirty="0" smtClean="0">
                <a:latin typeface="Arial Narrow"/>
                <a:cs typeface="Arial Narrow"/>
                <a:sym typeface="Chemistry Serif" charset="0"/>
              </a:rPr>
              <a:t>Acylation =	replacing an H with an acyl group</a:t>
            </a:r>
            <a:endParaRPr lang="en-GB" sz="2800" b="1" dirty="0">
              <a:latin typeface="Arial Narrow"/>
              <a:cs typeface="Arial Narrow"/>
              <a:sym typeface="Chemistry Serif" charset="0"/>
            </a:endParaRPr>
          </a:p>
          <a:p>
            <a:pPr marL="457200" indent="-457200" eaLnBrk="1" hangingPunct="1">
              <a:buFont typeface="Arial"/>
              <a:buChar char="•"/>
            </a:pPr>
            <a:endParaRPr lang="en-GB" sz="2800" dirty="0">
              <a:latin typeface="Arial Narrow"/>
              <a:cs typeface="Arial Narrow"/>
              <a:sym typeface="Chemistry Serif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83521" y="1581068"/>
            <a:ext cx="42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e.g.  ethylamine  + </a:t>
            </a:r>
            <a:r>
              <a:rPr lang="en-GB" dirty="0" err="1"/>
              <a:t>propanoic</a:t>
            </a:r>
            <a:r>
              <a:rPr lang="en-GB" dirty="0"/>
              <a:t> anhydride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4302"/>
            <a:ext cx="3815725" cy="1015663"/>
          </a:xfrm>
          <a:prstGeom prst="rect">
            <a:avLst/>
          </a:prstGeom>
          <a:solidFill>
            <a:srgbClr val="FF3300"/>
          </a:solidFill>
        </p:spPr>
        <p:txBody>
          <a:bodyPr wrap="none">
            <a:spAutoFit/>
          </a:bodyPr>
          <a:lstStyle/>
          <a:p>
            <a:r>
              <a:rPr lang="en-GB" sz="6000" b="1" dirty="0" smtClean="0">
                <a:latin typeface="Arial Narrow" pitchFamily="34" charset="0"/>
              </a:rPr>
              <a:t>ACYLATION</a:t>
            </a:r>
            <a:endParaRPr lang="en-GB" sz="6000" b="1" dirty="0">
              <a:latin typeface="Arial Narrow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01891"/>
              </p:ext>
            </p:extLst>
          </p:nvPr>
        </p:nvGraphicFramePr>
        <p:xfrm>
          <a:off x="254759" y="2204864"/>
          <a:ext cx="8704967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7" name="MDLDrawObject Class" r:id="rId3" imgW="5905373" imgH="1362109" progId="MDLDrawOLE.MDLDrawObject.1">
                  <p:embed/>
                </p:oleObj>
              </mc:Choice>
              <mc:Fallback>
                <p:oleObj name="MDLDrawObject Class" r:id="rId3" imgW="5905373" imgH="1362109" progId="MDLDrawOLE.MDLDrawObject.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59" y="2204864"/>
                        <a:ext cx="8704967" cy="2016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89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067944" y="4302"/>
            <a:ext cx="49076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652588" indent="-1652588" eaLnBrk="1" hangingPunct="1"/>
            <a:r>
              <a:rPr lang="en-GB" sz="2800" b="1" dirty="0" smtClean="0">
                <a:latin typeface="Arial Narrow"/>
                <a:cs typeface="Arial Narrow"/>
                <a:sym typeface="Chemistry Serif" charset="0"/>
              </a:rPr>
              <a:t>Acylation =	replacing an H with an acyl group</a:t>
            </a:r>
            <a:endParaRPr lang="en-GB" sz="2800" b="1" dirty="0">
              <a:latin typeface="Arial Narrow"/>
              <a:cs typeface="Arial Narrow"/>
              <a:sym typeface="Chemistry Serif" charset="0"/>
            </a:endParaRPr>
          </a:p>
          <a:p>
            <a:pPr marL="457200" indent="-457200" eaLnBrk="1" hangingPunct="1">
              <a:buFont typeface="Arial"/>
              <a:buChar char="•"/>
            </a:pPr>
            <a:endParaRPr lang="en-GB" sz="2800" dirty="0">
              <a:latin typeface="Arial Narrow"/>
              <a:cs typeface="Arial Narrow"/>
              <a:sym typeface="Chemistry Serif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52400" y="1737088"/>
            <a:ext cx="408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e.g.  </a:t>
            </a:r>
            <a:r>
              <a:rPr lang="en-GB" dirty="0" err="1" smtClean="0"/>
              <a:t>propylamine</a:t>
            </a:r>
            <a:r>
              <a:rPr lang="en-GB" dirty="0" smtClean="0"/>
              <a:t>  +  </a:t>
            </a:r>
            <a:r>
              <a:rPr lang="en-GB" dirty="0" err="1" smtClean="0"/>
              <a:t>butanoyl</a:t>
            </a:r>
            <a:r>
              <a:rPr lang="en-GB" dirty="0" smtClean="0"/>
              <a:t> chloride</a:t>
            </a:r>
            <a:endParaRPr lang="en-GB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636638"/>
              </p:ext>
            </p:extLst>
          </p:nvPr>
        </p:nvGraphicFramePr>
        <p:xfrm>
          <a:off x="323528" y="2106419"/>
          <a:ext cx="8745142" cy="204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MDLDrawObject Class" r:id="rId3" imgW="6191353" imgH="1438351" progId="MDLDrawOLE.MDLDrawObject.1">
                  <p:embed/>
                </p:oleObj>
              </mc:Choice>
              <mc:Fallback>
                <p:oleObj name="MDLDrawObject Class" r:id="rId3" imgW="6191353" imgH="1438351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106419"/>
                        <a:ext cx="8745142" cy="20426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0" y="4302"/>
            <a:ext cx="3815725" cy="1015663"/>
          </a:xfrm>
          <a:prstGeom prst="rect">
            <a:avLst/>
          </a:prstGeom>
          <a:solidFill>
            <a:srgbClr val="FF3300"/>
          </a:solidFill>
        </p:spPr>
        <p:txBody>
          <a:bodyPr wrap="none">
            <a:spAutoFit/>
          </a:bodyPr>
          <a:lstStyle/>
          <a:p>
            <a:r>
              <a:rPr lang="en-GB" sz="6000" b="1" dirty="0" smtClean="0">
                <a:latin typeface="Arial Narrow" pitchFamily="34" charset="0"/>
              </a:rPr>
              <a:t>ACYLATION</a:t>
            </a:r>
            <a:endParaRPr lang="en-GB" sz="6000" b="1" dirty="0">
              <a:latin typeface="Arial Narrow" pitchFamily="34" charset="0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7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067944" y="265912"/>
            <a:ext cx="49076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652588" indent="-1652588" eaLnBrk="1" hangingPunct="1"/>
            <a:r>
              <a:rPr lang="en-GB" sz="2800" b="1" dirty="0" err="1" smtClean="0">
                <a:latin typeface="Arial Narrow"/>
                <a:cs typeface="Arial Narrow"/>
                <a:sym typeface="Chemistry Serif" charset="0"/>
              </a:rPr>
              <a:t>Nucleophilic</a:t>
            </a:r>
            <a:r>
              <a:rPr lang="en-GB" sz="2800" b="1" dirty="0" smtClean="0">
                <a:latin typeface="Arial Narrow"/>
                <a:cs typeface="Arial Narrow"/>
                <a:sym typeface="Chemistry Serif" charset="0"/>
              </a:rPr>
              <a:t> addition-elimination</a:t>
            </a:r>
            <a:endParaRPr lang="en-GB" sz="2800" b="1" dirty="0">
              <a:latin typeface="Arial Narrow"/>
              <a:cs typeface="Arial Narrow"/>
              <a:sym typeface="Chemistry Serif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52400" y="1628800"/>
            <a:ext cx="408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e.g.  </a:t>
            </a:r>
            <a:r>
              <a:rPr lang="en-GB" dirty="0" err="1"/>
              <a:t>propylamine</a:t>
            </a:r>
            <a:r>
              <a:rPr lang="en-GB" dirty="0"/>
              <a:t>  +  </a:t>
            </a:r>
            <a:r>
              <a:rPr lang="en-GB" dirty="0" err="1"/>
              <a:t>butanoyl</a:t>
            </a:r>
            <a:r>
              <a:rPr lang="en-GB" dirty="0"/>
              <a:t> chloride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157504"/>
              </p:ext>
            </p:extLst>
          </p:nvPr>
        </p:nvGraphicFramePr>
        <p:xfrm>
          <a:off x="314884" y="2420888"/>
          <a:ext cx="8775975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2" name="MDLDrawObject Class" r:id="rId3" imgW="6057820" imgH="1943017" progId="MDLDrawOLE.MDLDrawObject.1">
                  <p:embed/>
                </p:oleObj>
              </mc:Choice>
              <mc:Fallback>
                <p:oleObj name="MDLDrawObject Class" r:id="rId3" imgW="6057820" imgH="1943017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84" y="2420888"/>
                        <a:ext cx="8775975" cy="2808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0" y="4302"/>
            <a:ext cx="3815725" cy="1015663"/>
          </a:xfrm>
          <a:prstGeom prst="rect">
            <a:avLst/>
          </a:prstGeom>
          <a:solidFill>
            <a:srgbClr val="FF3300"/>
          </a:solidFill>
        </p:spPr>
        <p:txBody>
          <a:bodyPr wrap="none">
            <a:spAutoFit/>
          </a:bodyPr>
          <a:lstStyle/>
          <a:p>
            <a:r>
              <a:rPr lang="en-GB" sz="6000" b="1" dirty="0" smtClean="0">
                <a:latin typeface="Arial Narrow" pitchFamily="34" charset="0"/>
              </a:rPr>
              <a:t>ACYLATION</a:t>
            </a:r>
            <a:endParaRPr lang="en-GB" sz="6000" b="1" dirty="0">
              <a:latin typeface="Arial Narrow" pitchFamily="34" charset="0"/>
            </a:endParaRPr>
          </a:p>
        </p:txBody>
      </p:sp>
      <p:sp>
        <p:nvSpPr>
          <p:cNvPr id="30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3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TYPES OF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17411" name="Text Box 14"/>
          <p:cNvSpPr txBox="1">
            <a:spLocks noChangeArrowheads="1"/>
          </p:cNvSpPr>
          <p:nvPr/>
        </p:nvSpPr>
        <p:spPr bwMode="auto">
          <a:xfrm>
            <a:off x="250825" y="2781300"/>
            <a:ext cx="8374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Aromatic amines have the N joined to the benzene ring, e.g. phenylamine. </a:t>
            </a:r>
          </a:p>
        </p:txBody>
      </p:sp>
      <p:pic>
        <p:nvPicPr>
          <p:cNvPr id="17412" name="Picture 1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3644900"/>
            <a:ext cx="1595438" cy="2447925"/>
          </a:xfrm>
          <a:noFill/>
        </p:spPr>
      </p:pic>
      <p:sp>
        <p:nvSpPr>
          <p:cNvPr id="17413" name="Text Box 17"/>
          <p:cNvSpPr txBox="1">
            <a:spLocks noChangeArrowheads="1"/>
          </p:cNvSpPr>
          <p:nvPr/>
        </p:nvSpPr>
        <p:spPr bwMode="auto">
          <a:xfrm>
            <a:off x="250825" y="1196975"/>
            <a:ext cx="8374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There is some H-bonding between 1</a:t>
            </a:r>
            <a:r>
              <a:rPr lang="en-GB" altLang="en-US" sz="2400" b="1" baseline="30000">
                <a:latin typeface="Tahoma" pitchFamily="34" charset="0"/>
              </a:rPr>
              <a:t>y</a:t>
            </a:r>
            <a:r>
              <a:rPr lang="en-GB" altLang="en-US" sz="2400" b="1">
                <a:latin typeface="Tahoma" pitchFamily="34" charset="0"/>
              </a:rPr>
              <a:t> and 2</a:t>
            </a:r>
            <a:r>
              <a:rPr lang="en-GB" altLang="en-US" sz="2400" b="1" baseline="30000">
                <a:latin typeface="Tahoma" pitchFamily="34" charset="0"/>
              </a:rPr>
              <a:t>y</a:t>
            </a:r>
            <a:r>
              <a:rPr lang="en-GB" altLang="en-US" sz="2400" b="1">
                <a:latin typeface="Tahoma" pitchFamily="34" charset="0"/>
              </a:rPr>
              <a:t> amines.</a:t>
            </a:r>
          </a:p>
        </p:txBody>
      </p:sp>
      <p:sp>
        <p:nvSpPr>
          <p:cNvPr id="17414" name="Text Box 18"/>
          <p:cNvSpPr txBox="1">
            <a:spLocks noChangeArrowheads="1"/>
          </p:cNvSpPr>
          <p:nvPr/>
        </p:nvSpPr>
        <p:spPr bwMode="auto">
          <a:xfrm>
            <a:off x="250825" y="2133600"/>
            <a:ext cx="8374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2400" b="1">
                <a:latin typeface="Tahoma" pitchFamily="34" charset="0"/>
              </a:rPr>
              <a:t>Quaternary ammonium salts are </a:t>
            </a:r>
            <a:r>
              <a:rPr lang="en-GB" altLang="en-US" sz="2400" b="1">
                <a:solidFill>
                  <a:srgbClr val="FF0000"/>
                </a:solidFill>
                <a:latin typeface="Tahoma" pitchFamily="34" charset="0"/>
              </a:rPr>
              <a:t>not</a:t>
            </a:r>
            <a:r>
              <a:rPr lang="en-GB" altLang="en-US" sz="2400" b="1">
                <a:latin typeface="Tahoma" pitchFamily="34" charset="0"/>
              </a:rPr>
              <a:t> amines.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323850" y="1262573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u="sng" dirty="0">
                <a:latin typeface="Tahoma" pitchFamily="34" charset="0"/>
              </a:rPr>
              <a:t>1 – Reaction of NH</a:t>
            </a:r>
            <a:r>
              <a:rPr lang="en-GB" altLang="en-US" sz="2400" b="1" baseline="-25000" dirty="0">
                <a:latin typeface="Tahoma" pitchFamily="34" charset="0"/>
              </a:rPr>
              <a:t>3</a:t>
            </a:r>
            <a:r>
              <a:rPr lang="en-GB" altLang="en-US" sz="2400" b="1" u="sng" dirty="0">
                <a:latin typeface="Tahoma" pitchFamily="34" charset="0"/>
              </a:rPr>
              <a:t> with </a:t>
            </a:r>
            <a:r>
              <a:rPr lang="en-GB" altLang="en-US" sz="2400" b="1" u="sng" dirty="0" smtClean="0">
                <a:latin typeface="Tahoma" pitchFamily="34" charset="0"/>
              </a:rPr>
              <a:t>halogenoalkanes</a:t>
            </a:r>
            <a:endParaRPr lang="en-GB" altLang="en-US" sz="2400" b="1" u="sng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471274" y="2847751"/>
            <a:ext cx="84963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 dirty="0" smtClean="0">
                <a:latin typeface="Tahoma" pitchFamily="34" charset="0"/>
              </a:rPr>
              <a:t>Products under further substitution</a:t>
            </a:r>
          </a:p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 dirty="0" smtClean="0">
                <a:latin typeface="Tahoma" pitchFamily="34" charset="0"/>
              </a:rPr>
              <a:t>Get a mixture of products so method rarely used</a:t>
            </a:r>
            <a:endParaRPr lang="en-GB" altLang="en-US" sz="2400" b="1" dirty="0">
              <a:latin typeface="Tahoma" pitchFamily="34" charset="0"/>
            </a:endParaRPr>
          </a:p>
        </p:txBody>
      </p:sp>
      <p:sp>
        <p:nvSpPr>
          <p:cNvPr id="34822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MAKING ALIPHATIC 1</a:t>
            </a:r>
            <a:r>
              <a:rPr lang="en-GB" altLang="en-US" sz="3200" b="1" baseline="30000">
                <a:latin typeface="Tahoma" pitchFamily="34" charset="0"/>
              </a:rPr>
              <a:t>y</a:t>
            </a:r>
            <a:r>
              <a:rPr lang="en-GB" altLang="en-US" sz="3200" b="1">
                <a:latin typeface="Tahoma" pitchFamily="34" charset="0"/>
              </a:rPr>
              <a:t>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022253"/>
              </p:ext>
            </p:extLst>
          </p:nvPr>
        </p:nvGraphicFramePr>
        <p:xfrm>
          <a:off x="395536" y="2125305"/>
          <a:ext cx="6480721" cy="577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9" name="MDLDrawObject Class" r:id="rId4" imgW="2962148" imgH="266775" progId="MDLDrawOLE.MDLDrawObject.1">
                  <p:embed/>
                </p:oleObj>
              </mc:Choice>
              <mc:Fallback>
                <p:oleObj name="MDLDrawObject Class" r:id="rId4" imgW="2962148" imgH="266775" progId="MDLDrawOLE.MDLDrawObject.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125305"/>
                        <a:ext cx="6480721" cy="5773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Picture 68"/>
          <p:cNvPicPr>
            <a:picLocks noGrp="1" noChangeAspect="1" noChangeArrowheads="1"/>
          </p:cNvPicPr>
          <p:nvPr>
            <p:ph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8552" y="4221088"/>
            <a:ext cx="8208962" cy="123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94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  <p:bldP spid="1136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185519" y="1218655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u="sng">
                <a:latin typeface="Tahoma" pitchFamily="34" charset="0"/>
              </a:rPr>
              <a:t>2 – Reduction of nitrile compounds</a:t>
            </a:r>
            <a:endParaRPr lang="en-GB" altLang="en-US" sz="2400" b="1" u="sng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pic>
        <p:nvPicPr>
          <p:cNvPr id="113674" name="Picture 10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857" y="1936205"/>
            <a:ext cx="8281987" cy="2573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22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MAKING ALIPHATIC 1</a:t>
            </a:r>
            <a:r>
              <a:rPr lang="en-GB" altLang="en-US" sz="3200" b="1" baseline="30000">
                <a:latin typeface="Tahoma" pitchFamily="34" charset="0"/>
              </a:rPr>
              <a:t>y</a:t>
            </a:r>
            <a:r>
              <a:rPr lang="en-GB" altLang="en-US" sz="3200" b="1">
                <a:latin typeface="Tahoma" pitchFamily="34" charset="0"/>
              </a:rPr>
              <a:t>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85519" y="494116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 dirty="0" smtClean="0">
                <a:latin typeface="Tahoma" pitchFamily="34" charset="0"/>
              </a:rPr>
              <a:t>Preferred method – only one amine formed</a:t>
            </a:r>
            <a:endParaRPr lang="en-GB" altLang="en-US" sz="2400" b="1" dirty="0">
              <a:latin typeface="Tahoma" pitchFamily="34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2" grpId="0" autoUpdateAnimBg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MAKING ALIPHATIC 1</a:t>
            </a:r>
            <a:r>
              <a:rPr lang="en-GB" altLang="en-US" sz="3200" b="1" baseline="30000">
                <a:latin typeface="Tahoma" pitchFamily="34" charset="0"/>
              </a:rPr>
              <a:t>y</a:t>
            </a:r>
            <a:r>
              <a:rPr lang="en-GB" altLang="en-US" sz="3200" b="1">
                <a:latin typeface="Tahoma" pitchFamily="34" charset="0"/>
              </a:rPr>
              <a:t>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3850" y="1054100"/>
            <a:ext cx="84963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spcAft>
                <a:spcPct val="50000"/>
              </a:spcAft>
            </a:pPr>
            <a:r>
              <a:rPr lang="en-GB" altLang="en-US" sz="2400" b="1" u="sng" dirty="0" smtClean="0">
                <a:latin typeface="Tahoma" pitchFamily="34" charset="0"/>
              </a:rPr>
              <a:t>e.g. ethylamine</a:t>
            </a:r>
            <a:endParaRPr lang="en-GB" altLang="en-US" sz="2400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  <a:p>
            <a:pPr eaLnBrk="1" hangingPunct="1">
              <a:spcAft>
                <a:spcPct val="50000"/>
              </a:spcAft>
            </a:pPr>
            <a:r>
              <a:rPr lang="en-GB" altLang="en-US" sz="2400" dirty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en-GB" altLang="en-US" sz="2400" dirty="0" smtClean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oute 1</a:t>
            </a:r>
          </a:p>
          <a:p>
            <a:pPr eaLnBrk="1" hangingPunct="1">
              <a:spcAft>
                <a:spcPct val="50000"/>
              </a:spcAft>
            </a:pPr>
            <a:endParaRPr lang="en-GB" altLang="en-US" sz="2400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  <a:p>
            <a:pPr eaLnBrk="1" hangingPunct="1">
              <a:spcAft>
                <a:spcPct val="50000"/>
              </a:spcAft>
            </a:pPr>
            <a:endParaRPr lang="en-GB" altLang="en-US" sz="2400" dirty="0" smtClean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  <a:p>
            <a:pPr eaLnBrk="1" hangingPunct="1">
              <a:spcAft>
                <a:spcPct val="50000"/>
              </a:spcAft>
            </a:pPr>
            <a:r>
              <a:rPr lang="en-GB" altLang="en-US" sz="2400" dirty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en-GB" altLang="en-US" sz="2400" dirty="0" smtClean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oute 2</a:t>
            </a:r>
            <a:endParaRPr lang="en-GB" altLang="en-US" sz="2400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758722"/>
              </p:ext>
            </p:extLst>
          </p:nvPr>
        </p:nvGraphicFramePr>
        <p:xfrm>
          <a:off x="539552" y="4136451"/>
          <a:ext cx="7618412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MDLDrawObject Class" r:id="rId4" imgW="3838667" imgH="761842" progId="MDLDrawOLE.MDLDrawObject.1">
                  <p:embed/>
                </p:oleObj>
              </mc:Choice>
              <mc:Fallback>
                <p:oleObj name="MDLDrawObject Class" r:id="rId4" imgW="3838667" imgH="761842" progId="MDLDrawOLE.MDLDrawObject.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136451"/>
                        <a:ext cx="7618412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752296"/>
              </p:ext>
            </p:extLst>
          </p:nvPr>
        </p:nvGraphicFramePr>
        <p:xfrm>
          <a:off x="323850" y="2636912"/>
          <a:ext cx="8466137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4" name="MDLDrawObject Class" r:id="rId6" imgW="3981639" imgH="304737" progId="MDLDrawOLE.MDLDrawObject.1">
                  <p:embed/>
                </p:oleObj>
              </mc:Choice>
              <mc:Fallback>
                <p:oleObj name="MDLDrawObject Class" r:id="rId6" imgW="3981639" imgH="304737" progId="MDLDrawOLE.MDLDrawObject.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36912"/>
                        <a:ext cx="8466137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MAKING ALIPHATIC 1</a:t>
            </a:r>
            <a:r>
              <a:rPr lang="en-GB" altLang="en-US" sz="3200" b="1" baseline="30000">
                <a:latin typeface="Tahoma" pitchFamily="34" charset="0"/>
              </a:rPr>
              <a:t>y</a:t>
            </a:r>
            <a:r>
              <a:rPr lang="en-GB" altLang="en-US" sz="3200" b="1">
                <a:latin typeface="Tahoma" pitchFamily="34" charset="0"/>
              </a:rPr>
              <a:t>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3850" y="1054100"/>
            <a:ext cx="84963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spcAft>
                <a:spcPct val="50000"/>
              </a:spcAft>
            </a:pPr>
            <a:r>
              <a:rPr lang="en-GB" altLang="en-US" sz="2400" b="1" u="sng" dirty="0" smtClean="0">
                <a:latin typeface="Tahoma" pitchFamily="34" charset="0"/>
              </a:rPr>
              <a:t>e.g. </a:t>
            </a:r>
            <a:r>
              <a:rPr lang="en-GB" altLang="en-US" sz="2400" b="1" u="sng" dirty="0" err="1" smtClean="0">
                <a:latin typeface="Tahoma" pitchFamily="34" charset="0"/>
              </a:rPr>
              <a:t>buylamine</a:t>
            </a:r>
            <a:endParaRPr lang="en-GB" altLang="en-US" sz="2400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  <a:p>
            <a:pPr eaLnBrk="1" hangingPunct="1">
              <a:spcAft>
                <a:spcPct val="50000"/>
              </a:spcAft>
            </a:pPr>
            <a:r>
              <a:rPr lang="en-GB" altLang="en-US" sz="2400" dirty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en-GB" altLang="en-US" sz="2400" dirty="0" smtClean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oute 1</a:t>
            </a:r>
          </a:p>
          <a:p>
            <a:pPr eaLnBrk="1" hangingPunct="1">
              <a:spcAft>
                <a:spcPct val="50000"/>
              </a:spcAft>
            </a:pPr>
            <a:endParaRPr lang="en-GB" altLang="en-US" sz="2400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  <a:p>
            <a:pPr eaLnBrk="1" hangingPunct="1">
              <a:spcAft>
                <a:spcPct val="50000"/>
              </a:spcAft>
            </a:pPr>
            <a:endParaRPr lang="en-GB" altLang="en-US" sz="2400" dirty="0" smtClean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  <a:p>
            <a:pPr eaLnBrk="1" hangingPunct="1">
              <a:spcAft>
                <a:spcPct val="50000"/>
              </a:spcAft>
            </a:pPr>
            <a:r>
              <a:rPr lang="en-GB" altLang="en-US" sz="2400" dirty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en-GB" altLang="en-US" sz="2400" dirty="0" smtClean="0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oute 2</a:t>
            </a:r>
            <a:endParaRPr lang="en-GB" altLang="en-US" sz="2400" dirty="0">
              <a:solidFill>
                <a:schemeClr val="accent2"/>
              </a:solidFill>
              <a:latin typeface="Tahoma" pitchFamily="34" charset="0"/>
              <a:sym typeface="Symbol" pitchFamily="18" charset="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992554"/>
              </p:ext>
            </p:extLst>
          </p:nvPr>
        </p:nvGraphicFramePr>
        <p:xfrm>
          <a:off x="467544" y="4221088"/>
          <a:ext cx="858991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2" name="MDLDrawObject Class" r:id="rId4" imgW="5610302" imgH="752366" progId="MDLDrawOLE.MDLDrawObject.1">
                  <p:embed/>
                </p:oleObj>
              </mc:Choice>
              <mc:Fallback>
                <p:oleObj name="MDLDrawObject Class" r:id="rId4" imgW="5610302" imgH="752366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4221088"/>
                        <a:ext cx="8589916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459330"/>
              </p:ext>
            </p:extLst>
          </p:nvPr>
        </p:nvGraphicFramePr>
        <p:xfrm>
          <a:off x="1907704" y="2060848"/>
          <a:ext cx="6647334" cy="135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3" name="MDLDrawObject Class" r:id="rId6" imgW="3410132" imgH="695513" progId="MDLDrawOLE.MDLDrawObject.1">
                  <p:embed/>
                </p:oleObj>
              </mc:Choice>
              <mc:Fallback>
                <p:oleObj name="MDLDrawObject Class" r:id="rId6" imgW="3410132" imgH="695513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07704" y="2060848"/>
                        <a:ext cx="6647334" cy="135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155904" y="1061870"/>
            <a:ext cx="1988096" cy="72327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 dirty="0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 dirty="0" smtClean="0">
                <a:latin typeface="Tahoma" pitchFamily="34" charset="0"/>
              </a:rPr>
              <a:t>TASK 1</a:t>
            </a:r>
            <a:endParaRPr lang="en-GB" altLang="en-US" sz="1000" b="1" baseline="30000" dirty="0">
              <a:latin typeface="Tahoma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05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900" b="1">
              <a:latin typeface="Tahoma" pitchFamily="34" charset="0"/>
            </a:endParaRPr>
          </a:p>
          <a:p>
            <a:pPr algn="ctr" eaLnBrk="1" hangingPunct="1"/>
            <a:r>
              <a:rPr lang="en-GB" altLang="en-US" sz="3200" b="1">
                <a:latin typeface="Tahoma" pitchFamily="34" charset="0"/>
              </a:rPr>
              <a:t>MAKING AROMATIC AMINES</a:t>
            </a:r>
          </a:p>
          <a:p>
            <a:pPr algn="ctr" eaLnBrk="1" hangingPunct="1"/>
            <a:endParaRPr lang="en-GB" altLang="en-US" sz="1000" b="1" baseline="30000">
              <a:latin typeface="Tahoma" pitchFamily="34" charset="0"/>
            </a:endParaRPr>
          </a:p>
        </p:txBody>
      </p:sp>
      <p:pic>
        <p:nvPicPr>
          <p:cNvPr id="36867" name="Picture 6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700213"/>
            <a:ext cx="7885113" cy="218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27784" y="6581775"/>
            <a:ext cx="6331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altLang="en-US" sz="1200" dirty="0">
                <a:solidFill>
                  <a:srgbClr val="000000"/>
                </a:solidFill>
                <a:latin typeface="Verdana" pitchFamily="34" charset="0"/>
              </a:rPr>
              <a:t>© www.chemsheets.co.uk          A2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1105      </a:t>
            </a:r>
            <a:r>
              <a:rPr lang="en-GB" altLang="en-US" sz="1200" dirty="0" smtClean="0">
                <a:solidFill>
                  <a:srgbClr val="000000"/>
                </a:solidFill>
                <a:latin typeface="Verdana" pitchFamily="34" charset="0"/>
              </a:rPr>
              <a:t>16-July-2016</a:t>
            </a:r>
            <a:endParaRPr lang="en-GB" alt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914</Words>
  <Application>Microsoft Office PowerPoint</Application>
  <PresentationFormat>On-screen Show (4:3)</PresentationFormat>
  <Paragraphs>289</Paragraphs>
  <Slides>32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Default Design</vt:lpstr>
      <vt:lpstr>1_Default Design</vt:lpstr>
      <vt:lpstr>MDLDrawObject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Grime</dc:creator>
  <cp:lastModifiedBy>Chemsheets</cp:lastModifiedBy>
  <cp:revision>58</cp:revision>
  <dcterms:created xsi:type="dcterms:W3CDTF">2005-11-27T19:30:52Z</dcterms:created>
  <dcterms:modified xsi:type="dcterms:W3CDTF">2016-12-23T15:36:48Z</dcterms:modified>
</cp:coreProperties>
</file>