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5" r:id="rId3"/>
  </p:sldMasterIdLst>
  <p:handoutMasterIdLst>
    <p:handoutMasterId r:id="rId9"/>
  </p:handoutMasterIdLst>
  <p:sldIdLst>
    <p:sldId id="257" r:id="rId4"/>
    <p:sldId id="271" r:id="rId5"/>
    <p:sldId id="259" r:id="rId6"/>
    <p:sldId id="269" r:id="rId7"/>
    <p:sldId id="270" r:id="rId8"/>
  </p:sldIdLst>
  <p:sldSz cx="9144000" cy="6858000" type="screen4x3"/>
  <p:notesSz cx="6797675" cy="9926638"/>
  <p:defaultTextStyle>
    <a:defPPr>
      <a:defRPr lang="en-GB"/>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3399"/>
    <a:srgbClr val="639729"/>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53" autoAdjust="0"/>
    <p:restoredTop sz="94643" autoAdjust="0"/>
  </p:normalViewPr>
  <p:slideViewPr>
    <p:cSldViewPr>
      <p:cViewPr varScale="1">
        <p:scale>
          <a:sx n="86" d="100"/>
          <a:sy n="86" d="100"/>
        </p:scale>
        <p:origin x="1336"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Tahoma" panose="020B0604030504040204" pitchFamily="34" charset="0"/>
              </a:defRPr>
            </a:lvl1pPr>
          </a:lstStyle>
          <a:p>
            <a:pPr>
              <a:defRPr/>
            </a:pPr>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atin typeface="Tahoma" panose="020B0604030504040204" pitchFamily="34" charset="0"/>
              </a:defRPr>
            </a:lvl1pPr>
          </a:lstStyle>
          <a:p>
            <a:pPr>
              <a:defRPr/>
            </a:pPr>
            <a:fld id="{B42A1489-B58C-8249-A92F-3EE322C1ED04}" type="datetimeFigureOut">
              <a:rPr lang="en-GB"/>
              <a:pPr>
                <a:defRPr/>
              </a:pPr>
              <a:t>20/08/2018</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atin typeface="Tahoma" panose="020B0604030504040204" pitchFamily="34" charset="0"/>
              </a:defRPr>
            </a:lvl1pPr>
          </a:lstStyle>
          <a:p>
            <a:pPr>
              <a:defRPr/>
            </a:pPr>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Tahoma" panose="020B0604030504040204" pitchFamily="34" charset="0"/>
              </a:defRPr>
            </a:lvl1pPr>
          </a:lstStyle>
          <a:p>
            <a:pPr>
              <a:defRPr/>
            </a:pPr>
            <a:fld id="{3D6EEC4B-9CE9-E34B-9F27-36DD3F9D4CFF}"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752311" y="5870576"/>
            <a:ext cx="1212173" cy="377825"/>
          </a:xfrm>
        </p:spPr>
        <p:txBody>
          <a:bodyPr/>
          <a:lstStyle/>
          <a:p>
            <a:pPr>
              <a:defRPr/>
            </a:pPr>
            <a:endParaRPr lang="en-GB"/>
          </a:p>
        </p:txBody>
      </p:sp>
      <p:sp>
        <p:nvSpPr>
          <p:cNvPr id="5" name="Footer Placeholder 4"/>
          <p:cNvSpPr>
            <a:spLocks noGrp="1"/>
          </p:cNvSpPr>
          <p:nvPr>
            <p:ph type="ftr" sz="quarter" idx="11"/>
          </p:nvPr>
        </p:nvSpPr>
        <p:spPr>
          <a:xfrm>
            <a:off x="2743973" y="5870576"/>
            <a:ext cx="3932137" cy="377825"/>
          </a:xfrm>
        </p:spPr>
        <p:txBody>
          <a:bodyPr/>
          <a:lstStyle/>
          <a:p>
            <a:pPr>
              <a:defRPr/>
            </a:pPr>
            <a:endParaRPr lang="en-GB"/>
          </a:p>
        </p:txBody>
      </p:sp>
      <p:sp>
        <p:nvSpPr>
          <p:cNvPr id="6" name="Slide Number Placeholder 5"/>
          <p:cNvSpPr>
            <a:spLocks noGrp="1"/>
          </p:cNvSpPr>
          <p:nvPr>
            <p:ph type="sldNum" sz="quarter" idx="12"/>
          </p:nvPr>
        </p:nvSpPr>
        <p:spPr>
          <a:xfrm>
            <a:off x="8040685" y="5870576"/>
            <a:ext cx="417516" cy="377825"/>
          </a:xfrm>
        </p:spPr>
        <p:txBody>
          <a:bodyPr/>
          <a:lstStyle/>
          <a:p>
            <a:pPr>
              <a:defRPr/>
            </a:pPr>
            <a:fld id="{D0022D69-D50C-7248-B949-963DD72F74AD}" type="slidenum">
              <a:rPr lang="en-GB" altLang="en-US" smtClean="0"/>
              <a:pPr>
                <a:defRPr/>
              </a:pPr>
              <a:t>‹#›</a:t>
            </a:fld>
            <a:endParaRPr lang="en-GB" altLang="en-US"/>
          </a:p>
        </p:txBody>
      </p:sp>
    </p:spTree>
    <p:extLst>
      <p:ext uri="{BB962C8B-B14F-4D97-AF65-F5344CB8AC3E}">
        <p14:creationId xmlns:p14="http://schemas.microsoft.com/office/powerpoint/2010/main" val="3805705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442DC295-CC6E-594A-821B-96E16553469A}" type="slidenum">
              <a:rPr lang="en-GB" altLang="en-US" smtClean="0"/>
              <a:pPr>
                <a:defRPr/>
              </a:pPr>
              <a:t>‹#›</a:t>
            </a:fld>
            <a:endParaRPr lang="en-GB" altLang="en-US"/>
          </a:p>
        </p:txBody>
      </p:sp>
    </p:spTree>
    <p:extLst>
      <p:ext uri="{BB962C8B-B14F-4D97-AF65-F5344CB8AC3E}">
        <p14:creationId xmlns:p14="http://schemas.microsoft.com/office/powerpoint/2010/main" val="472280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442DC295-CC6E-594A-821B-96E16553469A}" type="slidenum">
              <a:rPr lang="en-GB" altLang="en-US" smtClean="0"/>
              <a:pPr>
                <a:defRPr/>
              </a:pPr>
              <a:t>‹#›</a:t>
            </a:fld>
            <a:endParaRPr lang="en-GB" altLang="en-US"/>
          </a:p>
        </p:txBody>
      </p:sp>
    </p:spTree>
    <p:extLst>
      <p:ext uri="{BB962C8B-B14F-4D97-AF65-F5344CB8AC3E}">
        <p14:creationId xmlns:p14="http://schemas.microsoft.com/office/powerpoint/2010/main" val="143355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442DC295-CC6E-594A-821B-96E16553469A}" type="slidenum">
              <a:rPr lang="en-GB" altLang="en-US" smtClean="0"/>
              <a:pPr>
                <a:defRPr/>
              </a:pPr>
              <a:t>‹#›</a:t>
            </a:fld>
            <a:endParaRPr lang="en-GB" altLang="en-US"/>
          </a:p>
        </p:txBody>
      </p:sp>
    </p:spTree>
    <p:extLst>
      <p:ext uri="{BB962C8B-B14F-4D97-AF65-F5344CB8AC3E}">
        <p14:creationId xmlns:p14="http://schemas.microsoft.com/office/powerpoint/2010/main" val="1879279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442DC295-CC6E-594A-821B-96E16553469A}" type="slidenum">
              <a:rPr lang="en-GB" altLang="en-US" smtClean="0"/>
              <a:pPr>
                <a:defRPr/>
              </a:pPr>
              <a:t>‹#›</a:t>
            </a:fld>
            <a:endParaRPr lang="en-GB" altLang="en-US"/>
          </a:p>
        </p:txBody>
      </p:sp>
    </p:spTree>
    <p:extLst>
      <p:ext uri="{BB962C8B-B14F-4D97-AF65-F5344CB8AC3E}">
        <p14:creationId xmlns:p14="http://schemas.microsoft.com/office/powerpoint/2010/main" val="35597828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442DC295-CC6E-594A-821B-96E16553469A}" type="slidenum">
              <a:rPr lang="en-GB" altLang="en-US" smtClean="0"/>
              <a:pPr>
                <a:defRPr/>
              </a:pPr>
              <a:t>‹#›</a:t>
            </a:fld>
            <a:endParaRPr lang="en-GB" altLang="en-US"/>
          </a:p>
        </p:txBody>
      </p:sp>
    </p:spTree>
    <p:extLst>
      <p:ext uri="{BB962C8B-B14F-4D97-AF65-F5344CB8AC3E}">
        <p14:creationId xmlns:p14="http://schemas.microsoft.com/office/powerpoint/2010/main" val="3370944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442DC295-CC6E-594A-821B-96E16553469A}" type="slidenum">
              <a:rPr lang="en-GB" altLang="en-US" smtClean="0"/>
              <a:pPr>
                <a:defRPr/>
              </a:pPr>
              <a:t>‹#›</a:t>
            </a:fld>
            <a:endParaRPr lang="en-GB" altLang="en-US"/>
          </a:p>
        </p:txBody>
      </p:sp>
    </p:spTree>
    <p:extLst>
      <p:ext uri="{BB962C8B-B14F-4D97-AF65-F5344CB8AC3E}">
        <p14:creationId xmlns:p14="http://schemas.microsoft.com/office/powerpoint/2010/main" val="1162727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442DC295-CC6E-594A-821B-96E16553469A}" type="slidenum">
              <a:rPr lang="en-GB" altLang="en-US" smtClean="0"/>
              <a:pPr>
                <a:defRPr/>
              </a:pPr>
              <a:t>‹#›</a:t>
            </a:fld>
            <a:endParaRPr lang="en-GB" altLang="en-US"/>
          </a:p>
        </p:txBody>
      </p:sp>
    </p:spTree>
    <p:extLst>
      <p:ext uri="{BB962C8B-B14F-4D97-AF65-F5344CB8AC3E}">
        <p14:creationId xmlns:p14="http://schemas.microsoft.com/office/powerpoint/2010/main" val="511102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442DC295-CC6E-594A-821B-96E16553469A}" type="slidenum">
              <a:rPr lang="en-GB" altLang="en-US" smtClean="0"/>
              <a:pPr>
                <a:defRPr/>
              </a:pPr>
              <a:t>‹#›</a:t>
            </a:fld>
            <a:endParaRPr lang="en-GB" altLang="en-US"/>
          </a:p>
        </p:txBody>
      </p:sp>
    </p:spTree>
    <p:extLst>
      <p:ext uri="{BB962C8B-B14F-4D97-AF65-F5344CB8AC3E}">
        <p14:creationId xmlns:p14="http://schemas.microsoft.com/office/powerpoint/2010/main" val="4148015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442DC295-CC6E-594A-821B-96E16553469A}" type="slidenum">
              <a:rPr lang="en-GB" altLang="en-US" smtClean="0"/>
              <a:pPr>
                <a:defRPr/>
              </a:pPr>
              <a:t>‹#›</a:t>
            </a:fld>
            <a:endParaRPr lang="en-GB" altLang="en-US"/>
          </a:p>
        </p:txBody>
      </p:sp>
    </p:spTree>
    <p:extLst>
      <p:ext uri="{BB962C8B-B14F-4D97-AF65-F5344CB8AC3E}">
        <p14:creationId xmlns:p14="http://schemas.microsoft.com/office/powerpoint/2010/main" val="3964414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ABC703FE-E1C4-4C4A-8EA6-A1F8DB00A168}" type="slidenum">
              <a:rPr lang="en-GB" altLang="en-US" smtClean="0"/>
              <a:pPr>
                <a:defRPr/>
              </a:pPr>
              <a:t>‹#›</a:t>
            </a:fld>
            <a:endParaRPr lang="en-GB" altLang="en-US"/>
          </a:p>
        </p:txBody>
      </p:sp>
    </p:spTree>
    <p:extLst>
      <p:ext uri="{BB962C8B-B14F-4D97-AF65-F5344CB8AC3E}">
        <p14:creationId xmlns:p14="http://schemas.microsoft.com/office/powerpoint/2010/main" val="2786347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442DC295-CC6E-594A-821B-96E16553469A}" type="slidenum">
              <a:rPr lang="en-GB" altLang="en-US" smtClean="0"/>
              <a:pPr>
                <a:defRPr/>
              </a:pPr>
              <a:t>‹#›</a:t>
            </a:fld>
            <a:endParaRPr lang="en-GB" altLang="en-US"/>
          </a:p>
        </p:txBody>
      </p:sp>
    </p:spTree>
    <p:extLst>
      <p:ext uri="{BB962C8B-B14F-4D97-AF65-F5344CB8AC3E}">
        <p14:creationId xmlns:p14="http://schemas.microsoft.com/office/powerpoint/2010/main" val="3854708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442DC295-CC6E-594A-821B-96E16553469A}" type="slidenum">
              <a:rPr lang="en-GB" altLang="en-US" smtClean="0"/>
              <a:pPr>
                <a:defRPr/>
              </a:pPr>
              <a:t>‹#›</a:t>
            </a:fld>
            <a:endParaRPr lang="en-GB" altLang="en-US"/>
          </a:p>
        </p:txBody>
      </p:sp>
    </p:spTree>
    <p:extLst>
      <p:ext uri="{BB962C8B-B14F-4D97-AF65-F5344CB8AC3E}">
        <p14:creationId xmlns:p14="http://schemas.microsoft.com/office/powerpoint/2010/main" val="3600033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1" y="609601"/>
            <a:ext cx="7772400" cy="1456267"/>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F62D1A77-5979-684C-B9A6-947FFEE07CF3}" type="slidenum">
              <a:rPr lang="en-GB" altLang="en-US" smtClean="0"/>
              <a:pPr>
                <a:defRPr/>
              </a:pPr>
              <a:t>‹#›</a:t>
            </a:fld>
            <a:endParaRPr lang="en-GB" altLang="en-US"/>
          </a:p>
        </p:txBody>
      </p:sp>
    </p:spTree>
    <p:extLst>
      <p:ext uri="{BB962C8B-B14F-4D97-AF65-F5344CB8AC3E}">
        <p14:creationId xmlns:p14="http://schemas.microsoft.com/office/powerpoint/2010/main" val="3444679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E0A271A7-B37F-E94D-81BD-E484BF0C41EE}" type="slidenum">
              <a:rPr lang="en-GB" altLang="en-US" smtClean="0"/>
              <a:pPr>
                <a:defRPr/>
              </a:pPr>
              <a:t>‹#›</a:t>
            </a:fld>
            <a:endParaRPr lang="en-GB" altLang="en-US"/>
          </a:p>
        </p:txBody>
      </p:sp>
    </p:spTree>
    <p:extLst>
      <p:ext uri="{BB962C8B-B14F-4D97-AF65-F5344CB8AC3E}">
        <p14:creationId xmlns:p14="http://schemas.microsoft.com/office/powerpoint/2010/main" val="164800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442DC295-CC6E-594A-821B-96E16553469A}" type="slidenum">
              <a:rPr lang="en-GB" altLang="en-US" smtClean="0"/>
              <a:pPr>
                <a:defRPr/>
              </a:pPr>
              <a:t>‹#›</a:t>
            </a:fld>
            <a:endParaRPr lang="en-GB" altLang="en-US"/>
          </a:p>
        </p:txBody>
      </p:sp>
    </p:spTree>
    <p:extLst>
      <p:ext uri="{BB962C8B-B14F-4D97-AF65-F5344CB8AC3E}">
        <p14:creationId xmlns:p14="http://schemas.microsoft.com/office/powerpoint/2010/main" val="357057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778C70B5-87E5-DA41-940A-2C4860CF6C23}" type="slidenum">
              <a:rPr lang="en-GB" altLang="en-US" smtClean="0"/>
              <a:pPr>
                <a:defRPr/>
              </a:pPr>
              <a:t>‹#›</a:t>
            </a:fld>
            <a:endParaRPr lang="en-GB" altLang="en-US"/>
          </a:p>
        </p:txBody>
      </p:sp>
    </p:spTree>
    <p:extLst>
      <p:ext uri="{BB962C8B-B14F-4D97-AF65-F5344CB8AC3E}">
        <p14:creationId xmlns:p14="http://schemas.microsoft.com/office/powerpoint/2010/main" val="985370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endParaRPr lang="en-GB"/>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GB"/>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442DC295-CC6E-594A-821B-96E16553469A}" type="slidenum">
              <a:rPr lang="en-GB" altLang="en-US" smtClean="0"/>
              <a:pPr>
                <a:defRPr/>
              </a:pPr>
              <a:t>‹#›</a:t>
            </a:fld>
            <a:endParaRPr lang="en-GB" altLang="en-US"/>
          </a:p>
        </p:txBody>
      </p:sp>
    </p:spTree>
    <p:extLst>
      <p:ext uri="{BB962C8B-B14F-4D97-AF65-F5344CB8AC3E}">
        <p14:creationId xmlns:p14="http://schemas.microsoft.com/office/powerpoint/2010/main" val="2300732841"/>
      </p:ext>
    </p:extLst>
  </p:cSld>
  <p:clrMap bg1="dk1" tx1="lt1" bg2="dk2" tx2="lt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907" r:id="rId12"/>
    <p:sldLayoutId id="2147483908" r:id="rId13"/>
    <p:sldLayoutId id="2147483909" r:id="rId14"/>
    <p:sldLayoutId id="2147483910" r:id="rId15"/>
    <p:sldLayoutId id="2147483911" r:id="rId16"/>
    <p:sldLayoutId id="2147483912"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Grp="1" noChangeArrowheads="1"/>
          </p:cNvSpPr>
          <p:nvPr>
            <p:ph type="title"/>
          </p:nvPr>
        </p:nvSpPr>
        <p:spPr>
          <a:xfrm>
            <a:off x="457200" y="274638"/>
            <a:ext cx="8291513" cy="6107112"/>
          </a:xfrm>
        </p:spPr>
        <p:txBody>
          <a:bodyPr/>
          <a:lstStyle/>
          <a:p>
            <a:pPr algn="ctr">
              <a:defRPr/>
            </a:pPr>
            <a:r>
              <a:rPr lang="en-GB" sz="4800" b="1" dirty="0"/>
              <a:t>Audience theories</a:t>
            </a:r>
            <a:br>
              <a:rPr lang="en-GB" dirty="0"/>
            </a:br>
            <a:br>
              <a:rPr lang="en-GB" dirty="0"/>
            </a:b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733E1-F863-1F4B-AEE9-28182FEC7B2B}"/>
              </a:ext>
            </a:extLst>
          </p:cNvPr>
          <p:cNvSpPr>
            <a:spLocks noGrp="1"/>
          </p:cNvSpPr>
          <p:nvPr>
            <p:ph type="title"/>
          </p:nvPr>
        </p:nvSpPr>
        <p:spPr>
          <a:xfrm>
            <a:off x="457200" y="260648"/>
            <a:ext cx="7772400" cy="1456267"/>
          </a:xfrm>
        </p:spPr>
        <p:txBody>
          <a:bodyPr/>
          <a:lstStyle/>
          <a:p>
            <a:r>
              <a:rPr lang="en-GB" sz="3600" b="1" dirty="0">
                <a:solidFill>
                  <a:schemeClr val="folHlink"/>
                </a:solidFill>
                <a:latin typeface="+mn-lt"/>
              </a:rPr>
              <a:t>1. Effects models: </a:t>
            </a:r>
            <a:br>
              <a:rPr lang="en-GB" sz="3600" b="1" dirty="0">
                <a:solidFill>
                  <a:schemeClr val="folHlink"/>
                </a:solidFill>
                <a:latin typeface="+mn-lt"/>
              </a:rPr>
            </a:br>
            <a:r>
              <a:rPr lang="en-GB" sz="3600" b="1" i="1" dirty="0">
                <a:solidFill>
                  <a:schemeClr val="folHlink"/>
                </a:solidFill>
                <a:latin typeface="+mn-lt"/>
              </a:rPr>
              <a:t>Albert Bandura</a:t>
            </a:r>
            <a:endParaRPr lang="en-US" sz="3600" i="1" dirty="0">
              <a:latin typeface="+mn-lt"/>
            </a:endParaRPr>
          </a:p>
        </p:txBody>
      </p:sp>
      <p:sp>
        <p:nvSpPr>
          <p:cNvPr id="3" name="Content Placeholder 2">
            <a:extLst>
              <a:ext uri="{FF2B5EF4-FFF2-40B4-BE49-F238E27FC236}">
                <a16:creationId xmlns:a16="http://schemas.microsoft.com/office/drawing/2014/main" id="{9A53A743-F865-4640-847B-40BE31C983F9}"/>
              </a:ext>
            </a:extLst>
          </p:cNvPr>
          <p:cNvSpPr>
            <a:spLocks noGrp="1"/>
          </p:cNvSpPr>
          <p:nvPr>
            <p:ph idx="1"/>
          </p:nvPr>
        </p:nvSpPr>
        <p:spPr>
          <a:xfrm>
            <a:off x="457200" y="1916832"/>
            <a:ext cx="5266928" cy="4464496"/>
          </a:xfrm>
        </p:spPr>
        <p:txBody>
          <a:bodyPr anchor="t">
            <a:normAutofit/>
          </a:bodyPr>
          <a:lstStyle/>
          <a:p>
            <a:pPr marL="0" indent="0">
              <a:buNone/>
            </a:pPr>
            <a:r>
              <a:rPr lang="en-GB" sz="2000" dirty="0"/>
              <a:t>The Effects Model is based around the idea that the media can implant ideas in the mind of the passive audience directly. So when audiences see some inappropriate behaviour, such as violence or physical aggression in the media this can lead audience members to imitate those forms of behaviour.</a:t>
            </a:r>
          </a:p>
          <a:p>
            <a:pPr marL="0" indent="0">
              <a:buNone/>
            </a:pPr>
            <a:r>
              <a:rPr lang="en-GB" sz="2000" dirty="0"/>
              <a:t>This suggests there is only a single meaning in a text and the audience fully accepts the messages.</a:t>
            </a:r>
          </a:p>
          <a:p>
            <a:pPr marL="0" indent="0">
              <a:buNone/>
            </a:pPr>
            <a:r>
              <a:rPr lang="en-GB" sz="2000" dirty="0"/>
              <a:t>This idea is not without criticism, but is often cited when discussing violent effects of video games, music etc.</a:t>
            </a:r>
          </a:p>
        </p:txBody>
      </p:sp>
      <p:pic>
        <p:nvPicPr>
          <p:cNvPr id="4" name="Picture 1">
            <a:extLst>
              <a:ext uri="{FF2B5EF4-FFF2-40B4-BE49-F238E27FC236}">
                <a16:creationId xmlns:a16="http://schemas.microsoft.com/office/drawing/2014/main" id="{D4E354CE-D56C-4049-B040-4F1B1466D43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2409428"/>
            <a:ext cx="2858985" cy="2387724"/>
          </a:xfrm>
          <a:prstGeom prst="roundRect">
            <a:avLst>
              <a:gd name="adj" fmla="val 0"/>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a:extLst/>
        </p:spPr>
      </p:pic>
    </p:spTree>
    <p:extLst>
      <p:ext uri="{BB962C8B-B14F-4D97-AF65-F5344CB8AC3E}">
        <p14:creationId xmlns:p14="http://schemas.microsoft.com/office/powerpoint/2010/main" val="3709252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a:xfrm>
            <a:off x="468312" y="1341438"/>
            <a:ext cx="6335935" cy="5256212"/>
          </a:xfrm>
        </p:spPr>
        <p:txBody>
          <a:bodyPr>
            <a:normAutofit/>
          </a:bodyPr>
          <a:lstStyle/>
          <a:p>
            <a:pPr eaLnBrk="1" fontAlgn="auto" hangingPunct="1">
              <a:spcAft>
                <a:spcPts val="0"/>
              </a:spcAft>
              <a:defRPr/>
            </a:pPr>
            <a:r>
              <a:rPr lang="en-GB" sz="1800" cap="none" dirty="0">
                <a:latin typeface="+mn-lt"/>
              </a:rPr>
              <a:t>This theory is a more refined version of the effects model – where repeated exposure of the same messages/ideologies will eventually have an effect on the audience’s attitudes/values.</a:t>
            </a:r>
            <a:br>
              <a:rPr lang="en-GB" sz="1800" cap="none" dirty="0">
                <a:latin typeface="+mn-lt"/>
              </a:rPr>
            </a:br>
            <a:br>
              <a:rPr lang="en-GB" sz="1800" cap="none" dirty="0">
                <a:latin typeface="+mn-lt"/>
              </a:rPr>
            </a:br>
            <a:r>
              <a:rPr lang="en-GB" sz="1800" cap="none" dirty="0">
                <a:latin typeface="+mn-lt"/>
              </a:rPr>
              <a:t>This type of effect is cited when critics say that the audience has become desensitised, making the audience less sensitive to, for example, violent crimes in films/tv.  </a:t>
            </a:r>
            <a:br>
              <a:rPr lang="en-GB" sz="1800" cap="none" dirty="0">
                <a:latin typeface="+mn-lt"/>
              </a:rPr>
            </a:br>
            <a:br>
              <a:rPr lang="en-GB" sz="1800" cap="none" dirty="0">
                <a:latin typeface="+mn-lt"/>
              </a:rPr>
            </a:br>
            <a:r>
              <a:rPr lang="en-GB" sz="1800" cap="none" dirty="0">
                <a:latin typeface="+mn-lt"/>
              </a:rPr>
              <a:t>Also, that exposure to repeated patterns of representation over long periods of time can shape and influence the way in which people perceive the world (cultivating particular views and opinions).</a:t>
            </a:r>
            <a:br>
              <a:rPr lang="en-GB" sz="1800" cap="none" dirty="0">
                <a:latin typeface="+mn-lt"/>
              </a:rPr>
            </a:br>
            <a:br>
              <a:rPr lang="en-GB" sz="1800" cap="none" dirty="0">
                <a:latin typeface="+mn-lt"/>
              </a:rPr>
            </a:br>
            <a:r>
              <a:rPr lang="en-GB" sz="1800" cap="none" dirty="0">
                <a:latin typeface="+mn-lt"/>
              </a:rPr>
              <a:t>Cultivation reinforces mainstream values (dominant ideologies)</a:t>
            </a:r>
            <a:endParaRPr lang="en-GB" sz="1800" dirty="0">
              <a:latin typeface="+mn-lt"/>
            </a:endParaRPr>
          </a:p>
        </p:txBody>
      </p:sp>
      <p:sp>
        <p:nvSpPr>
          <p:cNvPr id="6147" name="TextBox 9"/>
          <p:cNvSpPr txBox="1">
            <a:spLocks noChangeArrowheads="1"/>
          </p:cNvSpPr>
          <p:nvPr/>
        </p:nvSpPr>
        <p:spPr bwMode="auto">
          <a:xfrm>
            <a:off x="500063" y="365125"/>
            <a:ext cx="74168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GB" altLang="en-US" sz="3600" b="1" dirty="0">
                <a:solidFill>
                  <a:schemeClr val="folHlink"/>
                </a:solidFill>
                <a:latin typeface="+mn-lt"/>
              </a:rPr>
              <a:t>2. CULTIVATION THEORY </a:t>
            </a:r>
          </a:p>
          <a:p>
            <a:r>
              <a:rPr lang="en-GB" altLang="en-US" sz="3600" b="1" i="1" dirty="0">
                <a:solidFill>
                  <a:schemeClr val="folHlink"/>
                </a:solidFill>
                <a:latin typeface="+mn-lt"/>
              </a:rPr>
              <a:t>GEORGE GERBNER</a:t>
            </a:r>
            <a:endParaRPr lang="en-GB" altLang="en-US" sz="3600" b="1" i="1" dirty="0">
              <a:latin typeface="+mn-lt"/>
            </a:endParaRPr>
          </a:p>
        </p:txBody>
      </p:sp>
      <p:pic>
        <p:nvPicPr>
          <p:cNvPr id="6148"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44519" y="2276872"/>
            <a:ext cx="1944687" cy="2840038"/>
          </a:xfrm>
          <a:prstGeom prst="roundRect">
            <a:avLst>
              <a:gd name="adj" fmla="val 0"/>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251520" y="260648"/>
            <a:ext cx="8424936" cy="6148388"/>
          </a:xfrm>
        </p:spPr>
        <p:txBody>
          <a:bodyPr anchor="t">
            <a:normAutofit/>
          </a:bodyPr>
          <a:lstStyle/>
          <a:p>
            <a:pPr>
              <a:defRPr/>
            </a:pPr>
            <a:r>
              <a:rPr lang="en-GB" sz="3600" b="1" dirty="0">
                <a:solidFill>
                  <a:schemeClr val="folHlink"/>
                </a:solidFill>
              </a:rPr>
              <a:t>3. </a:t>
            </a:r>
            <a:r>
              <a:rPr lang="en-GB" sz="3600" b="1" dirty="0">
                <a:solidFill>
                  <a:schemeClr val="folHlink"/>
                </a:solidFill>
                <a:latin typeface="+mn-lt"/>
              </a:rPr>
              <a:t>Reception Analysis </a:t>
            </a:r>
            <a:br>
              <a:rPr lang="en-GB" sz="3600" b="1" dirty="0">
                <a:solidFill>
                  <a:schemeClr val="folHlink"/>
                </a:solidFill>
                <a:latin typeface="+mn-lt"/>
              </a:rPr>
            </a:br>
            <a:r>
              <a:rPr lang="en-GB" sz="3600" b="1" i="1" cap="none" dirty="0">
                <a:solidFill>
                  <a:schemeClr val="folHlink"/>
                </a:solidFill>
                <a:latin typeface="+mn-lt"/>
              </a:rPr>
              <a:t>STUART HALL</a:t>
            </a:r>
            <a:br>
              <a:rPr lang="en-GB" sz="3600" dirty="0">
                <a:solidFill>
                  <a:schemeClr val="folHlink"/>
                </a:solidFill>
                <a:latin typeface="+mn-lt"/>
              </a:rPr>
            </a:br>
            <a:br>
              <a:rPr lang="en-GB" sz="2400" dirty="0">
                <a:solidFill>
                  <a:schemeClr val="folHlink"/>
                </a:solidFill>
                <a:latin typeface="+mn-lt"/>
              </a:rPr>
            </a:br>
            <a:br>
              <a:rPr lang="en-GB" sz="1200" dirty="0">
                <a:solidFill>
                  <a:schemeClr val="folHlink"/>
                </a:solidFill>
                <a:latin typeface="+mn-lt"/>
              </a:rPr>
            </a:br>
            <a:r>
              <a:rPr lang="en-GB" sz="2000" cap="none" dirty="0">
                <a:latin typeface="+mn-lt"/>
              </a:rPr>
              <a:t>W</a:t>
            </a:r>
            <a:r>
              <a:rPr lang="en-GB" sz="2000" cap="none" dirty="0">
                <a:solidFill>
                  <a:schemeClr val="tx1"/>
                </a:solidFill>
                <a:latin typeface="+mn-lt"/>
              </a:rPr>
              <a:t>hen a producer constructs a text it is </a:t>
            </a:r>
            <a:r>
              <a:rPr lang="en-GB" sz="2000" b="1" cap="none" dirty="0">
                <a:solidFill>
                  <a:srgbClr val="FF3399"/>
                </a:solidFill>
                <a:latin typeface="+mn-lt"/>
              </a:rPr>
              <a:t>encoded</a:t>
            </a:r>
            <a:r>
              <a:rPr lang="en-GB" sz="2000" cap="none" dirty="0">
                <a:solidFill>
                  <a:schemeClr val="tx1"/>
                </a:solidFill>
                <a:latin typeface="+mn-lt"/>
              </a:rPr>
              <a:t> with a meaning or messages that the producer wishes to convey to the audience.</a:t>
            </a:r>
            <a:br>
              <a:rPr lang="en-GB" sz="2000" cap="none" dirty="0">
                <a:solidFill>
                  <a:schemeClr val="tx1"/>
                </a:solidFill>
                <a:latin typeface="+mn-lt"/>
              </a:rPr>
            </a:br>
            <a:br>
              <a:rPr lang="en-GB" sz="2000" cap="none" dirty="0">
                <a:solidFill>
                  <a:schemeClr val="tx1"/>
                </a:solidFill>
                <a:latin typeface="+mn-lt"/>
              </a:rPr>
            </a:br>
            <a:r>
              <a:rPr lang="en-GB" sz="2000" cap="none" dirty="0">
                <a:solidFill>
                  <a:schemeClr val="tx1"/>
                </a:solidFill>
                <a:latin typeface="+mn-lt"/>
              </a:rPr>
              <a:t>In some instances audiences will ‘correctly’ </a:t>
            </a:r>
            <a:r>
              <a:rPr lang="en-GB" sz="2000" b="1" cap="none" dirty="0">
                <a:solidFill>
                  <a:srgbClr val="FF3399"/>
                </a:solidFill>
                <a:latin typeface="+mn-lt"/>
              </a:rPr>
              <a:t>decode</a:t>
            </a:r>
            <a:r>
              <a:rPr lang="en-GB" sz="2000" cap="none" dirty="0">
                <a:solidFill>
                  <a:schemeClr val="tx1"/>
                </a:solidFill>
                <a:latin typeface="+mn-lt"/>
              </a:rPr>
              <a:t> the </a:t>
            </a:r>
            <a:r>
              <a:rPr lang="en-GB" sz="2000" b="1" cap="none" dirty="0">
                <a:solidFill>
                  <a:srgbClr val="FF3399"/>
                </a:solidFill>
                <a:latin typeface="+mn-lt"/>
              </a:rPr>
              <a:t>message</a:t>
            </a:r>
            <a:r>
              <a:rPr lang="en-GB" sz="2000" cap="none" dirty="0">
                <a:solidFill>
                  <a:schemeClr val="tx1"/>
                </a:solidFill>
                <a:latin typeface="+mn-lt"/>
              </a:rPr>
              <a:t> or </a:t>
            </a:r>
            <a:r>
              <a:rPr lang="en-GB" sz="2000" b="1" cap="none" dirty="0">
                <a:solidFill>
                  <a:srgbClr val="FF3399"/>
                </a:solidFill>
                <a:latin typeface="+mn-lt"/>
              </a:rPr>
              <a:t>meaning</a:t>
            </a:r>
            <a:r>
              <a:rPr lang="en-GB" sz="2000" cap="none" dirty="0">
                <a:solidFill>
                  <a:schemeClr val="tx1"/>
                </a:solidFill>
                <a:latin typeface="+mn-lt"/>
              </a:rPr>
              <a:t> and understand what the producer was trying to say. Which is why there are 3 different ways for an audience to decode a text: </a:t>
            </a:r>
            <a:br>
              <a:rPr lang="en-GB" sz="2000" cap="none" dirty="0">
                <a:solidFill>
                  <a:schemeClr val="tx1"/>
                </a:solidFill>
                <a:latin typeface="+mn-lt"/>
              </a:rPr>
            </a:br>
            <a:br>
              <a:rPr lang="en-GB" sz="2000" cap="none" dirty="0">
                <a:solidFill>
                  <a:schemeClr val="tx1"/>
                </a:solidFill>
                <a:latin typeface="+mn-lt"/>
              </a:rPr>
            </a:br>
            <a:br>
              <a:rPr lang="en-GB" sz="2000" cap="none" dirty="0">
                <a:solidFill>
                  <a:schemeClr val="tx1"/>
                </a:solidFill>
                <a:latin typeface="+mn-lt"/>
              </a:rPr>
            </a:br>
            <a:r>
              <a:rPr lang="en-GB" sz="2000" cap="none" dirty="0">
                <a:solidFill>
                  <a:schemeClr val="tx1"/>
                </a:solidFill>
                <a:latin typeface="+mn-lt"/>
              </a:rPr>
              <a:t>	</a:t>
            </a:r>
            <a:r>
              <a:rPr lang="en-GB" sz="2000" b="1" dirty="0">
                <a:solidFill>
                  <a:srgbClr val="FF3399"/>
                </a:solidFill>
                <a:latin typeface="+mn-lt"/>
              </a:rPr>
              <a:t>Preferred/dominant reading</a:t>
            </a:r>
            <a:br>
              <a:rPr lang="en-GB" sz="2000" b="1" dirty="0">
                <a:solidFill>
                  <a:srgbClr val="FF3399"/>
                </a:solidFill>
                <a:latin typeface="+mn-lt"/>
              </a:rPr>
            </a:br>
            <a:r>
              <a:rPr lang="en-GB" sz="2000" b="1" dirty="0">
                <a:solidFill>
                  <a:srgbClr val="FF3399"/>
                </a:solidFill>
                <a:latin typeface="+mn-lt"/>
              </a:rPr>
              <a:t>	Negotiated reading</a:t>
            </a:r>
            <a:br>
              <a:rPr lang="en-GB" sz="2000" b="1" dirty="0">
                <a:solidFill>
                  <a:srgbClr val="FF3399"/>
                </a:solidFill>
                <a:latin typeface="+mn-lt"/>
              </a:rPr>
            </a:br>
            <a:r>
              <a:rPr lang="en-GB" sz="2000" b="1" dirty="0">
                <a:solidFill>
                  <a:srgbClr val="FF3399"/>
                </a:solidFill>
                <a:latin typeface="+mn-lt"/>
              </a:rPr>
              <a:t>	Oppositional reading</a:t>
            </a:r>
            <a:br>
              <a:rPr lang="en-GB" sz="2000" cap="none" dirty="0">
                <a:solidFill>
                  <a:schemeClr val="tx1"/>
                </a:solidFill>
                <a:latin typeface="+mn-lt"/>
              </a:rPr>
            </a:br>
            <a:endParaRPr lang="en-GB" sz="2000" dirty="0">
              <a:solidFill>
                <a:schemeClr val="folHlink"/>
              </a:solidFill>
            </a:endParaRPr>
          </a:p>
        </p:txBody>
      </p:sp>
      <p:pic>
        <p:nvPicPr>
          <p:cNvPr id="7171"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4005064"/>
            <a:ext cx="2951783" cy="1781175"/>
          </a:xfrm>
          <a:prstGeom prst="roundRect">
            <a:avLst>
              <a:gd name="adj" fmla="val 0"/>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a:xfrm>
            <a:off x="395536" y="332656"/>
            <a:ext cx="8136904" cy="6219825"/>
          </a:xfrm>
        </p:spPr>
        <p:txBody>
          <a:bodyPr>
            <a:normAutofit fontScale="90000"/>
          </a:bodyPr>
          <a:lstStyle/>
          <a:p>
            <a:pPr eaLnBrk="1" fontAlgn="auto" hangingPunct="1">
              <a:spcAft>
                <a:spcPts val="0"/>
              </a:spcAft>
              <a:defRPr/>
            </a:pPr>
            <a:r>
              <a:rPr lang="en-GB" sz="2400" cap="none" dirty="0">
                <a:solidFill>
                  <a:srgbClr val="FF3399"/>
                </a:solidFill>
                <a:latin typeface="+mn-lt"/>
              </a:rPr>
              <a:t>Preferred/dominant reading</a:t>
            </a:r>
            <a:r>
              <a:rPr lang="en-GB" sz="2400" cap="none" dirty="0">
                <a:latin typeface="+mn-lt"/>
              </a:rPr>
              <a:t> – Where the target audience receives the text they understand, and accept and share the messages/dominant values that were encoded by its producer (hegemonic reading) – for example, watching a political speech and agreeing with it.</a:t>
            </a:r>
            <a:br>
              <a:rPr lang="en-GB" sz="2400" cap="none" dirty="0">
                <a:latin typeface="+mn-lt"/>
              </a:rPr>
            </a:br>
            <a:br>
              <a:rPr lang="en-GB" sz="2400" cap="none" dirty="0">
                <a:latin typeface="+mn-lt"/>
              </a:rPr>
            </a:br>
            <a:r>
              <a:rPr lang="en-GB" sz="2400" cap="none" dirty="0">
                <a:solidFill>
                  <a:srgbClr val="FF3399"/>
                </a:solidFill>
                <a:latin typeface="+mn-lt"/>
              </a:rPr>
              <a:t>Negotiated reading</a:t>
            </a:r>
            <a:r>
              <a:rPr lang="en-GB" sz="2400" cap="none" dirty="0">
                <a:latin typeface="+mn-lt"/>
              </a:rPr>
              <a:t> – Where audience members receive the text and understand the messages/dominant values of the producers but will modify meaning/argue against certain messages (such as representations of groups etc.) To suit their own values and position. For example, neither agreeing or disagreeing with the political speech or being disinterested.</a:t>
            </a:r>
            <a:br>
              <a:rPr lang="en-GB" sz="2400" cap="none" dirty="0">
                <a:latin typeface="+mn-lt"/>
              </a:rPr>
            </a:br>
            <a:br>
              <a:rPr lang="en-GB" sz="2400" cap="none" dirty="0">
                <a:latin typeface="+mn-lt"/>
              </a:rPr>
            </a:br>
            <a:r>
              <a:rPr lang="en-GB" sz="2400" cap="none" dirty="0">
                <a:solidFill>
                  <a:srgbClr val="FF3399"/>
                </a:solidFill>
                <a:latin typeface="+mn-lt"/>
              </a:rPr>
              <a:t>Oppositional reading</a:t>
            </a:r>
            <a:r>
              <a:rPr lang="en-GB" sz="2400" cap="none" dirty="0">
                <a:latin typeface="+mn-lt"/>
              </a:rPr>
              <a:t> – Where audience members not part of the target audience reject the preferred reading/dominant values of the producers and receive/construct an alternative meaning (counter hegemonic). For example, total rejection of the political speech and active opposition.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30C2B3ED5F4294EA05994708EF95487" ma:contentTypeVersion="1" ma:contentTypeDescription="Create a new document." ma:contentTypeScope="" ma:versionID="407b6dfee364b4f6dd742388d2d3e56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1F276C-B438-4EB9-B423-DF759E18F0F2}">
  <ds:schemaRefs>
    <ds:schemaRef ds:uri="http://schemas.microsoft.com/sharepoint/v3/contenttype/forms"/>
  </ds:schemaRefs>
</ds:datastoreItem>
</file>

<file path=customXml/itemProps2.xml><?xml version="1.0" encoding="utf-8"?>
<ds:datastoreItem xmlns:ds="http://schemas.openxmlformats.org/officeDocument/2006/customXml" ds:itemID="{D27754E7-131B-4F20-950C-3410F0E675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{021BFD08-81C5-5B44-B484-79A25D00BA6B}tf10001058</Template>
  <TotalTime>431</TotalTime>
  <Words>190</Words>
  <Application>Microsoft Macintosh PowerPoint</Application>
  <PresentationFormat>On-screen Show (4:3)</PresentationFormat>
  <Paragraphs>10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Tahoma</vt:lpstr>
      <vt:lpstr>Celestial</vt:lpstr>
      <vt:lpstr>Audience theories  </vt:lpstr>
      <vt:lpstr>1. Effects models:  Albert Bandura</vt:lpstr>
      <vt:lpstr>This theory is a more refined version of the effects model – where repeated exposure of the same messages/ideologies will eventually have an effect on the audience’s attitudes/values.  This type of effect is cited when critics say that the audience has become desensitised, making the audience less sensitive to, for example, violent crimes in films/tv.    Also, that exposure to repeated patterns of representation over long periods of time can shape and influence the way in which people perceive the world (cultivating particular views and opinions).  Cultivation reinforces mainstream values (dominant ideologies)</vt:lpstr>
      <vt:lpstr>3. Reception Analysis  STUART HALL   When a producer constructs a text it is encoded with a meaning or messages that the producer wishes to convey to the audience.  In some instances audiences will ‘correctly’ decode the message or meaning and understand what the producer was trying to say. Which is why there are 3 different ways for an audience to decode a text:     Preferred/dominant reading  Negotiated reading  Oppositional reading </vt:lpstr>
      <vt:lpstr>Preferred/dominant reading – Where the target audience receives the text they understand, and accept and share the messages/dominant values that were encoded by its producer (hegemonic reading) – for example, watching a political speech and agreeing with it.  Negotiated reading – Where audience members receive the text and understand the messages/dominant values of the producers but will modify meaning/argue against certain messages (such as representations of groups etc.) To suit their own values and position. For example, neither agreeing or disagreeing with the political speech or being disinterested.  Oppositional reading – Where audience members not part of the target audience reject the preferred reading/dominant values of the producers and receive/construct an alternative meaning (counter hegemonic). For example, total rejection of the political speech and active opposition. </vt:lpstr>
    </vt:vector>
  </TitlesOfParts>
  <Company>Godalming College</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Influences on audiences</dc:title>
  <dc:creator>tad</dc:creator>
  <cp:lastModifiedBy>Karina Free</cp:lastModifiedBy>
  <cp:revision>36</cp:revision>
  <cp:lastPrinted>2017-06-27T11:30:17Z</cp:lastPrinted>
  <dcterms:created xsi:type="dcterms:W3CDTF">2009-06-22T13:38:33Z</dcterms:created>
  <dcterms:modified xsi:type="dcterms:W3CDTF">2018-08-20T09:39:06Z</dcterms:modified>
</cp:coreProperties>
</file>