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6EF5BA9-B87F-4E32-8B89-0A76B6C70CE4}" type="datetimeFigureOut">
              <a:rPr lang="en-US" smtClean="0"/>
              <a:t>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F5BA9-B87F-4E32-8B89-0A76B6C70CE4}" type="datetimeFigureOut">
              <a:rPr lang="en-US" smtClean="0"/>
              <a:t>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F5BA9-B87F-4E32-8B89-0A76B6C70CE4}" type="datetimeFigureOut">
              <a:rPr lang="en-US" smtClean="0"/>
              <a:t>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F5BA9-B87F-4E32-8B89-0A76B6C70CE4}" type="datetimeFigureOut">
              <a:rPr lang="en-US" smtClean="0"/>
              <a:t>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F5BA9-B87F-4E32-8B89-0A76B6C70CE4}" type="datetimeFigureOut">
              <a:rPr lang="en-US" smtClean="0"/>
              <a:t>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6EF5BA9-B87F-4E32-8B89-0A76B6C70CE4}" type="datetimeFigureOut">
              <a:rPr lang="en-US" smtClean="0"/>
              <a:t>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6EF5BA9-B87F-4E32-8B89-0A76B6C70CE4}" type="datetimeFigureOut">
              <a:rPr lang="en-US" smtClean="0"/>
              <a:t>2/3/2010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6EF5BA9-B87F-4E32-8B89-0A76B6C70CE4}" type="datetimeFigureOut">
              <a:rPr lang="en-US" smtClean="0"/>
              <a:t>2/3/2010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F5BA9-B87F-4E32-8B89-0A76B6C70CE4}" type="datetimeFigureOut">
              <a:rPr lang="en-US" smtClean="0"/>
              <a:t>2/3/2010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F5BA9-B87F-4E32-8B89-0A76B6C70CE4}" type="datetimeFigureOut">
              <a:rPr lang="en-US" smtClean="0"/>
              <a:t>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F5BA9-B87F-4E32-8B89-0A76B6C70CE4}" type="datetimeFigureOut">
              <a:rPr lang="en-US" smtClean="0"/>
              <a:t>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686BA-706B-4310-9B86-7FF19F8EC34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F5BA9-B87F-4E32-8B89-0A76B6C70CE4}" type="datetimeFigureOut">
              <a:rPr lang="en-US" smtClean="0"/>
              <a:t>2/3/2010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686BA-706B-4310-9B86-7FF19F8EC34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utexas.edu/research/memoria/the_persistence_of_memory_1931_salvador_dali.jpg"/>
          <p:cNvPicPr>
            <a:picLocks noChangeAspect="1" noChangeArrowheads="1"/>
          </p:cNvPicPr>
          <p:nvPr/>
        </p:nvPicPr>
        <p:blipFill>
          <a:blip r:embed="rId2" cstate="print"/>
          <a:srcRect/>
          <a:stretch>
            <a:fillRect/>
          </a:stretch>
        </p:blipFill>
        <p:spPr bwMode="auto">
          <a:xfrm>
            <a:off x="0" y="0"/>
            <a:ext cx="9388504" cy="7041378"/>
          </a:xfrm>
          <a:prstGeom prst="rect">
            <a:avLst/>
          </a:prstGeom>
          <a:noFill/>
        </p:spPr>
      </p:pic>
      <p:sp>
        <p:nvSpPr>
          <p:cNvPr id="2" name="Title 1"/>
          <p:cNvSpPr>
            <a:spLocks noGrp="1"/>
          </p:cNvSpPr>
          <p:nvPr>
            <p:ph type="ctrTitle"/>
          </p:nvPr>
        </p:nvSpPr>
        <p:spPr>
          <a:xfrm>
            <a:off x="1142976" y="142852"/>
            <a:ext cx="7772400" cy="1470025"/>
          </a:xfrm>
        </p:spPr>
        <p:txBody>
          <a:bodyPr/>
          <a:lstStyle/>
          <a:p>
            <a:r>
              <a:rPr lang="en-GB" dirty="0" smtClean="0"/>
              <a:t>Salvador Dali</a:t>
            </a:r>
            <a:endParaRPr lang="en-GB" dirty="0"/>
          </a:p>
        </p:txBody>
      </p:sp>
      <p:sp>
        <p:nvSpPr>
          <p:cNvPr id="3" name="Subtitle 2"/>
          <p:cNvSpPr>
            <a:spLocks noGrp="1"/>
          </p:cNvSpPr>
          <p:nvPr>
            <p:ph type="subTitle" idx="1"/>
          </p:nvPr>
        </p:nvSpPr>
        <p:spPr>
          <a:xfrm>
            <a:off x="2743200" y="2285992"/>
            <a:ext cx="6400800" cy="1752600"/>
          </a:xfrm>
        </p:spPr>
        <p:txBody>
          <a:bodyPr/>
          <a:lstStyle/>
          <a:p>
            <a:r>
              <a:rPr lang="en-GB" dirty="0" smtClean="0"/>
              <a:t>Persistence of Memory </a:t>
            </a:r>
          </a:p>
          <a:p>
            <a:r>
              <a:rPr lang="en-GB" dirty="0" smtClean="0"/>
              <a:t>1931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612" y="285728"/>
            <a:ext cx="3071834" cy="369332"/>
          </a:xfrm>
          <a:prstGeom prst="rect">
            <a:avLst/>
          </a:prstGeom>
          <a:noFill/>
        </p:spPr>
        <p:txBody>
          <a:bodyPr wrap="square" rtlCol="0">
            <a:spAutoFit/>
          </a:bodyPr>
          <a:lstStyle/>
          <a:p>
            <a:pPr algn="ctr"/>
            <a:r>
              <a:rPr lang="en-GB" b="1" u="sng" dirty="0" smtClean="0"/>
              <a:t>Persistence of Memory</a:t>
            </a:r>
            <a:endParaRPr lang="en-GB" b="1" u="sng" dirty="0"/>
          </a:p>
        </p:txBody>
      </p:sp>
      <p:sp>
        <p:nvSpPr>
          <p:cNvPr id="8" name="TextBox 7"/>
          <p:cNvSpPr txBox="1"/>
          <p:nvPr/>
        </p:nvSpPr>
        <p:spPr>
          <a:xfrm>
            <a:off x="214282" y="714356"/>
            <a:ext cx="2928958" cy="1708160"/>
          </a:xfrm>
          <a:prstGeom prst="rect">
            <a:avLst/>
          </a:prstGeom>
          <a:noFill/>
        </p:spPr>
        <p:txBody>
          <a:bodyPr wrap="square" rtlCol="0">
            <a:spAutoFit/>
          </a:bodyPr>
          <a:lstStyle/>
          <a:p>
            <a:r>
              <a:rPr lang="en-GB" sz="1050" b="1" u="sng" dirty="0" smtClean="0"/>
              <a:t>Subject Matter</a:t>
            </a:r>
          </a:p>
          <a:p>
            <a:pPr>
              <a:buFont typeface="Arial" pitchFamily="34" charset="0"/>
              <a:buChar char="•"/>
            </a:pPr>
            <a:r>
              <a:rPr lang="en-GB" sz="1050" dirty="0" smtClean="0"/>
              <a:t>The surrealistic piece introduced the image of the soft melting pocket watch. </a:t>
            </a:r>
          </a:p>
          <a:p>
            <a:pPr>
              <a:buFont typeface="Arial" pitchFamily="34" charset="0"/>
              <a:buChar char="•"/>
            </a:pPr>
            <a:r>
              <a:rPr lang="en-GB" sz="1050" dirty="0" smtClean="0"/>
              <a:t>The melting watches symbolises the irrelevance of time, and suggests Einstein's theory that time is relative and not fixed.</a:t>
            </a:r>
          </a:p>
          <a:p>
            <a:pPr>
              <a:buFont typeface="Arial" pitchFamily="34" charset="0"/>
              <a:buChar char="•"/>
            </a:pPr>
            <a:r>
              <a:rPr lang="en-GB" sz="1050" dirty="0" smtClean="0"/>
              <a:t>The orange clock at the bottom left of the painting is covered in ants and Dali often uses ants in his paintings as a symbol of death, as well as a symbol of female genitalia. </a:t>
            </a:r>
            <a:endParaRPr lang="en-GB" sz="1050" dirty="0"/>
          </a:p>
        </p:txBody>
      </p:sp>
      <p:sp>
        <p:nvSpPr>
          <p:cNvPr id="10" name="TextBox 9"/>
          <p:cNvSpPr txBox="1"/>
          <p:nvPr/>
        </p:nvSpPr>
        <p:spPr>
          <a:xfrm>
            <a:off x="6072198" y="285728"/>
            <a:ext cx="2500330" cy="2492990"/>
          </a:xfrm>
          <a:prstGeom prst="rect">
            <a:avLst/>
          </a:prstGeom>
          <a:noFill/>
        </p:spPr>
        <p:txBody>
          <a:bodyPr wrap="square" rtlCol="0">
            <a:spAutoFit/>
          </a:bodyPr>
          <a:lstStyle/>
          <a:p>
            <a:r>
              <a:rPr lang="en-GB" sz="1200" b="1" u="sng" dirty="0" smtClean="0"/>
              <a:t>Interest in the sub-conscious mind</a:t>
            </a:r>
          </a:p>
          <a:p>
            <a:pPr>
              <a:buFont typeface="Arial" pitchFamily="34" charset="0"/>
              <a:buChar char="•"/>
            </a:pPr>
            <a:r>
              <a:rPr lang="en-GB" sz="1200" dirty="0" smtClean="0"/>
              <a:t>The paintings combines everyday  imagery and the dream like symbols are irrational, with aspects of nature and technology.</a:t>
            </a:r>
          </a:p>
          <a:p>
            <a:pPr>
              <a:buFont typeface="Arial" pitchFamily="34" charset="0"/>
              <a:buChar char="•"/>
            </a:pPr>
            <a:r>
              <a:rPr lang="en-GB" sz="1200" dirty="0" smtClean="0"/>
              <a:t>The painting can be seen as a landscape, still life and a portrait painting, showing how Dali’s sub-conscious mind incorporated various aspects of life.</a:t>
            </a:r>
          </a:p>
          <a:p>
            <a:pPr>
              <a:buFont typeface="Arial" pitchFamily="34" charset="0"/>
              <a:buChar char="•"/>
            </a:pPr>
            <a:r>
              <a:rPr lang="en-GB" sz="1200" dirty="0" smtClean="0"/>
              <a:t>Thos being a depiction of the dream means that it is an image of his subconscious mind. </a:t>
            </a:r>
            <a:endParaRPr lang="en-GB" sz="1200" dirty="0"/>
          </a:p>
        </p:txBody>
      </p:sp>
      <p:sp>
        <p:nvSpPr>
          <p:cNvPr id="11" name="TextBox 10"/>
          <p:cNvSpPr txBox="1"/>
          <p:nvPr/>
        </p:nvSpPr>
        <p:spPr>
          <a:xfrm>
            <a:off x="3428992" y="714356"/>
            <a:ext cx="2428892" cy="2462213"/>
          </a:xfrm>
          <a:prstGeom prst="rect">
            <a:avLst/>
          </a:prstGeom>
          <a:noFill/>
        </p:spPr>
        <p:txBody>
          <a:bodyPr wrap="square" rtlCol="0">
            <a:spAutoFit/>
          </a:bodyPr>
          <a:lstStyle/>
          <a:p>
            <a:r>
              <a:rPr lang="en-GB" sz="1100" b="1" u="sng" dirty="0" smtClean="0"/>
              <a:t>Aspects of Surrealism</a:t>
            </a:r>
          </a:p>
          <a:p>
            <a:pPr>
              <a:buFont typeface="Arial" pitchFamily="34" charset="0"/>
              <a:buChar char="•"/>
            </a:pPr>
            <a:r>
              <a:rPr lang="en-GB" sz="1100" dirty="0" smtClean="0"/>
              <a:t>The aim of surrealism was to free artists from the normal association of pictorial ideas and from all excepted means of expression, so that they might create  according to the irrational dictates of their subconscious mind and vision.</a:t>
            </a:r>
          </a:p>
          <a:p>
            <a:pPr>
              <a:buFont typeface="Arial" pitchFamily="34" charset="0"/>
              <a:buChar char="•"/>
            </a:pPr>
            <a:r>
              <a:rPr lang="en-GB" sz="1100" dirty="0" smtClean="0"/>
              <a:t>The piece is realistic in the style of the painting, which relates to surrealism (super- real), however there is a juxtaposition in the elements included in the painting, and the melting of clocks is very unrealistic.</a:t>
            </a:r>
            <a:endParaRPr lang="en-GB" sz="1100" dirty="0"/>
          </a:p>
        </p:txBody>
      </p:sp>
      <p:sp>
        <p:nvSpPr>
          <p:cNvPr id="12" name="TextBox 11"/>
          <p:cNvSpPr txBox="1"/>
          <p:nvPr/>
        </p:nvSpPr>
        <p:spPr>
          <a:xfrm>
            <a:off x="428596" y="2714620"/>
            <a:ext cx="1928826" cy="3600986"/>
          </a:xfrm>
          <a:prstGeom prst="rect">
            <a:avLst/>
          </a:prstGeom>
          <a:noFill/>
        </p:spPr>
        <p:txBody>
          <a:bodyPr wrap="square" rtlCol="0">
            <a:spAutoFit/>
          </a:bodyPr>
          <a:lstStyle/>
          <a:p>
            <a:r>
              <a:rPr lang="en-GB" sz="1200" b="1" u="sng" dirty="0" smtClean="0"/>
              <a:t>Colour</a:t>
            </a:r>
          </a:p>
          <a:p>
            <a:pPr>
              <a:buFont typeface="Arial" pitchFamily="34" charset="0"/>
              <a:buChar char="•"/>
            </a:pPr>
            <a:r>
              <a:rPr lang="en-GB" sz="1200" dirty="0" smtClean="0"/>
              <a:t>The colours are realistic, however slightly idealised and heavenly in the background.</a:t>
            </a:r>
          </a:p>
          <a:p>
            <a:pPr>
              <a:buFont typeface="Arial" pitchFamily="34" charset="0"/>
              <a:buChar char="•"/>
            </a:pPr>
            <a:r>
              <a:rPr lang="en-GB" sz="1200" dirty="0" smtClean="0"/>
              <a:t>This relates to the sub conscious and dream like.</a:t>
            </a:r>
          </a:p>
          <a:p>
            <a:pPr>
              <a:buFont typeface="Arial" pitchFamily="34" charset="0"/>
              <a:buChar char="•"/>
            </a:pPr>
            <a:r>
              <a:rPr lang="en-GB" sz="1200" dirty="0" smtClean="0"/>
              <a:t>There is  use of shadow in in the painting, showing the solidity of the objects, reinforcing the realism in the painting. </a:t>
            </a:r>
          </a:p>
          <a:p>
            <a:pPr>
              <a:buFont typeface="Arial" pitchFamily="34" charset="0"/>
              <a:buChar char="•"/>
            </a:pPr>
            <a:r>
              <a:rPr lang="en-GB" sz="1200" dirty="0" smtClean="0"/>
              <a:t>However, the drooping nature of the clocks relates to the dream like style.  </a:t>
            </a:r>
          </a:p>
          <a:p>
            <a:pPr>
              <a:buFont typeface="Arial" pitchFamily="34" charset="0"/>
              <a:buChar char="•"/>
            </a:pPr>
            <a:r>
              <a:rPr lang="en-GB" sz="1200" dirty="0" smtClean="0"/>
              <a:t>The bright primary colours in the painting  complement each other, giving it a dream like feel. </a:t>
            </a:r>
            <a:endParaRPr lang="en-GB" sz="1200" dirty="0"/>
          </a:p>
        </p:txBody>
      </p:sp>
      <p:sp>
        <p:nvSpPr>
          <p:cNvPr id="13" name="TextBox 12"/>
          <p:cNvSpPr txBox="1"/>
          <p:nvPr/>
        </p:nvSpPr>
        <p:spPr>
          <a:xfrm>
            <a:off x="6429388" y="2857496"/>
            <a:ext cx="2357454" cy="3416320"/>
          </a:xfrm>
          <a:prstGeom prst="rect">
            <a:avLst/>
          </a:prstGeom>
          <a:noFill/>
        </p:spPr>
        <p:txBody>
          <a:bodyPr wrap="square" rtlCol="0">
            <a:spAutoFit/>
          </a:bodyPr>
          <a:lstStyle/>
          <a:p>
            <a:r>
              <a:rPr lang="en-GB" sz="1200" dirty="0" smtClean="0"/>
              <a:t/>
            </a:r>
            <a:br>
              <a:rPr lang="en-GB" sz="1200" dirty="0" smtClean="0"/>
            </a:br>
            <a:r>
              <a:rPr lang="en-GB" sz="1200" b="1" u="sng" dirty="0" smtClean="0"/>
              <a:t>Composition</a:t>
            </a:r>
          </a:p>
          <a:p>
            <a:pPr>
              <a:buFont typeface="Arial" pitchFamily="34" charset="0"/>
              <a:buChar char="•"/>
            </a:pPr>
            <a:r>
              <a:rPr lang="en-GB" sz="1200" dirty="0" smtClean="0"/>
              <a:t>The figure in the middle of the picture symbolizes a fading creature, often when you dream you cannot pin-point the exact form of a creature. </a:t>
            </a:r>
          </a:p>
          <a:p>
            <a:pPr>
              <a:buFont typeface="Arial" pitchFamily="34" charset="0"/>
              <a:buChar char="•"/>
            </a:pPr>
            <a:r>
              <a:rPr lang="en-GB" sz="1200" dirty="0" smtClean="0"/>
              <a:t>The iconography of this painting is of a dream that Dali had experienced.</a:t>
            </a:r>
          </a:p>
          <a:p>
            <a:pPr>
              <a:buFont typeface="Arial" pitchFamily="34" charset="0"/>
              <a:buChar char="•"/>
            </a:pPr>
            <a:r>
              <a:rPr lang="en-GB" sz="1200" dirty="0" smtClean="0"/>
              <a:t> Freud's work with free association, dream analysis and the hidden unconscious was of the up most importance to the Surrealists in developing methods to liberate imagination.</a:t>
            </a:r>
          </a:p>
          <a:p>
            <a:pPr>
              <a:buFont typeface="Arial" pitchFamily="34" charset="0"/>
              <a:buChar char="•"/>
            </a:pPr>
            <a:r>
              <a:rPr lang="en-GB" sz="1200" dirty="0" smtClean="0"/>
              <a:t>Dali called it one of his “hand-painted dream photographs”</a:t>
            </a:r>
            <a:endParaRPr lang="en-GB" sz="1200" b="1" u="sng" dirty="0"/>
          </a:p>
        </p:txBody>
      </p:sp>
      <p:pic>
        <p:nvPicPr>
          <p:cNvPr id="5122" name="Picture 1" descr="http://shpyrko.files.wordpress.com/2007/07/31persistenceofmemory.jpg"/>
          <p:cNvPicPr>
            <a:picLocks noChangeAspect="1" noChangeArrowheads="1"/>
          </p:cNvPicPr>
          <p:nvPr/>
        </p:nvPicPr>
        <p:blipFill>
          <a:blip r:embed="rId2" cstate="print"/>
          <a:srcRect/>
          <a:stretch>
            <a:fillRect/>
          </a:stretch>
        </p:blipFill>
        <p:spPr bwMode="auto">
          <a:xfrm>
            <a:off x="2357422" y="3286124"/>
            <a:ext cx="3997325" cy="28844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318</Words>
  <Application>Microsoft Office PowerPoint</Application>
  <PresentationFormat>On-screen Show (4:3)</PresentationFormat>
  <Paragraphs>26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Salvador Dali</vt:lpstr>
      <vt:lpstr>Slide 2</vt:lpstr>
    </vt:vector>
  </TitlesOfParts>
  <Company>Godalming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Salvador Dali</dc:title>
  <dc:creator>nadia klementowicz</dc:creator>
  <cp:lastModifiedBy>nadia klementowicz</cp:lastModifiedBy>
  <cp:revision>4</cp:revision>
  <dcterms:created xsi:type="dcterms:W3CDTF">2010-02-03T09:48:58Z</dcterms:created>
  <dcterms:modified xsi:type="dcterms:W3CDTF">2010-02-03T10:19:46Z</dcterms:modified>
</cp:coreProperties>
</file>