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media/image4.jpeg" ContentType="image/jpeg"/>
  <Override PartName="/ppt/media/image5.jpeg" ContentType="image/jpeg"/>
  <Override PartName="/ppt/notesSlides/notesSlide3.xml" ContentType="application/vnd.openxmlformats-officedocument.presentationml.notesSlide+xml"/>
  <Override PartName="/ppt/media/image6.jpeg" ContentType="image/jpeg"/>
  <Override PartName="/ppt/notesSlides/notesSlide4.xml" ContentType="application/vnd.openxmlformats-officedocument.presentationml.notesSlide+xml"/>
  <Override PartName="/ppt/media/image7.jpeg" ContentType="image/jpeg"/>
  <Override PartName="/ppt/notesSlides/notesSlide5.xml" ContentType="application/vnd.openxmlformats-officedocument.presentationml.notesSlide+xml"/>
  <Override PartName="/ppt/media/image8.jpeg" ContentType="image/jpeg"/>
  <Override PartName="/ppt/notesSlides/notesSlide6.xml" ContentType="application/vnd.openxmlformats-officedocument.presentationml.notesSlide+xml"/>
  <Override PartName="/ppt/media/image9.jpeg" ContentType="image/jpeg"/>
  <Override PartName="/ppt/notesSlides/notesSlide7.xml" ContentType="application/vnd.openxmlformats-officedocument.presentationml.notesSlide+xml"/>
  <Override PartName="/ppt/media/image10.jpeg" ContentType="image/jpeg"/>
  <Override PartName="/ppt/media/image11.jpeg" ContentType="image/jpeg"/>
  <Override PartName="/ppt/notesSlides/notesSlide8.xml" ContentType="application/vnd.openxmlformats-officedocument.presentationml.notesSlide+xml"/>
  <Override PartName="/ppt/media/image12.jpeg" ContentType="image/jpeg"/>
  <Override PartName="/ppt/notesSlides/notesSlide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9E4"/>
          </a:solidFill>
        </a:fill>
      </a:tcStyle>
    </a:wholeTbl>
    <a:band2H>
      <a:tcTxStyle b="def" i="def"/>
      <a:tcStyle>
        <a:tcBdr/>
        <a:fill>
          <a:solidFill>
            <a:srgbClr val="E8EDF2"/>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p:nvPr>
            <p:ph type="sldImg"/>
          </p:nvPr>
        </p:nvSpPr>
        <p:spPr>
          <a:xfrm>
            <a:off x="1143000" y="685800"/>
            <a:ext cx="4572000" cy="3429000"/>
          </a:xfrm>
          <a:prstGeom prst="rect">
            <a:avLst/>
          </a:prstGeom>
        </p:spPr>
        <p:txBody>
          <a:bodyPr/>
          <a:lstStyle/>
          <a:p>
            <a:pPr/>
          </a:p>
        </p:txBody>
      </p:sp>
      <p:sp>
        <p:nvSpPr>
          <p:cNvPr id="38" name="Shape 3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sldImg"/>
          </p:nvPr>
        </p:nvSpPr>
        <p:spPr>
          <a:prstGeom prst="rect">
            <a:avLst/>
          </a:prstGeom>
        </p:spPr>
        <p:txBody>
          <a:bodyPr/>
          <a:lstStyle/>
          <a:p>
            <a:pPr/>
          </a:p>
        </p:txBody>
      </p:sp>
      <p:sp>
        <p:nvSpPr>
          <p:cNvPr id="61" name="Shape 6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Why did he publish in Le Figaro as well as in Italy? Because Paris was the centre of the modern artworld and Marinetti was deliberately challenging and inviting notice. </a:t>
            </a:r>
          </a:p>
          <a:p>
            <a:pPr defTabSz="914400">
              <a:lnSpc>
                <a:spcPct val="100000"/>
              </a:lnSpc>
              <a:defRPr sz="1200">
                <a:latin typeface="Calibri"/>
                <a:ea typeface="Calibri"/>
                <a:cs typeface="Calibri"/>
                <a:sym typeface="Calibri"/>
              </a:defRPr>
            </a:pPr>
            <a:r>
              <a:t>Why is it important that this style is started by a poet and not by artists? What changes?</a:t>
            </a:r>
          </a:p>
          <a:p>
            <a:pPr defTabSz="914400">
              <a:lnSpc>
                <a:spcPct val="100000"/>
              </a:lnSpc>
              <a:defRPr sz="1200">
                <a:latin typeface="Calibri"/>
                <a:ea typeface="Calibri"/>
                <a:cs typeface="Calibri"/>
                <a:sym typeface="Calibri"/>
              </a:defRPr>
            </a:pPr>
            <a:r>
              <a:t>Why is it important that they named this style themselves unlike both Fauvism and Cubism which had been named in a mocking way by the art critic Louis Vauxcelles?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a:p>
        </p:txBody>
      </p:sp>
      <p:sp>
        <p:nvSpPr>
          <p:cNvPr id="68" name="Shape 6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Remember M! Marinetti, Manifesto, modernity, Milan, movement, machinery – keep repeating round the class and as a plenary to get out of the room at the end of the session.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a:p>
        </p:txBody>
      </p:sp>
      <p:sp>
        <p:nvSpPr>
          <p:cNvPr id="78" name="Shape 78"/>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This is difficult to read. Get them to come up to the board one at a time and highlight different things to identify them and help visual recall. Eg: train top left, scaffolding &amp; new industrial buildings top right, act out the figures? </a:t>
            </a:r>
          </a:p>
          <a:p>
            <a:pPr defTabSz="914400">
              <a:lnSpc>
                <a:spcPct val="100000"/>
              </a:lnSpc>
              <a:defRPr sz="1200">
                <a:latin typeface="Calibri"/>
                <a:ea typeface="Calibri"/>
                <a:cs typeface="Calibri"/>
                <a:sym typeface="Calibri"/>
              </a:defRPr>
            </a:pPr>
            <a:r>
              <a:t>Make sure they can highlight the aims, features and techniques which give it the label ‘Futurism’.</a:t>
            </a:r>
          </a:p>
          <a:p>
            <a:pPr defTabSz="914400">
              <a:lnSpc>
                <a:spcPct val="100000"/>
              </a:lnSpc>
              <a:defRPr sz="1200">
                <a:latin typeface="Calibri"/>
                <a:ea typeface="Calibri"/>
                <a:cs typeface="Calibri"/>
                <a:sym typeface="Calibri"/>
              </a:defRPr>
            </a:pPr>
            <a:r>
              <a:t>Central horse is pun on horsepower? Linked arms – surging power. Flame like, intense colours to literally add heat. </a:t>
            </a:r>
          </a:p>
          <a:p>
            <a:pPr defTabSz="914400">
              <a:lnSpc>
                <a:spcPct val="100000"/>
              </a:lnSpc>
              <a:defRPr sz="1200">
                <a:latin typeface="Calibri"/>
                <a:ea typeface="Calibri"/>
                <a:cs typeface="Calibri"/>
                <a:sym typeface="Calibri"/>
              </a:defRPr>
            </a:pPr>
            <a:r>
              <a:t>Surging figures urging revolt and modernisation on (not trying to hold it back)</a:t>
            </a:r>
          </a:p>
          <a:p>
            <a:pPr defTabSz="914400">
              <a:lnSpc>
                <a:spcPct val="100000"/>
              </a:lnSpc>
              <a:defRPr sz="1200">
                <a:latin typeface="Calibri"/>
                <a:ea typeface="Calibri"/>
                <a:cs typeface="Calibri"/>
                <a:sym typeface="Calibri"/>
              </a:defRPr>
            </a:pPr>
            <a:r>
              <a:t>Describe brushhandling and use of colour. List elements in red/yellow/blue again as a way of building visual recall. </a:t>
            </a:r>
          </a:p>
          <a:p>
            <a:pPr defTabSz="914400">
              <a:lnSpc>
                <a:spcPct val="100000"/>
              </a:lnSpc>
              <a:defRPr sz="1200">
                <a:latin typeface="Calibri"/>
                <a:ea typeface="Calibri"/>
                <a:cs typeface="Calibri"/>
                <a:sym typeface="Calibri"/>
              </a:defRPr>
            </a:pPr>
            <a:r>
              <a:t>Why have figures been simplified? (universal types rather than individuals – a celebration of the ‘mob’ this is an anarchic group with strong political opinions.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sldImg"/>
          </p:nvPr>
        </p:nvSpPr>
        <p:spPr>
          <a:prstGeom prst="rect">
            <a:avLst/>
          </a:prstGeom>
        </p:spPr>
        <p:txBody>
          <a:bodyPr/>
          <a:lstStyle/>
          <a:p>
            <a:pPr/>
          </a:p>
        </p:txBody>
      </p:sp>
      <p:sp>
        <p:nvSpPr>
          <p:cNvPr id="84" name="Shape 84"/>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Futurists also considered other names – like Dynamism for their group. Debate whether they chose the right one and what this name says about their priorities. </a:t>
            </a:r>
          </a:p>
          <a:p>
            <a:pPr defTabSz="914400">
              <a:lnSpc>
                <a:spcPct val="100000"/>
              </a:lnSpc>
              <a:defRPr sz="1200">
                <a:latin typeface="Calibri"/>
                <a:ea typeface="Calibri"/>
                <a:cs typeface="Calibri"/>
                <a:sym typeface="Calibri"/>
              </a:defRPr>
            </a:pPr>
            <a:r>
              <a:t>Boccioni publishes Technical Manifestos of Futurist Painting and Sculpture in 1912. These add artistic interpretation to Marinetti’s original manifesto which had focused on aims, life and poetry.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Unusual subject matter….</a:t>
            </a:r>
          </a:p>
          <a:p>
            <a:pPr defTabSz="914400">
              <a:lnSpc>
                <a:spcPct val="100000"/>
              </a:lnSpc>
              <a:defRPr sz="1200">
                <a:latin typeface="Calibri"/>
                <a:ea typeface="Calibri"/>
                <a:cs typeface="Calibri"/>
                <a:sym typeface="Calibri"/>
              </a:defRPr>
            </a:pPr>
            <a:r>
              <a:t>Motion – count number of tails/feet. </a:t>
            </a:r>
          </a:p>
          <a:p>
            <a:pPr defTabSz="914400">
              <a:lnSpc>
                <a:spcPct val="100000"/>
              </a:lnSpc>
              <a:defRPr sz="1200">
                <a:latin typeface="Calibri"/>
                <a:ea typeface="Calibri"/>
                <a:cs typeface="Calibri"/>
                <a:sym typeface="Calibri"/>
              </a:defRPr>
            </a:pPr>
            <a:r>
              <a:t>How else does B create a sense of ‘universal dynamism’ movement.</a:t>
            </a:r>
          </a:p>
          <a:p>
            <a:pPr defTabSz="914400">
              <a:lnSpc>
                <a:spcPct val="100000"/>
              </a:lnSpc>
              <a:defRPr sz="1200">
                <a:latin typeface="Calibri"/>
                <a:ea typeface="Calibri"/>
                <a:cs typeface="Calibri"/>
                <a:sym typeface="Calibri"/>
              </a:defRPr>
            </a:pPr>
            <a:r>
              <a:t>Bergson = hugely popular French philosopher of the time. This key phrase can be used as context (A04) to support multiple movements eg Cubism. Einstein also useful for several movements. </a:t>
            </a:r>
          </a:p>
          <a:p>
            <a:pPr defTabSz="914400">
              <a:lnSpc>
                <a:spcPct val="100000"/>
              </a:lnSpc>
              <a:defRPr sz="1200">
                <a:latin typeface="Calibri"/>
                <a:ea typeface="Calibri"/>
                <a:cs typeface="Calibri"/>
                <a:sym typeface="Calibri"/>
              </a:defRPr>
            </a:pPr>
            <a:r>
              <a:t>Balla was their teacher and older than the rest of the group. Make sure they have some biographical information to use as context and then to evaluate why his approach is so different.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Again, Russolo is urging the mob to rise up and revolt. This is not recording a particular incident which has happened. Can be very useful in an essay on Urban Modernism as it makes a different case.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sldImg"/>
          </p:nvPr>
        </p:nvSpPr>
        <p:spPr>
          <a:prstGeom prst="rect">
            <a:avLst/>
          </a:prstGeom>
        </p:spPr>
        <p:txBody>
          <a:bodyPr/>
          <a:lstStyle/>
          <a:p>
            <a:pPr/>
          </a:p>
        </p:txBody>
      </p:sp>
      <p:sp>
        <p:nvSpPr>
          <p:cNvPr id="102" name="Shape 102"/>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Shows development of style along Cubist roots. First fully Futurist exhibition at Bernheim Jeune Gallery, Paris in 1912. </a:t>
            </a:r>
          </a:p>
          <a:p>
            <a:pPr defTabSz="914400">
              <a:lnSpc>
                <a:spcPct val="100000"/>
              </a:lnSpc>
              <a:defRPr sz="1200">
                <a:latin typeface="Calibri"/>
                <a:ea typeface="Calibri"/>
                <a:cs typeface="Calibri"/>
                <a:sym typeface="Calibri"/>
              </a:defRPr>
            </a:pPr>
            <a:r>
              <a:t>Forms are not based on geometric facets, but focus on the 4</a:t>
            </a:r>
            <a:r>
              <a:rPr baseline="30000"/>
              <a:t>th</a:t>
            </a:r>
            <a:r>
              <a:t> dimension (time) to show multiple moments.</a:t>
            </a:r>
          </a:p>
          <a:p>
            <a:pPr defTabSz="914400">
              <a:lnSpc>
                <a:spcPct val="100000"/>
              </a:lnSpc>
              <a:defRPr sz="1200">
                <a:latin typeface="Calibri"/>
                <a:ea typeface="Calibri"/>
                <a:cs typeface="Calibri"/>
                <a:sym typeface="Calibri"/>
              </a:defRPr>
            </a:pPr>
            <a:r>
              <a:t>One horse in motion or several? (Not sure!)</a:t>
            </a:r>
          </a:p>
          <a:p>
            <a:pPr defTabSz="914400">
              <a:lnSpc>
                <a:spcPct val="100000"/>
              </a:lnSpc>
              <a:defRPr sz="1200">
                <a:latin typeface="Calibri"/>
                <a:ea typeface="Calibri"/>
                <a:cs typeface="Calibri"/>
                <a:sym typeface="Calibri"/>
              </a:defRPr>
            </a:pPr>
            <a:r>
              <a:t>Interesting subject matter – lancers is old fashioned war technique, and gun men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a:p>
        </p:txBody>
      </p:sp>
      <p:sp>
        <p:nvSpPr>
          <p:cNvPr id="113" name="Shape 113"/>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NB This is in MOMA (although not always on display, but look out for it in NY!)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marL="228600" indent="-228600" defTabSz="914400">
              <a:lnSpc>
                <a:spcPct val="100000"/>
              </a:lnSpc>
              <a:buSzPct val="100000"/>
              <a:buAutoNum type="arabicPeriod" startAt="1"/>
              <a:defRPr sz="1200">
                <a:latin typeface="Calibri"/>
                <a:ea typeface="Calibri"/>
                <a:cs typeface="Calibri"/>
                <a:sym typeface="Calibri"/>
              </a:defRPr>
            </a:pPr>
            <a:r>
              <a:t>From the recent Guggenheim exhibition (5 mins)</a:t>
            </a:r>
          </a:p>
          <a:p>
            <a:pPr marL="228600" indent="-228600" defTabSz="914400">
              <a:lnSpc>
                <a:spcPct val="100000"/>
              </a:lnSpc>
              <a:buSzPct val="100000"/>
              <a:buAutoNum type="arabicPeriod" startAt="1"/>
              <a:defRPr sz="1200">
                <a:latin typeface="Calibri"/>
                <a:ea typeface="Calibri"/>
                <a:cs typeface="Calibri"/>
                <a:sym typeface="Calibri"/>
              </a:defRPr>
            </a:pPr>
            <a:r>
              <a:t>Alex Fox simple but effective, 6 mins</a:t>
            </a:r>
          </a:p>
          <a:p>
            <a:pPr marL="228600" indent="-228600" defTabSz="914400">
              <a:lnSpc>
                <a:spcPct val="100000"/>
              </a:lnSpc>
              <a:buSzPct val="100000"/>
              <a:buAutoNum type="arabicPeriod" startAt="1"/>
              <a:defRPr sz="1200">
                <a:latin typeface="Calibri"/>
                <a:ea typeface="Calibri"/>
                <a:cs typeface="Calibri"/>
                <a:sym typeface="Calibri"/>
              </a:defRPr>
            </a:pPr>
            <a:r>
              <a:t>Futurism: Marinetti and Performance (4 mins)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20" name="Rectangle"/>
          <p:cNvSpPr/>
          <p:nvPr/>
        </p:nvSpPr>
        <p:spPr>
          <a:xfrm>
            <a:off x="-1" y="6400800"/>
            <a:ext cx="9144002" cy="457200"/>
          </a:xfrm>
          <a:prstGeom prst="rect">
            <a:avLst/>
          </a:prstGeom>
          <a:solidFill>
            <a:schemeClr val="accent2"/>
          </a:solidFill>
          <a:ln w="12700">
            <a:miter lim="400000"/>
          </a:ln>
        </p:spPr>
        <p:txBody>
          <a:bodyPr lIns="45718" tIns="45718" rIns="45718" bIns="45718"/>
          <a:lstStyle/>
          <a:p>
            <a:pPr>
              <a:defRPr>
                <a:latin typeface="Calibri"/>
                <a:ea typeface="Calibri"/>
                <a:cs typeface="Calibri"/>
                <a:sym typeface="Calibri"/>
              </a:defRPr>
            </a:pPr>
          </a:p>
        </p:txBody>
      </p:sp>
      <p:sp>
        <p:nvSpPr>
          <p:cNvPr id="21" name="Rectangle"/>
          <p:cNvSpPr/>
          <p:nvPr/>
        </p:nvSpPr>
        <p:spPr>
          <a:xfrm>
            <a:off x="-1" y="6334125"/>
            <a:ext cx="9144002" cy="65088"/>
          </a:xfrm>
          <a:prstGeom prst="rect">
            <a:avLst/>
          </a:prstGeom>
          <a:solidFill>
            <a:schemeClr val="accent1"/>
          </a:solidFill>
          <a:ln w="12700">
            <a:miter lim="400000"/>
          </a:ln>
        </p:spPr>
        <p:txBody>
          <a:bodyPr lIns="45718" tIns="45718" rIns="45718" bIns="45718"/>
          <a:lstStyle/>
          <a:p>
            <a:pPr>
              <a:defRPr>
                <a:latin typeface="Calibri"/>
                <a:ea typeface="Calibri"/>
                <a:cs typeface="Calibri"/>
                <a:sym typeface="Calibri"/>
              </a:defRPr>
            </a:pPr>
          </a:p>
        </p:txBody>
      </p:sp>
      <p:sp>
        <p:nvSpPr>
          <p:cNvPr id="22" name="Line"/>
          <p:cNvSpPr/>
          <p:nvPr/>
        </p:nvSpPr>
        <p:spPr>
          <a:xfrm>
            <a:off x="893762" y="1736725"/>
            <a:ext cx="7475539" cy="0"/>
          </a:xfrm>
          <a:prstGeom prst="line">
            <a:avLst/>
          </a:prstGeom>
          <a:ln w="6350">
            <a:solidFill>
              <a:srgbClr val="808080"/>
            </a:solidFill>
          </a:ln>
        </p:spPr>
        <p:txBody>
          <a:bodyPr lIns="45719" rIns="45719"/>
          <a:lstStyle/>
          <a:p>
            <a:pP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0" name="Line"/>
          <p:cNvSpPr/>
          <p:nvPr/>
        </p:nvSpPr>
        <p:spPr>
          <a:xfrm>
            <a:off x="904875" y="4343400"/>
            <a:ext cx="7407275" cy="0"/>
          </a:xfrm>
          <a:prstGeom prst="line">
            <a:avLst/>
          </a:prstGeom>
          <a:ln w="6350">
            <a:solidFill>
              <a:srgbClr val="808080"/>
            </a:solidFill>
          </a:ln>
        </p:spPr>
        <p:txBody>
          <a:bodyPr lIns="45719" rIns="45719"/>
          <a:lstStyle/>
          <a:p>
            <a:pP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1587" y="6400800"/>
            <a:ext cx="9141990" cy="457200"/>
          </a:xfrm>
          <a:prstGeom prst="rect">
            <a:avLst/>
          </a:prstGeom>
          <a:solidFill>
            <a:schemeClr val="accent2"/>
          </a:solidFill>
          <a:ln w="12700">
            <a:miter lim="400000"/>
          </a:ln>
        </p:spPr>
        <p:txBody>
          <a:bodyPr lIns="45718" tIns="45718" rIns="45718" bIns="45718"/>
          <a:lstStyle/>
          <a:p>
            <a:pPr>
              <a:defRPr>
                <a:latin typeface="Calibri"/>
                <a:ea typeface="Calibri"/>
                <a:cs typeface="Calibri"/>
                <a:sym typeface="Calibri"/>
              </a:defRPr>
            </a:pPr>
          </a:p>
        </p:txBody>
      </p:sp>
      <p:sp>
        <p:nvSpPr>
          <p:cNvPr id="3" name="Rectangle"/>
          <p:cNvSpPr/>
          <p:nvPr/>
        </p:nvSpPr>
        <p:spPr>
          <a:xfrm>
            <a:off x="-1" y="6334125"/>
            <a:ext cx="9140404" cy="63500"/>
          </a:xfrm>
          <a:prstGeom prst="rect">
            <a:avLst/>
          </a:prstGeom>
          <a:solidFill>
            <a:schemeClr val="accent1"/>
          </a:solidFill>
          <a:ln w="12700">
            <a:miter lim="400000"/>
          </a:ln>
        </p:spPr>
        <p:txBody>
          <a:bodyPr lIns="45718" tIns="45718" rIns="45718" bIns="45718"/>
          <a:lstStyle/>
          <a:p>
            <a:pPr>
              <a:defRPr>
                <a:latin typeface="Calibri"/>
                <a:ea typeface="Calibri"/>
                <a:cs typeface="Calibri"/>
                <a:sym typeface="Calibri"/>
              </a:defRPr>
            </a:pPr>
          </a:p>
        </p:txBody>
      </p:sp>
      <p:sp>
        <p:nvSpPr>
          <p:cNvPr id="4" name="Title Text"/>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5"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8050576" y="6455887"/>
            <a:ext cx="358412" cy="370839"/>
          </a:xfrm>
          <a:prstGeom prst="rect">
            <a:avLst/>
          </a:prstGeom>
          <a:ln w="12700">
            <a:miter lim="400000"/>
          </a:ln>
        </p:spPr>
        <p:txBody>
          <a:bodyPr wrap="none" lIns="45718" tIns="45718" rIns="45718" bIns="45718" anchor="ctr">
            <a:spAutoFit/>
          </a:bodyPr>
          <a:lstStyle>
            <a:lvl1pPr algn="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5pPr>
      <a:lvl6pPr marL="0" marR="0" indent="4572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6pPr>
      <a:lvl7pPr marL="0" marR="0" indent="9144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7pPr>
      <a:lvl8pPr marL="0" marR="0" indent="13716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8pPr>
      <a:lvl9pPr marL="0" marR="0" indent="18288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9pPr>
    </p:titleStyle>
    <p:bodyStyle>
      <a:lvl1pPr marL="0" marR="0" indent="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1pPr>
      <a:lvl2pPr marL="0" marR="0" indent="2286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2pPr>
      <a:lvl3pPr marL="0" marR="0" indent="4572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3pPr>
      <a:lvl4pPr marL="0" marR="0" indent="6858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4pPr>
      <a:lvl5pPr marL="0" marR="0" indent="9144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5pPr>
      <a:lvl6pPr marL="0" marR="0" indent="13716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6pPr>
      <a:lvl7pPr marL="0" marR="0" indent="18288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7pPr>
      <a:lvl8pPr marL="0" marR="0" indent="22860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8pPr>
      <a:lvl9pPr marL="0" marR="0" indent="2743200" algn="l" defTabSz="457200" rtl="0" latinLnBrk="0">
        <a:lnSpc>
          <a:spcPct val="100000"/>
        </a:lnSpc>
        <a:spcBef>
          <a:spcPts val="0"/>
        </a:spcBef>
        <a:spcAft>
          <a:spcPts val="0"/>
        </a:spcAft>
        <a:buClrTx/>
        <a:buSzTx/>
        <a:buFontTx/>
        <a:buNone/>
        <a:tabLst/>
        <a:defRPr b="0" baseline="0" cap="none" i="0" spc="0" strike="noStrike" sz="1200" u="none">
          <a:ln>
            <a:noFill/>
          </a:ln>
          <a:solidFill>
            <a:srgbClr val="000000"/>
          </a:solidFill>
          <a:uFillTx/>
          <a:latin typeface="+mj-lt"/>
          <a:ea typeface="+mj-ea"/>
          <a:cs typeface="+mj-cs"/>
          <a:sym typeface="Helvetic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1pPr>
      <a:lvl2pPr marL="0" marR="0" indent="45720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2pPr>
      <a:lvl3pPr marL="0" marR="0" indent="91440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 Id="rId4" Type="http://schemas.openxmlformats.org/officeDocument/2006/relationships/hyperlink" Target="http://www.nyu.edu/projects/mediamosaic/thetitanic/pdf/ostashevsky-eugene.pdf"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guggenheim.org/video/italian-futurism-1909-1944-reconstructing-the-universe" TargetMode="External"/><Relationship Id="rId4" Type="http://schemas.openxmlformats.org/officeDocument/2006/relationships/hyperlink" Target="https://www.youtube.com/watch?v=NZHpmJvU7sM" TargetMode="External"/><Relationship Id="rId5" Type="http://schemas.openxmlformats.org/officeDocument/2006/relationships/hyperlink" Target="http://www.guggenheim.org/video/futurist-performance-and-f-t-marinetti"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Giacomo Balla ‘Dog on a Leash’"/>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895350">
              <a:lnSpc>
                <a:spcPct val="85000"/>
              </a:lnSpc>
              <a:defRPr sz="4700">
                <a:solidFill>
                  <a:srgbClr val="404040"/>
                </a:solidFill>
                <a:latin typeface="Calibri Light"/>
                <a:ea typeface="Calibri Light"/>
                <a:cs typeface="Calibri Light"/>
                <a:sym typeface="Calibri Light"/>
              </a:defRPr>
            </a:lvl1pPr>
          </a:lstStyle>
          <a:p>
            <a:pPr/>
            <a:r>
              <a:t>Giacomo Balla ‘Dog on a Leash’ </a:t>
            </a:r>
          </a:p>
        </p:txBody>
      </p:sp>
      <p:sp>
        <p:nvSpPr>
          <p:cNvPr id="87" name="Influence of photographers: Muybridge &amp; Marey…"/>
          <p:cNvSpPr txBox="1"/>
          <p:nvPr>
            <p:ph type="body" sz="quarter" idx="4294967295"/>
          </p:nvPr>
        </p:nvSpPr>
        <p:spPr>
          <a:xfrm>
            <a:off x="822325" y="1844675"/>
            <a:ext cx="2524125"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Influence of photographers: Muybridge &amp; Marey</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How can you link this to new science of the time? </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Bergson ‘the world is in a constant state of flux’</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Einstein ‘Theory of Relativity’</a:t>
            </a:r>
          </a:p>
        </p:txBody>
      </p:sp>
      <p:pic>
        <p:nvPicPr>
          <p:cNvPr id="88" name="https://upload.wikimedia.org/wikipedia/en/thumb/4/40/Giacomo_Balla%2C_1912%2C_Dinamismo_di_un_Cane_al_Guinzaglio_%28Dynamism_of_a_Dog_on_a_Leash%29%2C_Albright-Knox_Art_Gallery.jpg/800px-Giacomo_Balla%2C_1912%2C_Dinamismo_di_un_Cane_al_Guinzaglio_%28Dynamism_of_a_Dog_on_a_Leash%29%2C_Albright-Knox_Art_Gallery.jpg" descr="https://upload.wikimedia.org/wikipedia/en/thumb/4/40/Giacomo_Balla%2C_1912%2C_Dinamismo_di_un_Cane_al_Guinzaglio_%28Dynamism_of_a_Dog_on_a_Leash%29%2C_Albright-Knox_Art_Gallery.jpg/800px-Giacomo_Balla%2C_1912%2C_Dinamismo_di_un_Cane_al_Guinzaglio_%28Dynamism_of_a_Dog_on_a_Leash%29%2C_Albright-Knox_Art_Gallery.jpg"/>
          <p:cNvPicPr>
            <a:picLocks noChangeAspect="1"/>
          </p:cNvPicPr>
          <p:nvPr/>
        </p:nvPicPr>
        <p:blipFill>
          <a:blip r:embed="rId3">
            <a:extLst/>
          </a:blip>
          <a:stretch>
            <a:fillRect/>
          </a:stretch>
        </p:blipFill>
        <p:spPr>
          <a:xfrm>
            <a:off x="3503612" y="1844675"/>
            <a:ext cx="4846638" cy="402431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Russolo ‘The Revolt’ 1911"/>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914400">
              <a:lnSpc>
                <a:spcPct val="85000"/>
              </a:lnSpc>
              <a:defRPr sz="4800">
                <a:solidFill>
                  <a:srgbClr val="404040"/>
                </a:solidFill>
                <a:latin typeface="Calibri Light"/>
                <a:ea typeface="Calibri Light"/>
                <a:cs typeface="Calibri Light"/>
                <a:sym typeface="Calibri Light"/>
              </a:defRPr>
            </a:lvl1pPr>
          </a:lstStyle>
          <a:p>
            <a:pPr/>
            <a:r>
              <a:t>Russolo ‘The Revolt’ 1911</a:t>
            </a:r>
          </a:p>
        </p:txBody>
      </p:sp>
      <p:sp>
        <p:nvSpPr>
          <p:cNvPr id="93" name="Writes the Technical Manifesto of Futurist ‘music’ ‘The Art of Noises’ 1913…"/>
          <p:cNvSpPr txBox="1"/>
          <p:nvPr>
            <p:ph type="body" sz="quarter" idx="4294967295"/>
          </p:nvPr>
        </p:nvSpPr>
        <p:spPr>
          <a:xfrm>
            <a:off x="822325" y="1844675"/>
            <a:ext cx="2957513"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Writes the Technical Manifesto of Futurist ‘music’ ‘The Art of Noises’ 1913</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Large scale: 150x230cm</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The mob advance from the right but the sound they make ‘hits’ the city (blue) first in red chevrons of dynamic energy. </a:t>
            </a:r>
          </a:p>
        </p:txBody>
      </p:sp>
      <p:pic>
        <p:nvPicPr>
          <p:cNvPr id="94" name="http://3.bp.blogspot.com/_FgOg-IlFrRU/SkX89NRLNoI/AAAAAAAAArg/2-Vkj_sX-LE/s400/revolte2.jpg" descr="http://3.bp.blogspot.com/_FgOg-IlFrRU/SkX89NRLNoI/AAAAAAAAArg/2-Vkj_sX-LE/s400/revolte2.jpg"/>
          <p:cNvPicPr>
            <a:picLocks noChangeAspect="1"/>
          </p:cNvPicPr>
          <p:nvPr/>
        </p:nvPicPr>
        <p:blipFill>
          <a:blip r:embed="rId3">
            <a:extLst/>
          </a:blip>
          <a:stretch>
            <a:fillRect/>
          </a:stretch>
        </p:blipFill>
        <p:spPr>
          <a:xfrm>
            <a:off x="3779837" y="1981200"/>
            <a:ext cx="4602163" cy="2955925"/>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Charge of the Lancers, 1915"/>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914400">
              <a:lnSpc>
                <a:spcPct val="85000"/>
              </a:lnSpc>
              <a:defRPr sz="4800">
                <a:solidFill>
                  <a:srgbClr val="404040"/>
                </a:solidFill>
                <a:latin typeface="Calibri Light"/>
                <a:ea typeface="Calibri Light"/>
                <a:cs typeface="Calibri Light"/>
                <a:sym typeface="Calibri Light"/>
              </a:defRPr>
            </a:lvl1pPr>
          </a:lstStyle>
          <a:p>
            <a:pPr/>
            <a:r>
              <a:t>Charge of the Lancers, 1915</a:t>
            </a:r>
          </a:p>
        </p:txBody>
      </p:sp>
      <p:pic>
        <p:nvPicPr>
          <p:cNvPr id="99" name="https://encrypted-tbn0.gstatic.com/images?q=tbn:ANd9GcSkMjNog2ENkvoL1JdGDFnuSPkrud1gwekzB0idmgUOquVKjtRB" descr="https://encrypted-tbn0.gstatic.com/images?q=tbn:ANd9GcSkMjNog2ENkvoL1JdGDFnuSPkrud1gwekzB0idmgUOquVKjtRB"/>
          <p:cNvPicPr>
            <a:picLocks noChangeAspect="1"/>
          </p:cNvPicPr>
          <p:nvPr/>
        </p:nvPicPr>
        <p:blipFill>
          <a:blip r:embed="rId3">
            <a:extLst/>
          </a:blip>
          <a:stretch>
            <a:fillRect/>
          </a:stretch>
        </p:blipFill>
        <p:spPr>
          <a:xfrm>
            <a:off x="3779837" y="2065337"/>
            <a:ext cx="4586288" cy="3276601"/>
          </a:xfrm>
          <a:prstGeom prst="rect">
            <a:avLst/>
          </a:prstGeom>
          <a:ln w="12700">
            <a:miter lim="400000"/>
          </a:ln>
        </p:spPr>
      </p:pic>
      <p:sp>
        <p:nvSpPr>
          <p:cNvPr id="100" name="Late Futurist work…"/>
          <p:cNvSpPr txBox="1"/>
          <p:nvPr>
            <p:ph type="body" sz="quarter" idx="4294967295"/>
          </p:nvPr>
        </p:nvSpPr>
        <p:spPr>
          <a:xfrm>
            <a:off x="822325" y="1844675"/>
            <a:ext cx="2957513"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Late Futurist work</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Just before his death during the war</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Incorporates elements of collage (top right)</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Much more muted palette – why?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ant’ Elia"/>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914400">
              <a:lnSpc>
                <a:spcPct val="85000"/>
              </a:lnSpc>
              <a:defRPr sz="4800">
                <a:solidFill>
                  <a:srgbClr val="404040"/>
                </a:solidFill>
                <a:latin typeface="Calibri Light"/>
                <a:ea typeface="Calibri Light"/>
                <a:cs typeface="Calibri Light"/>
                <a:sym typeface="Calibri Light"/>
              </a:defRPr>
            </a:lvl1pPr>
          </a:lstStyle>
          <a:p>
            <a:pPr/>
            <a:r>
              <a:t>Sant’ Elia</a:t>
            </a:r>
          </a:p>
        </p:txBody>
      </p:sp>
      <p:sp>
        <p:nvSpPr>
          <p:cNvPr id="105" name="Futurist architecture: Visions of new cities…"/>
          <p:cNvSpPr txBox="1"/>
          <p:nvPr>
            <p:ph type="body" sz="half" idx="4294967295"/>
          </p:nvPr>
        </p:nvSpPr>
        <p:spPr>
          <a:xfrm>
            <a:off x="822325" y="1844675"/>
            <a:ext cx="3460750"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Futurist architecture: Visions of new cities</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But killed in the war, so ideas never got built.</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Important to realise that this was a deliberate Movement that spanned a wide range of cultural experiences and activities. </a:t>
            </a:r>
          </a:p>
        </p:txBody>
      </p:sp>
      <p:pic>
        <p:nvPicPr>
          <p:cNvPr id="106" name="https://upload.wikimedia.org/wikipedia/commons/thumb/b/bc/Casa_Sant%27Elia.jpg/800px-Casa_Sant%27Elia.jpg" descr="https://upload.wikimedia.org/wikipedia/commons/thumb/b/bc/Casa_Sant%27Elia.jpg/800px-Casa_Sant%27Elia.jpg"/>
          <p:cNvPicPr>
            <a:picLocks noChangeAspect="1"/>
          </p:cNvPicPr>
          <p:nvPr/>
        </p:nvPicPr>
        <p:blipFill>
          <a:blip r:embed="rId2">
            <a:extLst/>
          </a:blip>
          <a:stretch>
            <a:fillRect/>
          </a:stretch>
        </p:blipFill>
        <p:spPr>
          <a:xfrm>
            <a:off x="4572000" y="1765300"/>
            <a:ext cx="4092575" cy="417195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Unique Forms of Continuity in Space’ 1913"/>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895350">
              <a:lnSpc>
                <a:spcPct val="85000"/>
              </a:lnSpc>
              <a:defRPr sz="4700">
                <a:solidFill>
                  <a:srgbClr val="404040"/>
                </a:solidFill>
                <a:latin typeface="Calibri Light"/>
                <a:ea typeface="Calibri Light"/>
                <a:cs typeface="Calibri Light"/>
                <a:sym typeface="Calibri Light"/>
              </a:defRPr>
            </a:lvl1pPr>
          </a:lstStyle>
          <a:p>
            <a:pPr/>
            <a:r>
              <a:t>‘Unique Forms of Continuity in Space’ 1913</a:t>
            </a:r>
          </a:p>
        </p:txBody>
      </p:sp>
      <p:pic>
        <p:nvPicPr>
          <p:cNvPr id="109" name="https://upload.wikimedia.org/wikipedia/commons/thumb/f/fd/%27Unique_Forms_of_Continuity_in_Space%27%2C_1913_bronze_by_Umberto_Boccioni.jpg/800px-%27Unique_Forms_of_Continuity_in_Space%27%2C_1913_bronze_by_Umberto_Boccioni.jpg" descr="https://upload.wikimedia.org/wikipedia/commons/thumb/f/fd/%27Unique_Forms_of_Continuity_in_Space%27%2C_1913_bronze_by_Umberto_Boccioni.jpg/800px-%27Unique_Forms_of_Continuity_in_Space%27%2C_1913_bronze_by_Umberto_Boccioni.jpg"/>
          <p:cNvPicPr>
            <a:picLocks noChangeAspect="1"/>
          </p:cNvPicPr>
          <p:nvPr/>
        </p:nvPicPr>
        <p:blipFill>
          <a:blip r:embed="rId3">
            <a:extLst/>
          </a:blip>
          <a:stretch>
            <a:fillRect/>
          </a:stretch>
        </p:blipFill>
        <p:spPr>
          <a:xfrm>
            <a:off x="5140325" y="1916112"/>
            <a:ext cx="3227388" cy="4022726"/>
          </a:xfrm>
          <a:prstGeom prst="rect">
            <a:avLst/>
          </a:prstGeom>
          <a:ln w="12700">
            <a:miter lim="400000"/>
          </a:ln>
        </p:spPr>
      </p:pic>
      <p:sp>
        <p:nvSpPr>
          <p:cNvPr id="110" name="What is this figure?…"/>
          <p:cNvSpPr txBox="1"/>
          <p:nvPr/>
        </p:nvSpPr>
        <p:spPr>
          <a:xfrm>
            <a:off x="971550" y="1916112"/>
            <a:ext cx="3671888"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2000"/>
            </a:pPr>
            <a:r>
              <a:t>What is this figure?</a:t>
            </a:r>
          </a:p>
          <a:p>
            <a:pPr>
              <a:defRPr sz="2000"/>
            </a:pPr>
            <a:r>
              <a:t>Why does Boccioni give it this title? </a:t>
            </a:r>
          </a:p>
          <a:p>
            <a:pPr>
              <a:defRPr sz="2000"/>
            </a:pPr>
            <a:r>
              <a:t>What does the title mean? </a:t>
            </a:r>
          </a:p>
        </p:txBody>
      </p:sp>
      <p:sp>
        <p:nvSpPr>
          <p:cNvPr id="111" name="Further reading: http://www.nyu.edu/projects/mediamosaic/thetitanic/pdf/ostashevsky-eugene.pdf"/>
          <p:cNvSpPr txBox="1"/>
          <p:nvPr/>
        </p:nvSpPr>
        <p:spPr>
          <a:xfrm>
            <a:off x="611187" y="4076700"/>
            <a:ext cx="4032251" cy="929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u="sng">
                <a:solidFill>
                  <a:srgbClr val="F59E00"/>
                </a:solidFill>
              </a:defRPr>
            </a:pPr>
            <a:r>
              <a:rPr>
                <a:solidFill>
                  <a:srgbClr val="0000FF"/>
                </a:solidFill>
                <a:uFill>
                  <a:solidFill>
                    <a:srgbClr val="0000FF"/>
                  </a:solidFill>
                </a:uFill>
                <a:hlinkClick r:id="rId4" invalidUrl="" action="" tgtFrame="" tooltip="" history="1" highlightClick="0" endSnd="0"/>
              </a:rPr>
              <a:t>Further reading: http://www.nyu.edu/projects/mediamosaic/thetitanic/pdf/ostashevsky-eugene.pdf</a:t>
            </a:r>
            <a:r>
              <a:rPr u="none">
                <a:solidFill>
                  <a:srgbClr val="000000"/>
                </a:solidFill>
              </a:rPr>
              <a: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TV clips"/>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914400">
              <a:lnSpc>
                <a:spcPct val="85000"/>
              </a:lnSpc>
              <a:defRPr sz="4800">
                <a:solidFill>
                  <a:srgbClr val="404040"/>
                </a:solidFill>
                <a:latin typeface="Calibri Light"/>
                <a:ea typeface="Calibri Light"/>
                <a:cs typeface="Calibri Light"/>
                <a:sym typeface="Calibri Light"/>
              </a:defRPr>
            </a:lvl1pPr>
          </a:lstStyle>
          <a:p>
            <a:pPr/>
            <a:r>
              <a:t>TV clips</a:t>
            </a:r>
          </a:p>
        </p:txBody>
      </p:sp>
      <p:sp>
        <p:nvSpPr>
          <p:cNvPr id="116" name="http://www.guggenheim.org/video/italian-futurism-1909-1944-reconstructing-the-universe…"/>
          <p:cNvSpPr txBox="1"/>
          <p:nvPr>
            <p:ph type="body" idx="4294967295"/>
          </p:nvPr>
        </p:nvSpPr>
        <p:spPr>
          <a:xfrm>
            <a:off x="822325" y="1844675"/>
            <a:ext cx="7543800"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u="sng">
                <a:solidFill>
                  <a:srgbClr val="F59E00"/>
                </a:solidFill>
                <a:latin typeface="Calibri"/>
                <a:ea typeface="Calibri"/>
                <a:cs typeface="Calibri"/>
                <a:sym typeface="Calibri"/>
              </a:defRPr>
            </a:pPr>
            <a:r>
              <a:rPr>
                <a:solidFill>
                  <a:srgbClr val="0000FF"/>
                </a:solidFill>
                <a:uFill>
                  <a:solidFill>
                    <a:srgbClr val="0000FF"/>
                  </a:solidFill>
                </a:uFill>
                <a:hlinkClick r:id="rId3" invalidUrl="" action="" tgtFrame="" tooltip="" history="1" highlightClick="0" endSnd="0"/>
              </a:rPr>
              <a:t>http://www.guggenheim.org/video/italian-futurism-1909-1944-reconstructing-the-universe</a:t>
            </a:r>
            <a:endParaRPr>
              <a:solidFill>
                <a:srgbClr val="404040"/>
              </a:solidFill>
            </a:endParaRP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p>
          <a:p>
            <a:pPr marL="90487" indent="-90487" defTabSz="914400">
              <a:lnSpc>
                <a:spcPct val="90000"/>
              </a:lnSpc>
              <a:spcBef>
                <a:spcPts val="1200"/>
              </a:spcBef>
              <a:buClr>
                <a:schemeClr val="accent1"/>
              </a:buClr>
              <a:buSzPct val="100000"/>
              <a:buFont typeface="Trebuchet MS"/>
              <a:buChar char=" "/>
              <a:defRPr sz="2000" u="sng">
                <a:solidFill>
                  <a:srgbClr val="F59E00"/>
                </a:solidFill>
                <a:latin typeface="Calibri"/>
                <a:ea typeface="Calibri"/>
                <a:cs typeface="Calibri"/>
                <a:sym typeface="Calibri"/>
              </a:defRPr>
            </a:pPr>
            <a:r>
              <a:rPr>
                <a:solidFill>
                  <a:srgbClr val="0000FF"/>
                </a:solidFill>
                <a:uFill>
                  <a:solidFill>
                    <a:srgbClr val="0000FF"/>
                  </a:solidFill>
                </a:uFill>
                <a:hlinkClick r:id="rId4" invalidUrl="" action="" tgtFrame="" tooltip="" history="1" highlightClick="0" endSnd="0"/>
              </a:rPr>
              <a:t>https://www.youtube.com/watch?v=NZHpmJvU7sM</a:t>
            </a:r>
            <a:endParaRPr>
              <a:solidFill>
                <a:srgbClr val="404040"/>
              </a:solidFill>
            </a:endParaRP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p>
          <a:p>
            <a:pPr marL="90487" indent="-90487" defTabSz="914400">
              <a:lnSpc>
                <a:spcPct val="90000"/>
              </a:lnSpc>
              <a:spcBef>
                <a:spcPts val="1200"/>
              </a:spcBef>
              <a:buClr>
                <a:schemeClr val="accent1"/>
              </a:buClr>
              <a:buSzPct val="100000"/>
              <a:buFont typeface="Trebuchet MS"/>
              <a:buChar char=" "/>
              <a:defRPr sz="2000" u="sng">
                <a:solidFill>
                  <a:srgbClr val="F59E00"/>
                </a:solidFill>
                <a:latin typeface="Calibri"/>
                <a:ea typeface="Calibri"/>
                <a:cs typeface="Calibri"/>
                <a:sym typeface="Calibri"/>
              </a:defRPr>
            </a:pPr>
            <a:r>
              <a:rPr>
                <a:solidFill>
                  <a:srgbClr val="0000FF"/>
                </a:solidFill>
                <a:uFill>
                  <a:solidFill>
                    <a:srgbClr val="0000FF"/>
                  </a:solidFill>
                </a:uFill>
                <a:hlinkClick r:id="rId5" invalidUrl="" action="" tgtFrame="" tooltip="" history="1" highlightClick="0" endSnd="0"/>
              </a:rPr>
              <a:t>http://www.guggenheim.org/video/futurist-performance-and-f-t-marinetti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Founded in Milan in 1909"/>
          <p:cNvSpPr txBox="1"/>
          <p:nvPr/>
        </p:nvSpPr>
        <p:spPr>
          <a:xfrm>
            <a:off x="381000" y="317499"/>
            <a:ext cx="3379441" cy="370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Founded in Milan in 1909</a:t>
            </a:r>
          </a:p>
        </p:txBody>
      </p:sp>
      <p:sp>
        <p:nvSpPr>
          <p:cNvPr id="42" name="by the Italian poet Marinetti"/>
          <p:cNvSpPr txBox="1"/>
          <p:nvPr/>
        </p:nvSpPr>
        <p:spPr>
          <a:xfrm>
            <a:off x="380999" y="711200"/>
            <a:ext cx="3078164" cy="3708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by the Italian poet Marinetti </a:t>
            </a:r>
          </a:p>
        </p:txBody>
      </p:sp>
      <p:pic>
        <p:nvPicPr>
          <p:cNvPr id="43" name="pasted-image.png" descr="pasted-image.png"/>
          <p:cNvPicPr>
            <a:picLocks noChangeAspect="1"/>
          </p:cNvPicPr>
          <p:nvPr/>
        </p:nvPicPr>
        <p:blipFill>
          <a:blip r:embed="rId2">
            <a:extLst/>
          </a:blip>
          <a:stretch>
            <a:fillRect/>
          </a:stretch>
        </p:blipFill>
        <p:spPr>
          <a:xfrm>
            <a:off x="4208462" y="3700462"/>
            <a:ext cx="4910138" cy="2946401"/>
          </a:xfrm>
          <a:prstGeom prst="rect">
            <a:avLst/>
          </a:prstGeom>
          <a:ln w="12700">
            <a:miter lim="400000"/>
          </a:ln>
        </p:spPr>
      </p:pic>
      <p:sp>
        <p:nvSpPr>
          <p:cNvPr id="44" name="Marinetti writes his Manifesto of Futurism which is published in a number of newspapers in January and February 1909"/>
          <p:cNvSpPr txBox="1"/>
          <p:nvPr/>
        </p:nvSpPr>
        <p:spPr>
          <a:xfrm>
            <a:off x="381000" y="1103312"/>
            <a:ext cx="8764588" cy="65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rPr>
                <a:solidFill>
                  <a:srgbClr val="FC1914"/>
                </a:solidFill>
              </a:rPr>
              <a:t>Marinetti</a:t>
            </a:r>
            <a:r>
              <a:t> writes his </a:t>
            </a:r>
            <a:r>
              <a:rPr i="1">
                <a:solidFill>
                  <a:srgbClr val="DD2706"/>
                </a:solidFill>
              </a:rPr>
              <a:t>Manifesto of Futurism</a:t>
            </a:r>
            <a:r>
              <a:t> which is published in a number of newspapers in January and February 1909  </a:t>
            </a:r>
          </a:p>
        </p:txBody>
      </p:sp>
      <p:sp>
        <p:nvSpPr>
          <p:cNvPr id="45" name="The manifesto sought to turn its back on Italy’s cultural heritage and instead…"/>
          <p:cNvSpPr txBox="1"/>
          <p:nvPr/>
        </p:nvSpPr>
        <p:spPr>
          <a:xfrm>
            <a:off x="381000" y="1801812"/>
            <a:ext cx="8253413" cy="929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The manifesto sought to turn its back on Italy’s cultural heritage and instead</a:t>
            </a:r>
          </a:p>
          <a:p>
            <a:pPr/>
            <a:r>
              <a:t>look towards a new world that celebrated a modern era of technological </a:t>
            </a:r>
          </a:p>
          <a:p>
            <a:pPr/>
            <a:r>
              <a:t>advancement and industry</a:t>
            </a:r>
          </a:p>
        </p:txBody>
      </p:sp>
      <p:sp>
        <p:nvSpPr>
          <p:cNvPr id="46" name="Marinetti insisted on a total rejection of various issues such as tradition, museums, libraries and feminism and instead called for the promotion of industry,…"/>
          <p:cNvSpPr txBox="1"/>
          <p:nvPr/>
        </p:nvSpPr>
        <p:spPr>
          <a:xfrm>
            <a:off x="381000" y="2825750"/>
            <a:ext cx="8597900" cy="929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Marinetti insisted on a total rejection of various issues such as tradition, museums, libraries and feminism and instead called for the promotion of industry,</a:t>
            </a:r>
          </a:p>
          <a:p>
            <a:pPr/>
            <a:r>
              <a:t>youth, war and progress</a:t>
            </a:r>
          </a:p>
        </p:txBody>
      </p:sp>
      <p:sp>
        <p:nvSpPr>
          <p:cNvPr id="47" name="We want no part of it, the past,…"/>
          <p:cNvSpPr txBox="1"/>
          <p:nvPr/>
        </p:nvSpPr>
        <p:spPr>
          <a:xfrm>
            <a:off x="368300" y="3789362"/>
            <a:ext cx="8597900" cy="65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i="1"/>
            </a:pPr>
            <a:r>
              <a:t>We want no part of it, the past, </a:t>
            </a:r>
          </a:p>
          <a:p>
            <a:pPr>
              <a:defRPr i="1"/>
            </a:pPr>
            <a:r>
              <a:t>we the young and strong Futurists!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0-#ppt_w/2"/>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42"/>
                                        </p:tgtEl>
                                        <p:attrNameLst>
                                          <p:attrName>style.visibility</p:attrName>
                                        </p:attrNameLst>
                                      </p:cBhvr>
                                      <p:to>
                                        <p:strVal val="visible"/>
                                      </p:to>
                                    </p:set>
                                    <p:anim calcmode="lin" valueType="num">
                                      <p:cBhvr>
                                        <p:cTn id="13" dur="500" fill="hold"/>
                                        <p:tgtEl>
                                          <p:spTgt spid="42"/>
                                        </p:tgtEl>
                                        <p:attrNameLst>
                                          <p:attrName>ppt_x</p:attrName>
                                        </p:attrNameLst>
                                      </p:cBhvr>
                                      <p:tavLst>
                                        <p:tav tm="0">
                                          <p:val>
                                            <p:strVal val="0-#ppt_w/2"/>
                                          </p:val>
                                        </p:tav>
                                        <p:tav tm="100000">
                                          <p:val>
                                            <p:strVal val="#ppt_x"/>
                                          </p:val>
                                        </p:tav>
                                      </p:tavLst>
                                    </p:anim>
                                    <p:anim calcmode="lin" valueType="num">
                                      <p:cBhvr>
                                        <p:cTn id="1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43"/>
                                        </p:tgtEl>
                                        <p:attrNameLst>
                                          <p:attrName>style.visibility</p:attrName>
                                        </p:attrNameLst>
                                      </p:cBhvr>
                                      <p:to>
                                        <p:strVal val="visible"/>
                                      </p:to>
                                    </p:set>
                                    <p:anim calcmode="lin" valueType="num">
                                      <p:cBhvr>
                                        <p:cTn id="19" dur="500" fill="hold"/>
                                        <p:tgtEl>
                                          <p:spTgt spid="43"/>
                                        </p:tgtEl>
                                        <p:attrNameLst>
                                          <p:attrName>ppt_x</p:attrName>
                                        </p:attrNameLst>
                                      </p:cBhvr>
                                      <p:tavLst>
                                        <p:tav tm="0">
                                          <p:val>
                                            <p:strVal val="1+#ppt_w/2"/>
                                          </p:val>
                                        </p:tav>
                                        <p:tav tm="100000">
                                          <p:val>
                                            <p:strVal val="#ppt_x"/>
                                          </p:val>
                                        </p:tav>
                                      </p:tavLst>
                                    </p:anim>
                                    <p:anim calcmode="lin" valueType="num">
                                      <p:cBhvr>
                                        <p:cTn id="2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4" fill="hold">
                                  <p:stCondLst>
                                    <p:cond delay="0"/>
                                  </p:stCondLst>
                                  <p:iterate type="el" backwards="0">
                                    <p:tmAbs val="0"/>
                                  </p:iterate>
                                  <p:childTnLst>
                                    <p:set>
                                      <p:cBhvr>
                                        <p:cTn id="24" fill="hold"/>
                                        <p:tgtEl>
                                          <p:spTgt spid="44"/>
                                        </p:tgtEl>
                                        <p:attrNameLst>
                                          <p:attrName>style.visibility</p:attrName>
                                        </p:attrNameLst>
                                      </p:cBhvr>
                                      <p:to>
                                        <p:strVal val="visible"/>
                                      </p:to>
                                    </p:set>
                                    <p:anim calcmode="lin" valueType="num">
                                      <p:cBhvr>
                                        <p:cTn id="25" dur="500" fill="hold"/>
                                        <p:tgtEl>
                                          <p:spTgt spid="44"/>
                                        </p:tgtEl>
                                        <p:attrNameLst>
                                          <p:attrName>ppt_x</p:attrName>
                                        </p:attrNameLst>
                                      </p:cBhvr>
                                      <p:tavLst>
                                        <p:tav tm="0">
                                          <p:val>
                                            <p:strVal val="0-#ppt_w/2"/>
                                          </p:val>
                                        </p:tav>
                                        <p:tav tm="100000">
                                          <p:val>
                                            <p:strVal val="#ppt_x"/>
                                          </p:val>
                                        </p:tav>
                                      </p:tavLst>
                                    </p:anim>
                                    <p:anim calcmode="lin" valueType="num">
                                      <p:cBhvr>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5" fill="hold">
                                  <p:stCondLst>
                                    <p:cond delay="0"/>
                                  </p:stCondLst>
                                  <p:iterate type="el" backwards="0">
                                    <p:tmAbs val="0"/>
                                  </p:iterate>
                                  <p:childTnLst>
                                    <p:set>
                                      <p:cBhvr>
                                        <p:cTn id="30" fill="hold"/>
                                        <p:tgtEl>
                                          <p:spTgt spid="45"/>
                                        </p:tgtEl>
                                        <p:attrNameLst>
                                          <p:attrName>style.visibility</p:attrName>
                                        </p:attrNameLst>
                                      </p:cBhvr>
                                      <p:to>
                                        <p:strVal val="visible"/>
                                      </p:to>
                                    </p:set>
                                    <p:anim calcmode="lin" valueType="num">
                                      <p:cBhvr>
                                        <p:cTn id="31" dur="500" fill="hold"/>
                                        <p:tgtEl>
                                          <p:spTgt spid="45"/>
                                        </p:tgtEl>
                                        <p:attrNameLst>
                                          <p:attrName>ppt_x</p:attrName>
                                        </p:attrNameLst>
                                      </p:cBhvr>
                                      <p:tavLst>
                                        <p:tav tm="0">
                                          <p:val>
                                            <p:strVal val="0-#ppt_w/2"/>
                                          </p:val>
                                        </p:tav>
                                        <p:tav tm="100000">
                                          <p:val>
                                            <p:strVal val="#ppt_x"/>
                                          </p:val>
                                        </p:tav>
                                      </p:tavLst>
                                    </p:anim>
                                    <p:anim calcmode="lin" valueType="num">
                                      <p:cBhvr>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6" fill="hold">
                                  <p:stCondLst>
                                    <p:cond delay="0"/>
                                  </p:stCondLst>
                                  <p:iterate type="el" backwards="0">
                                    <p:tmAbs val="0"/>
                                  </p:iterate>
                                  <p:childTnLst>
                                    <p:set>
                                      <p:cBhvr>
                                        <p:cTn id="36" fill="hold"/>
                                        <p:tgtEl>
                                          <p:spTgt spid="46"/>
                                        </p:tgtEl>
                                        <p:attrNameLst>
                                          <p:attrName>style.visibility</p:attrName>
                                        </p:attrNameLst>
                                      </p:cBhvr>
                                      <p:to>
                                        <p:strVal val="visible"/>
                                      </p:to>
                                    </p:set>
                                    <p:anim calcmode="lin" valueType="num">
                                      <p:cBhvr>
                                        <p:cTn id="37" dur="500" fill="hold"/>
                                        <p:tgtEl>
                                          <p:spTgt spid="46"/>
                                        </p:tgtEl>
                                        <p:attrNameLst>
                                          <p:attrName>ppt_x</p:attrName>
                                        </p:attrNameLst>
                                      </p:cBhvr>
                                      <p:tavLst>
                                        <p:tav tm="0">
                                          <p:val>
                                            <p:strVal val="0-#ppt_w/2"/>
                                          </p:val>
                                        </p:tav>
                                        <p:tav tm="100000">
                                          <p:val>
                                            <p:strVal val="#ppt_x"/>
                                          </p:val>
                                        </p:tav>
                                      </p:tavLst>
                                    </p:anim>
                                    <p:anim calcmode="lin" valueType="num">
                                      <p:cBhvr>
                                        <p:cTn id="3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 grpId="7" fill="hold">
                                  <p:stCondLst>
                                    <p:cond delay="0"/>
                                  </p:stCondLst>
                                  <p:iterate type="el" backwards="0">
                                    <p:tmAbs val="0"/>
                                  </p:iterate>
                                  <p:childTnLst>
                                    <p:set>
                                      <p:cBhvr>
                                        <p:cTn id="42" fill="hold"/>
                                        <p:tgtEl>
                                          <p:spTgt spid="47"/>
                                        </p:tgtEl>
                                        <p:attrNameLst>
                                          <p:attrName>style.visibility</p:attrName>
                                        </p:attrNameLst>
                                      </p:cBhvr>
                                      <p:to>
                                        <p:strVal val="visible"/>
                                      </p:to>
                                    </p:set>
                                    <p:anim calcmode="lin" valueType="num">
                                      <p:cBhvr>
                                        <p:cTn id="43" dur="500" fill="hold"/>
                                        <p:tgtEl>
                                          <p:spTgt spid="47"/>
                                        </p:tgtEl>
                                        <p:attrNameLst>
                                          <p:attrName>ppt_x</p:attrName>
                                        </p:attrNameLst>
                                      </p:cBhvr>
                                      <p:tavLst>
                                        <p:tav tm="0">
                                          <p:val>
                                            <p:strVal val="0-#ppt_w/2"/>
                                          </p:val>
                                        </p:tav>
                                        <p:tav tm="100000">
                                          <p:val>
                                            <p:strVal val="#ppt_x"/>
                                          </p:val>
                                        </p:tav>
                                      </p:tavLst>
                                    </p:anim>
                                    <p:anim calcmode="lin" valueType="num">
                                      <p:cBhvr>
                                        <p:cTn id="4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 grpId="6"/>
      <p:bldP build="whole" bldLvl="1" animBg="1" rev="0" advAuto="0" spid="43" grpId="3"/>
      <p:bldP build="whole" bldLvl="1" animBg="1" rev="0" advAuto="0" spid="45" grpId="5"/>
      <p:bldP build="whole" bldLvl="1" animBg="1" rev="0" advAuto="0" spid="44" grpId="4"/>
      <p:bldP build="whole" bldLvl="1" animBg="1" rev="0" advAuto="0" spid="47" grpId="7"/>
      <p:bldP build="whole" bldLvl="1" animBg="1" rev="0" advAuto="0" spid="42" grpId="2"/>
      <p:bldP build="whole" bldLvl="1" animBg="1" rev="0" advAuto="0" spid="41"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9" name="pasted-image.png" descr="pasted-image.png"/>
          <p:cNvPicPr>
            <a:picLocks noChangeAspect="1"/>
          </p:cNvPicPr>
          <p:nvPr/>
        </p:nvPicPr>
        <p:blipFill>
          <a:blip r:embed="rId2">
            <a:extLst/>
          </a:blip>
          <a:stretch>
            <a:fillRect/>
          </a:stretch>
        </p:blipFill>
        <p:spPr>
          <a:xfrm>
            <a:off x="5961062" y="2497137"/>
            <a:ext cx="3198813" cy="4368801"/>
          </a:xfrm>
          <a:prstGeom prst="rect">
            <a:avLst/>
          </a:prstGeom>
          <a:ln w="12700">
            <a:miter lim="400000"/>
          </a:ln>
        </p:spPr>
      </p:pic>
      <p:sp>
        <p:nvSpPr>
          <p:cNvPr id="50" name="‘We declare … a new beauty, the beauty of speed. A racing motor car … is more beautiful than the Victory of Samothrace’"/>
          <p:cNvSpPr txBox="1"/>
          <p:nvPr/>
        </p:nvSpPr>
        <p:spPr>
          <a:xfrm>
            <a:off x="271462" y="1081087"/>
            <a:ext cx="8599489" cy="65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r>
              <a:t>‘</a:t>
            </a:r>
            <a:r>
              <a:rPr i="1"/>
              <a:t>We declare … a new beauty, the beauty of speed. A racing motor car … is more beautiful than the Victory of Samothrace</a:t>
            </a:r>
            <a:r>
              <a:t>’</a:t>
            </a:r>
          </a:p>
        </p:txBody>
      </p:sp>
      <p:pic>
        <p:nvPicPr>
          <p:cNvPr id="51" name="pasted-image.png" descr="pasted-image.png"/>
          <p:cNvPicPr>
            <a:picLocks noChangeAspect="1"/>
          </p:cNvPicPr>
          <p:nvPr/>
        </p:nvPicPr>
        <p:blipFill>
          <a:blip r:embed="rId3">
            <a:extLst/>
          </a:blip>
          <a:stretch>
            <a:fillRect/>
          </a:stretch>
        </p:blipFill>
        <p:spPr>
          <a:xfrm>
            <a:off x="4049712" y="4965700"/>
            <a:ext cx="2528888" cy="167163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0-#ppt_w/2"/>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51"/>
                                        </p:tgtEl>
                                        <p:attrNameLst>
                                          <p:attrName>style.visibility</p:attrName>
                                        </p:attrNameLst>
                                      </p:cBhvr>
                                      <p:to>
                                        <p:strVal val="visible"/>
                                      </p:to>
                                    </p:set>
                                    <p:anim calcmode="lin" valueType="num">
                                      <p:cBhvr>
                                        <p:cTn id="13" dur="500" fill="hold"/>
                                        <p:tgtEl>
                                          <p:spTgt spid="51"/>
                                        </p:tgtEl>
                                        <p:attrNameLst>
                                          <p:attrName>ppt_x</p:attrName>
                                        </p:attrNameLst>
                                      </p:cBhvr>
                                      <p:tavLst>
                                        <p:tav tm="0">
                                          <p:val>
                                            <p:strVal val="0-#ppt_w/2"/>
                                          </p:val>
                                        </p:tav>
                                        <p:tav tm="100000">
                                          <p:val>
                                            <p:strVal val="#ppt_x"/>
                                          </p:val>
                                        </p:tav>
                                      </p:tavLst>
                                    </p:anim>
                                    <p:anim calcmode="lin" valueType="num">
                                      <p:cBhvr>
                                        <p:cTn id="14"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P build="whole" bldLvl="1" animBg="1" rev="0" advAuto="0" spid="51"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Aims"/>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914400">
              <a:lnSpc>
                <a:spcPct val="85000"/>
              </a:lnSpc>
              <a:defRPr sz="4800">
                <a:solidFill>
                  <a:srgbClr val="404040"/>
                </a:solidFill>
                <a:latin typeface="Calibri Light"/>
                <a:ea typeface="Calibri Light"/>
                <a:cs typeface="Calibri Light"/>
                <a:sym typeface="Calibri Light"/>
              </a:defRPr>
            </a:lvl1pPr>
          </a:lstStyle>
          <a:p>
            <a:pPr/>
            <a:r>
              <a:t>Aims</a:t>
            </a:r>
          </a:p>
        </p:txBody>
      </p:sp>
      <p:sp>
        <p:nvSpPr>
          <p:cNvPr id="54" name="To celebrate modernity &amp; nationality…"/>
          <p:cNvSpPr txBox="1"/>
          <p:nvPr>
            <p:ph type="body" sz="quarter" idx="4294967295"/>
          </p:nvPr>
        </p:nvSpPr>
        <p:spPr>
          <a:xfrm>
            <a:off x="822325" y="2203450"/>
            <a:ext cx="2092325" cy="3665538"/>
          </a:xfrm>
          <a:prstGeom prst="rect">
            <a:avLst/>
          </a:prstGeom>
        </p:spPr>
        <p:txBody>
          <a:bodyPr lIns="0" tIns="0" rIns="0" bIns="0">
            <a:normAutofit fontScale="100000" lnSpcReduction="0"/>
          </a:bodyPr>
          <a:lstStyle/>
          <a:p>
            <a:pPr marL="90487" indent="-90487" defTabSz="914400">
              <a:lnSpc>
                <a:spcPct val="81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To celebrate modernity &amp; nationality</a:t>
            </a:r>
          </a:p>
          <a:p>
            <a:pPr marL="90487" indent="-90487" defTabSz="914400">
              <a:lnSpc>
                <a:spcPct val="81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To reject the old: “burn the museums”</a:t>
            </a:r>
          </a:p>
          <a:p>
            <a:pPr marL="90487" indent="-90487" defTabSz="914400">
              <a:lnSpc>
                <a:spcPct val="81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To see everything in terms of “universal dynamism”</a:t>
            </a:r>
          </a:p>
          <a:p>
            <a:pPr marL="90487" indent="-90487" defTabSz="914400">
              <a:lnSpc>
                <a:spcPct val="81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To challenge and be provocative</a:t>
            </a:r>
          </a:p>
        </p:txBody>
      </p:sp>
      <p:pic>
        <p:nvPicPr>
          <p:cNvPr id="55" name="http://www.john-wilson.com.au/blog/wp-content/uploads/2012/06/ProjectProjects.jpg" descr="http://www.john-wilson.com.au/blog/wp-content/uploads/2012/06/ProjectProjects.jpg"/>
          <p:cNvPicPr>
            <a:picLocks noChangeAspect="1"/>
          </p:cNvPicPr>
          <p:nvPr/>
        </p:nvPicPr>
        <p:blipFill>
          <a:blip r:embed="rId2">
            <a:extLst/>
          </a:blip>
          <a:stretch>
            <a:fillRect/>
          </a:stretch>
        </p:blipFill>
        <p:spPr>
          <a:xfrm>
            <a:off x="3130550" y="285750"/>
            <a:ext cx="5715000" cy="494347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Key players"/>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914400">
              <a:lnSpc>
                <a:spcPct val="85000"/>
              </a:lnSpc>
              <a:defRPr sz="4800">
                <a:solidFill>
                  <a:srgbClr val="404040"/>
                </a:solidFill>
                <a:latin typeface="Calibri Light"/>
                <a:ea typeface="Calibri Light"/>
                <a:cs typeface="Calibri Light"/>
                <a:sym typeface="Calibri Light"/>
              </a:defRPr>
            </a:lvl1pPr>
          </a:lstStyle>
          <a:p>
            <a:pPr/>
            <a:r>
              <a:t>Key players</a:t>
            </a:r>
          </a:p>
        </p:txBody>
      </p:sp>
      <p:sp>
        <p:nvSpPr>
          <p:cNvPr id="58" name="Marinetti (poet &amp; philosopher) writer of the Futurist manifesto in 1909 and published it in Italy and France.…"/>
          <p:cNvSpPr txBox="1"/>
          <p:nvPr>
            <p:ph type="body" sz="quarter" idx="4294967295"/>
          </p:nvPr>
        </p:nvSpPr>
        <p:spPr>
          <a:xfrm>
            <a:off x="822324" y="1844675"/>
            <a:ext cx="3100389"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rPr>
                <a:solidFill>
                  <a:srgbClr val="E92513"/>
                </a:solidFill>
              </a:rPr>
              <a:t>Marinetti</a:t>
            </a:r>
            <a:r>
              <a:t> (poet &amp; philosopher) writer of the Futurist manifesto in 1909 and published it in Italy and France.</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rPr>
                <a:solidFill>
                  <a:srgbClr val="F62906"/>
                </a:solidFill>
              </a:rPr>
              <a:t>Umberto Boccioni</a:t>
            </a:r>
            <a:r>
              <a:t> is the main artist associated with the style.</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Other key players include their teacher, Balla, as well as Carra, Russolo and (although he was in Paris) Severini. </a:t>
            </a:r>
          </a:p>
        </p:txBody>
      </p:sp>
      <p:pic>
        <p:nvPicPr>
          <p:cNvPr id="59" name="https://upload.wikimedia.org/wikipedia/commons/thumb/c/c6/Russolo%2C_Carr%C3%A0%2C_Marinetti%2C_Boccioni_and_Severini_in_front_of_Le_Figaro%2C_Paris%2C_9_February_1912.jpg/300px-Russolo%2C_Carr%C3%A0%2C_Marinetti%2C_Boccioni_and_Severini_in_front_of_Le_Figaro%2C_Paris%2C_9_February_1912.jpg" descr="https://upload.wikimedia.org/wikipedia/commons/thumb/c/c6/Russolo%2C_Carr%C3%A0%2C_Marinetti%2C_Boccioni_and_Severini_in_front_of_Le_Figaro%2C_Paris%2C_9_February_1912.jpg/300px-Russolo%2C_Carr%C3%A0%2C_Marinetti%2C_Boccioni_and_Severini_in_front_of_Le_Figaro%2C_Paris%2C_9_February_1912.jpg"/>
          <p:cNvPicPr>
            <a:picLocks noChangeAspect="1"/>
          </p:cNvPicPr>
          <p:nvPr/>
        </p:nvPicPr>
        <p:blipFill>
          <a:blip r:embed="rId3">
            <a:extLst/>
          </a:blip>
          <a:stretch>
            <a:fillRect/>
          </a:stretch>
        </p:blipFill>
        <p:spPr>
          <a:xfrm>
            <a:off x="4211637" y="915987"/>
            <a:ext cx="4297363" cy="27940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Visual Characteristics"/>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914400">
              <a:lnSpc>
                <a:spcPct val="85000"/>
              </a:lnSpc>
              <a:defRPr sz="4800">
                <a:solidFill>
                  <a:srgbClr val="404040"/>
                </a:solidFill>
                <a:latin typeface="Calibri Light"/>
                <a:ea typeface="Calibri Light"/>
                <a:cs typeface="Calibri Light"/>
                <a:sym typeface="Calibri Light"/>
              </a:defRPr>
            </a:lvl1pPr>
          </a:lstStyle>
          <a:p>
            <a:pPr/>
            <a:r>
              <a:t>Visual Characteristics</a:t>
            </a:r>
          </a:p>
        </p:txBody>
      </p:sp>
      <p:sp>
        <p:nvSpPr>
          <p:cNvPr id="64" name="Subject matter: Modern, machinery, movement…"/>
          <p:cNvSpPr txBox="1"/>
          <p:nvPr>
            <p:ph type="body" sz="half" idx="4294967295"/>
          </p:nvPr>
        </p:nvSpPr>
        <p:spPr>
          <a:xfrm>
            <a:off x="769937" y="1987550"/>
            <a:ext cx="4810126"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Subject matter: Modern, machinery, movement</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Composition: Flat, asymmetric</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Brush handling: changes during style from early: Italian Divisionism to Cubist influences after their visit to Paris in 1911. Strong differences in personal style between members of the group. </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Colour: strong, primaries</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Figure handling: simplified. </a:t>
            </a:r>
          </a:p>
        </p:txBody>
      </p:sp>
      <p:pic>
        <p:nvPicPr>
          <p:cNvPr id="65" name="http://images1.wikia.nocookie.net/__cb20100831132937/web2lang-learning/it/images/e/e3/Previati_danza.jpg" descr="http://images1.wikia.nocookie.net/__cb20100831132937/web2lang-learning/it/images/e/e3/Previati_danza.jpg"/>
          <p:cNvPicPr>
            <a:picLocks noChangeAspect="1"/>
          </p:cNvPicPr>
          <p:nvPr/>
        </p:nvPicPr>
        <p:blipFill>
          <a:blip r:embed="rId3">
            <a:extLst/>
          </a:blip>
          <a:stretch>
            <a:fillRect/>
          </a:stretch>
        </p:blipFill>
        <p:spPr>
          <a:xfrm>
            <a:off x="6621462" y="336550"/>
            <a:ext cx="2244726" cy="2874963"/>
          </a:xfrm>
          <a:prstGeom prst="rect">
            <a:avLst/>
          </a:prstGeom>
          <a:ln w="12700">
            <a:miter lim="400000"/>
          </a:ln>
        </p:spPr>
      </p:pic>
      <p:sp>
        <p:nvSpPr>
          <p:cNvPr id="66" name="Early artistic influence came from the Italian divisionists: above Previati."/>
          <p:cNvSpPr txBox="1"/>
          <p:nvPr/>
        </p:nvSpPr>
        <p:spPr>
          <a:xfrm>
            <a:off x="6621462" y="3429000"/>
            <a:ext cx="2244726" cy="1488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i="1"/>
            </a:lvl1pPr>
          </a:lstStyle>
          <a:p>
            <a:pPr/>
            <a:r>
              <a:t>Early artistic influence came from the Italian divisionists: above Previati.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Place"/>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914400">
              <a:lnSpc>
                <a:spcPct val="85000"/>
              </a:lnSpc>
              <a:defRPr sz="4800">
                <a:solidFill>
                  <a:srgbClr val="404040"/>
                </a:solidFill>
                <a:latin typeface="Calibri Light"/>
                <a:ea typeface="Calibri Light"/>
                <a:cs typeface="Calibri Light"/>
                <a:sym typeface="Calibri Light"/>
              </a:defRPr>
            </a:lvl1pPr>
          </a:lstStyle>
          <a:p>
            <a:pPr/>
            <a:r>
              <a:t>Place</a:t>
            </a:r>
          </a:p>
        </p:txBody>
      </p:sp>
      <p:sp>
        <p:nvSpPr>
          <p:cNvPr id="71" name="Futurism was founded in Milan.…"/>
          <p:cNvSpPr txBox="1"/>
          <p:nvPr>
            <p:ph type="body" idx="4294967295"/>
          </p:nvPr>
        </p:nvSpPr>
        <p:spPr>
          <a:xfrm>
            <a:off x="822325" y="1844675"/>
            <a:ext cx="7543800"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Futurism was founded in Milan.</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Northern, industrial city of Milan, far from the Renaissance centre of Florence and the Classical/Baroque heartland in Rome. </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Italy still coming to terms with union (1871) and widespread revolt and rebellion over government impositions on labour etc which did not suit all regions. </a:t>
            </a:r>
          </a:p>
        </p:txBody>
      </p:sp>
      <p:pic>
        <p:nvPicPr>
          <p:cNvPr id="72" name="http://esand.net/seiberlingvh/Seiberling_gifts_to_UIMA_files/image053.jpg" descr="http://esand.net/seiberlingvh/Seiberling_gifts_to_UIMA_files/image053.jpg"/>
          <p:cNvPicPr>
            <a:picLocks noChangeAspect="1"/>
          </p:cNvPicPr>
          <p:nvPr/>
        </p:nvPicPr>
        <p:blipFill>
          <a:blip r:embed="rId2">
            <a:extLst/>
          </a:blip>
          <a:stretch>
            <a:fillRect/>
          </a:stretch>
        </p:blipFill>
        <p:spPr>
          <a:xfrm>
            <a:off x="4211637" y="3736975"/>
            <a:ext cx="4154488" cy="209708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Boccioni ‘The City Rises’ 1909"/>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895350">
              <a:lnSpc>
                <a:spcPct val="85000"/>
              </a:lnSpc>
              <a:defRPr sz="4700">
                <a:solidFill>
                  <a:srgbClr val="404040"/>
                </a:solidFill>
                <a:latin typeface="Calibri Light"/>
                <a:ea typeface="Calibri Light"/>
                <a:cs typeface="Calibri Light"/>
                <a:sym typeface="Calibri Light"/>
              </a:defRPr>
            </a:lvl1pPr>
          </a:lstStyle>
          <a:p>
            <a:pPr/>
            <a:r>
              <a:t>Boccioni ‘The City Rises’ 1909</a:t>
            </a:r>
          </a:p>
        </p:txBody>
      </p:sp>
      <p:sp>
        <p:nvSpPr>
          <p:cNvPr id="75" name="The first Futurist painting?"/>
          <p:cNvSpPr txBox="1"/>
          <p:nvPr>
            <p:ph type="body" idx="4294967295"/>
          </p:nvPr>
        </p:nvSpPr>
        <p:spPr>
          <a:xfrm>
            <a:off x="822325" y="1844675"/>
            <a:ext cx="7543800" cy="4024313"/>
          </a:xfrm>
          <a:prstGeom prst="rect">
            <a:avLst/>
          </a:prstGeom>
        </p:spPr>
        <p:txBody>
          <a:bodyPr lIns="0" tIns="0" rIns="0" bIns="0">
            <a:normAutofit fontScale="100000" lnSpcReduction="0"/>
          </a:bodyPr>
          <a:lstStyle>
            <a:lvl1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lvl1pPr>
          </a:lstStyle>
          <a:p>
            <a:pPr/>
            <a:r>
              <a:t>The first Futurist painting?</a:t>
            </a:r>
          </a:p>
        </p:txBody>
      </p:sp>
      <p:pic>
        <p:nvPicPr>
          <p:cNvPr id="76" name="http://learner.org/courses/globalart/assets/non_flash_386/work_173.jpg" descr="http://learner.org/courses/globalart/assets/non_flash_386/work_173.jpg"/>
          <p:cNvPicPr>
            <a:picLocks noChangeAspect="1"/>
          </p:cNvPicPr>
          <p:nvPr/>
        </p:nvPicPr>
        <p:blipFill>
          <a:blip r:embed="rId3">
            <a:extLst/>
          </a:blip>
          <a:stretch>
            <a:fillRect/>
          </a:stretch>
        </p:blipFill>
        <p:spPr>
          <a:xfrm>
            <a:off x="2862262" y="2306637"/>
            <a:ext cx="5534026" cy="36703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Boccioni ‘The Street Enters the House’ 1911"/>
          <p:cNvSpPr txBox="1"/>
          <p:nvPr>
            <p:ph type="title" idx="4294967295"/>
          </p:nvPr>
        </p:nvSpPr>
        <p:spPr>
          <a:xfrm>
            <a:off x="822325" y="285749"/>
            <a:ext cx="7543800" cy="1450977"/>
          </a:xfrm>
          <a:prstGeom prst="rect">
            <a:avLst/>
          </a:prstGeom>
        </p:spPr>
        <p:txBody>
          <a:bodyPr lIns="45718" tIns="45718" rIns="45718" bIns="45718" anchor="b">
            <a:normAutofit fontScale="100000" lnSpcReduction="0"/>
          </a:bodyPr>
          <a:lstStyle>
            <a:lvl1pPr defTabSz="895350">
              <a:lnSpc>
                <a:spcPct val="85000"/>
              </a:lnSpc>
              <a:defRPr sz="4700">
                <a:solidFill>
                  <a:srgbClr val="404040"/>
                </a:solidFill>
                <a:latin typeface="Calibri Light"/>
                <a:ea typeface="Calibri Light"/>
                <a:cs typeface="Calibri Light"/>
                <a:sym typeface="Calibri Light"/>
              </a:defRPr>
            </a:lvl1pPr>
          </a:lstStyle>
          <a:p>
            <a:pPr/>
            <a:r>
              <a:t>Boccioni ‘The Street Enters the House’ 1911</a:t>
            </a:r>
          </a:p>
        </p:txBody>
      </p:sp>
      <p:sp>
        <p:nvSpPr>
          <p:cNvPr id="81" name="The group went to see Severini in Paris in 1911 who introduced them to Cubism…"/>
          <p:cNvSpPr txBox="1"/>
          <p:nvPr>
            <p:ph type="body" sz="half" idx="4294967295"/>
          </p:nvPr>
        </p:nvSpPr>
        <p:spPr>
          <a:xfrm>
            <a:off x="822325" y="1844675"/>
            <a:ext cx="3316288" cy="4024313"/>
          </a:xfrm>
          <a:prstGeom prst="rect">
            <a:avLst/>
          </a:prstGeom>
        </p:spPr>
        <p:txBody>
          <a:bodyPr lIns="0" tIns="0" rIns="0" bIns="0">
            <a:normAutofit fontScale="100000" lnSpcReduction="0"/>
          </a:bodyPr>
          <a:lstStyle/>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The group went to see Severini in Paris in 1911 who introduced them to Cubism</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Notice the use of facets here</a:t>
            </a:r>
          </a:p>
          <a:p>
            <a:pPr marL="90487" indent="-90487" defTabSz="914400">
              <a:lnSpc>
                <a:spcPct val="90000"/>
              </a:lnSpc>
              <a:spcBef>
                <a:spcPts val="1200"/>
              </a:spcBef>
              <a:buClr>
                <a:schemeClr val="accent1"/>
              </a:buClr>
              <a:buSzPct val="100000"/>
              <a:buFont typeface="Trebuchet MS"/>
              <a:buChar char=" "/>
              <a:defRPr sz="2000">
                <a:solidFill>
                  <a:srgbClr val="404040"/>
                </a:solidFill>
                <a:latin typeface="Calibri"/>
                <a:ea typeface="Calibri"/>
                <a:cs typeface="Calibri"/>
                <a:sym typeface="Calibri"/>
              </a:defRPr>
            </a:pPr>
            <a:r>
              <a:t>Also multiple perspectives and overlaps to create “universal dynamism” (which goes beyond what we see, but explores sound and movement too)</a:t>
            </a:r>
          </a:p>
        </p:txBody>
      </p:sp>
      <p:pic>
        <p:nvPicPr>
          <p:cNvPr id="82" name="Boccioni The Street Enters The House.jpg" descr="Boccioni The Street Enters The House.jpg"/>
          <p:cNvPicPr>
            <a:picLocks noChangeAspect="1"/>
          </p:cNvPicPr>
          <p:nvPr/>
        </p:nvPicPr>
        <p:blipFill>
          <a:blip r:embed="rId3">
            <a:extLst/>
          </a:blip>
          <a:stretch>
            <a:fillRect/>
          </a:stretch>
        </p:blipFill>
        <p:spPr>
          <a:xfrm>
            <a:off x="4354512" y="1857375"/>
            <a:ext cx="4011613" cy="4064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18AB3"/>
      </a:accent1>
      <a:accent2>
        <a:srgbClr val="A6B727"/>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venir Roman"/>
        <a:ea typeface="Avenir Roman"/>
        <a:cs typeface="Avenir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59999"/>
              </a:srgbClr>
            </a:outerShdw>
          </a:effectLst>
        </a:effectStyle>
        <a:effectStyle>
          <a:effectLst>
            <a:outerShdw sx="100000" sy="100000" kx="0" ky="0" algn="b" rotWithShape="0" blurRad="38100" dist="25400" dir="2700000">
              <a:srgbClr val="000000">
                <a:alpha val="59999"/>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2700000">
            <a:srgbClr val="000000">
              <a:alpha val="59999"/>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18AB3"/>
      </a:accent1>
      <a:accent2>
        <a:srgbClr val="A6B727"/>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Avenir Roman"/>
        <a:ea typeface="Avenir Roman"/>
        <a:cs typeface="Avenir Roma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59999"/>
              </a:srgbClr>
            </a:outerShdw>
          </a:effectLst>
        </a:effectStyle>
        <a:effectStyle>
          <a:effectLst>
            <a:outerShdw sx="100000" sy="100000" kx="0" ky="0" algn="b" rotWithShape="0" blurRad="38100" dist="25400" dir="2700000">
              <a:srgbClr val="000000">
                <a:alpha val="59999"/>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2700000">
            <a:srgbClr val="000000">
              <a:alpha val="59999"/>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