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2" r:id="rId6"/>
    <p:sldId id="263" r:id="rId7"/>
    <p:sldId id="264" r:id="rId8"/>
    <p:sldId id="265" r:id="rId9"/>
    <p:sldId id="266" r:id="rId10"/>
    <p:sldId id="267"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11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3008525" y="78757"/>
            <a:ext cx="6987750" cy="8933305"/>
          </a:xfrm>
          <a:prstGeom prst="rect">
            <a:avLst/>
          </a:prstGeom>
          <a:ln w="12700">
            <a:miter lim="400000"/>
          </a:ln>
        </p:spPr>
      </p:pic>
      <p:sp>
        <p:nvSpPr>
          <p:cNvPr id="120" name="Berthe Morisot, Portrait of the Artist’s Mother and Sister, 1869-70, 81 x 101cm"/>
          <p:cNvSpPr txBox="1"/>
          <p:nvPr/>
        </p:nvSpPr>
        <p:spPr>
          <a:xfrm>
            <a:off x="295656" y="9015070"/>
            <a:ext cx="12413489" cy="4610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Berthe Morisot, </a:t>
            </a:r>
            <a:r>
              <a:rPr i="1"/>
              <a:t>Portrait of the Artist’s Mother and Sister</a:t>
            </a:r>
            <a:r>
              <a:t>, 1869-70, 81 x 101cm</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
          <p:cNvSpPr txBox="1"/>
          <p:nvPr/>
        </p:nvSpPr>
        <p:spPr>
          <a:xfrm>
            <a:off x="-11213042" y="-16311166"/>
            <a:ext cx="127001" cy="71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ts val="4700"/>
              </a:lnSpc>
              <a:defRPr sz="2000" b="0">
                <a:latin typeface="Helvetica"/>
                <a:ea typeface="Helvetica"/>
                <a:cs typeface="Helvetica"/>
                <a:sym typeface="Helvetica"/>
              </a:defRPr>
            </a:pPr>
            <a:endParaRPr/>
          </a:p>
        </p:txBody>
      </p:sp>
      <p:sp>
        <p:nvSpPr>
          <p:cNvPr id="185" name="Compare Berthe’s depiction of women at leisure to similar works by other artists painted at this time. How does Morisot’s differ? Can you argue that Morisot’s painting was avant-garde?"/>
          <p:cNvSpPr txBox="1"/>
          <p:nvPr/>
        </p:nvSpPr>
        <p:spPr>
          <a:xfrm>
            <a:off x="181356" y="20667"/>
            <a:ext cx="12735075"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Compare Berthe’s depiction of women at leisure to similar works by other artists painted at this time. How does Morisot’s differ? Can you argue that Morisot’s painting was avant-garde?</a:t>
            </a:r>
          </a:p>
        </p:txBody>
      </p:sp>
      <p:pic>
        <p:nvPicPr>
          <p:cNvPr id="186" name="Image" descr="Image"/>
          <p:cNvPicPr>
            <a:picLocks noChangeAspect="1"/>
          </p:cNvPicPr>
          <p:nvPr/>
        </p:nvPicPr>
        <p:blipFill>
          <a:blip r:embed="rId2">
            <a:extLst/>
          </a:blip>
          <a:stretch>
            <a:fillRect/>
          </a:stretch>
        </p:blipFill>
        <p:spPr>
          <a:xfrm>
            <a:off x="7179338" y="777415"/>
            <a:ext cx="5723831" cy="4169901"/>
          </a:xfrm>
          <a:prstGeom prst="rect">
            <a:avLst/>
          </a:prstGeom>
          <a:ln w="12700">
            <a:miter lim="400000"/>
          </a:ln>
        </p:spPr>
      </p:pic>
      <p:pic>
        <p:nvPicPr>
          <p:cNvPr id="187" name="Image" descr="Image"/>
          <p:cNvPicPr>
            <a:picLocks noChangeAspect="1"/>
          </p:cNvPicPr>
          <p:nvPr/>
        </p:nvPicPr>
        <p:blipFill>
          <a:blip r:embed="rId3">
            <a:extLst/>
          </a:blip>
          <a:stretch>
            <a:fillRect/>
          </a:stretch>
        </p:blipFill>
        <p:spPr>
          <a:xfrm>
            <a:off x="217065" y="842565"/>
            <a:ext cx="4523765" cy="6450014"/>
          </a:xfrm>
          <a:prstGeom prst="rect">
            <a:avLst/>
          </a:prstGeom>
          <a:ln w="12700">
            <a:miter lim="400000"/>
          </a:ln>
        </p:spPr>
      </p:pic>
      <p:sp>
        <p:nvSpPr>
          <p:cNvPr id="188" name="James Tissot,…"/>
          <p:cNvSpPr txBox="1"/>
          <p:nvPr/>
        </p:nvSpPr>
        <p:spPr>
          <a:xfrm>
            <a:off x="187805" y="7287977"/>
            <a:ext cx="4819352"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James Tissot, </a:t>
            </a:r>
          </a:p>
          <a:p>
            <a:pPr algn="l">
              <a:defRPr sz="1900" b="0"/>
            </a:pPr>
            <a:r>
              <a:rPr i="1"/>
              <a:t>Women Looking at Japanese Objects</a:t>
            </a:r>
          </a:p>
        </p:txBody>
      </p:sp>
      <p:sp>
        <p:nvSpPr>
          <p:cNvPr id="189" name="Alfred Stevens, Figures in a Salon"/>
          <p:cNvSpPr txBox="1"/>
          <p:nvPr/>
        </p:nvSpPr>
        <p:spPr>
          <a:xfrm>
            <a:off x="7124735" y="4962231"/>
            <a:ext cx="3787543"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Alfred Stevens, </a:t>
            </a:r>
            <a:r>
              <a:rPr i="1"/>
              <a:t>Figures in a Salon</a:t>
            </a:r>
          </a:p>
        </p:txBody>
      </p:sp>
      <p:sp>
        <p:nvSpPr>
          <p:cNvPr id="190" name="Auguste Toulmouche, Mother and Daughter Reading"/>
          <p:cNvSpPr txBox="1"/>
          <p:nvPr/>
        </p:nvSpPr>
        <p:spPr>
          <a:xfrm>
            <a:off x="221738" y="9209455"/>
            <a:ext cx="5892237"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Auguste Toulmouche, </a:t>
            </a:r>
            <a:r>
              <a:rPr i="1"/>
              <a:t>Mother and Daughter Reading</a:t>
            </a:r>
          </a:p>
        </p:txBody>
      </p:sp>
      <p:pic>
        <p:nvPicPr>
          <p:cNvPr id="191" name="Image" descr="Image"/>
          <p:cNvPicPr>
            <a:picLocks noChangeAspect="1"/>
          </p:cNvPicPr>
          <p:nvPr/>
        </p:nvPicPr>
        <p:blipFill>
          <a:blip r:embed="rId4">
            <a:extLst/>
          </a:blip>
          <a:stretch>
            <a:fillRect/>
          </a:stretch>
        </p:blipFill>
        <p:spPr>
          <a:xfrm>
            <a:off x="6286175" y="5521850"/>
            <a:ext cx="5117529" cy="421129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descr="Image"/>
          <p:cNvPicPr>
            <a:picLocks noChangeAspect="1"/>
          </p:cNvPicPr>
          <p:nvPr/>
        </p:nvPicPr>
        <p:blipFill>
          <a:blip r:embed="rId2">
            <a:extLst/>
          </a:blip>
          <a:stretch>
            <a:fillRect/>
          </a:stretch>
        </p:blipFill>
        <p:spPr>
          <a:xfrm>
            <a:off x="293235" y="142451"/>
            <a:ext cx="3473300" cy="5801149"/>
          </a:xfrm>
          <a:prstGeom prst="rect">
            <a:avLst/>
          </a:prstGeom>
          <a:ln w="12700">
            <a:miter lim="400000"/>
          </a:ln>
        </p:spPr>
      </p:pic>
      <p:sp>
        <p:nvSpPr>
          <p:cNvPr id="123" name="“Her name is Berthe Morisot, and she is a curiosity.”…"/>
          <p:cNvSpPr txBox="1"/>
          <p:nvPr/>
        </p:nvSpPr>
        <p:spPr>
          <a:xfrm rot="21300000">
            <a:off x="185476" y="6979668"/>
            <a:ext cx="12633847" cy="125637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000"/>
            </a:pPr>
            <a:r>
              <a:rPr sz="3900"/>
              <a:t>“Her name is Berthe Morisot, and she is a curiosity.”</a:t>
            </a:r>
            <a:r>
              <a:t> </a:t>
            </a:r>
          </a:p>
          <a:p>
            <a:pPr algn="l">
              <a:defRPr sz="3000"/>
            </a:pPr>
            <a:r>
              <a:t>– </a:t>
            </a:r>
            <a:r>
              <a:rPr sz="3700"/>
              <a:t>Le Figaro, 1880</a:t>
            </a:r>
          </a:p>
        </p:txBody>
      </p:sp>
      <p:pic>
        <p:nvPicPr>
          <p:cNvPr id="124" name="Image" descr="Image"/>
          <p:cNvPicPr>
            <a:picLocks noChangeAspect="1"/>
          </p:cNvPicPr>
          <p:nvPr/>
        </p:nvPicPr>
        <p:blipFill>
          <a:blip r:embed="rId3">
            <a:extLst/>
          </a:blip>
          <a:stretch>
            <a:fillRect/>
          </a:stretch>
        </p:blipFill>
        <p:spPr>
          <a:xfrm>
            <a:off x="4167072" y="135863"/>
            <a:ext cx="4049779" cy="5814326"/>
          </a:xfrm>
          <a:prstGeom prst="rect">
            <a:avLst/>
          </a:prstGeom>
          <a:ln w="12700">
            <a:miter lim="400000"/>
          </a:ln>
        </p:spPr>
      </p:pic>
      <p:pic>
        <p:nvPicPr>
          <p:cNvPr id="125" name="Image" descr="Image"/>
          <p:cNvPicPr>
            <a:picLocks noChangeAspect="1"/>
          </p:cNvPicPr>
          <p:nvPr/>
        </p:nvPicPr>
        <p:blipFill>
          <a:blip r:embed="rId4">
            <a:extLst/>
          </a:blip>
          <a:stretch>
            <a:fillRect/>
          </a:stretch>
        </p:blipFill>
        <p:spPr>
          <a:xfrm>
            <a:off x="8617388" y="157956"/>
            <a:ext cx="3973390" cy="580114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2">
            <a:extLst/>
          </a:blip>
          <a:stretch>
            <a:fillRect/>
          </a:stretch>
        </p:blipFill>
        <p:spPr>
          <a:xfrm>
            <a:off x="293235" y="142451"/>
            <a:ext cx="3473300" cy="5801149"/>
          </a:xfrm>
          <a:prstGeom prst="rect">
            <a:avLst/>
          </a:prstGeom>
          <a:ln w="12700">
            <a:miter lim="400000"/>
          </a:ln>
        </p:spPr>
      </p:pic>
      <p:pic>
        <p:nvPicPr>
          <p:cNvPr id="128" name="Image" descr="Image"/>
          <p:cNvPicPr>
            <a:picLocks noChangeAspect="1"/>
          </p:cNvPicPr>
          <p:nvPr/>
        </p:nvPicPr>
        <p:blipFill>
          <a:blip r:embed="rId3">
            <a:extLst/>
          </a:blip>
          <a:stretch>
            <a:fillRect/>
          </a:stretch>
        </p:blipFill>
        <p:spPr>
          <a:xfrm>
            <a:off x="4167072" y="135863"/>
            <a:ext cx="4049779" cy="5814326"/>
          </a:xfrm>
          <a:prstGeom prst="rect">
            <a:avLst/>
          </a:prstGeom>
          <a:ln w="12700">
            <a:miter lim="400000"/>
          </a:ln>
        </p:spPr>
      </p:pic>
      <p:sp>
        <p:nvSpPr>
          <p:cNvPr id="129" name="Berthe Morisot, 1841-1895"/>
          <p:cNvSpPr txBox="1"/>
          <p:nvPr/>
        </p:nvSpPr>
        <p:spPr>
          <a:xfrm>
            <a:off x="227922" y="6170270"/>
            <a:ext cx="3936493" cy="46106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lstStyle>
          <a:p>
            <a:r>
              <a:t>Berthe Morisot, 1841-1895</a:t>
            </a:r>
          </a:p>
        </p:txBody>
      </p:sp>
      <p:sp>
        <p:nvSpPr>
          <p:cNvPr id="130" name="Morisot was a key member of the Impressionists."/>
          <p:cNvSpPr txBox="1"/>
          <p:nvPr/>
        </p:nvSpPr>
        <p:spPr>
          <a:xfrm>
            <a:off x="189822" y="6669650"/>
            <a:ext cx="6883604"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Morisot was a key member of the Impressionists. </a:t>
            </a:r>
          </a:p>
        </p:txBody>
      </p:sp>
      <p:sp>
        <p:nvSpPr>
          <p:cNvPr id="131" name="Despite showing in a number of the official Salon shows, Morisot would align herself with the avant-garde group which included Monet, Renoir, Degas, Cézanne"/>
          <p:cNvSpPr txBox="1"/>
          <p:nvPr/>
        </p:nvSpPr>
        <p:spPr>
          <a:xfrm>
            <a:off x="185589" y="7201489"/>
            <a:ext cx="12258164"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rPr dirty="0"/>
              <a:t>Despite showing in a number of the official Salon shows, Morisot would align herself with </a:t>
            </a:r>
            <a:endParaRPr lang="en-GB" dirty="0" smtClean="0"/>
          </a:p>
          <a:p>
            <a:r>
              <a:rPr dirty="0" smtClean="0"/>
              <a:t>the </a:t>
            </a:r>
            <a:r>
              <a:rPr dirty="0"/>
              <a:t>avant-garde group which included Monet, Renoir, Degas, Cézanne </a:t>
            </a:r>
          </a:p>
        </p:txBody>
      </p:sp>
      <p:sp>
        <p:nvSpPr>
          <p:cNvPr id="132" name="Morisot came from a well-connected and wealthy family but gained the respect and admiration of her male peers for her commitment to developing her art beyond the academic tradition."/>
          <p:cNvSpPr txBox="1"/>
          <p:nvPr/>
        </p:nvSpPr>
        <p:spPr>
          <a:xfrm>
            <a:off x="185589" y="8113217"/>
            <a:ext cx="12810440" cy="11979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b="0"/>
            </a:lvl1pPr>
          </a:lstStyle>
          <a:p>
            <a:r>
              <a:t>Morisot came from a well-connected and wealthy family but gained the respect and admiration of her male peers for her commitment to developing her art beyond the academic tradition.</a:t>
            </a:r>
          </a:p>
        </p:txBody>
      </p:sp>
      <p:pic>
        <p:nvPicPr>
          <p:cNvPr id="133" name="Image" descr="Image"/>
          <p:cNvPicPr>
            <a:picLocks noChangeAspect="1"/>
          </p:cNvPicPr>
          <p:nvPr/>
        </p:nvPicPr>
        <p:blipFill>
          <a:blip r:embed="rId4">
            <a:extLst/>
          </a:blip>
          <a:stretch>
            <a:fillRect/>
          </a:stretch>
        </p:blipFill>
        <p:spPr>
          <a:xfrm>
            <a:off x="8617388" y="157956"/>
            <a:ext cx="3973390" cy="580114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P spid="131" grpId="2" animBg="1" advAuto="0"/>
      <p:bldP spid="132"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Morisot sought the help of Édouard Manet to aid her painting skills and an intense friendship developed based on mutual respect and admiration. She appears in a number of his works."/>
          <p:cNvSpPr txBox="1"/>
          <p:nvPr/>
        </p:nvSpPr>
        <p:spPr>
          <a:xfrm>
            <a:off x="116077" y="40805"/>
            <a:ext cx="12737461"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rPr dirty="0"/>
              <a:t>Morisot sought the help of </a:t>
            </a:r>
            <a:r>
              <a:rPr dirty="0" err="1"/>
              <a:t>Édouard</a:t>
            </a:r>
            <a:r>
              <a:rPr dirty="0"/>
              <a:t> </a:t>
            </a:r>
            <a:r>
              <a:rPr dirty="0" err="1"/>
              <a:t>Manet</a:t>
            </a:r>
            <a:r>
              <a:rPr dirty="0"/>
              <a:t> to aid her painting skills and an intense friendship </a:t>
            </a:r>
            <a:endParaRPr lang="en-GB" dirty="0" smtClean="0"/>
          </a:p>
          <a:p>
            <a:r>
              <a:rPr dirty="0" smtClean="0"/>
              <a:t>developed </a:t>
            </a:r>
            <a:r>
              <a:rPr dirty="0"/>
              <a:t>based on mutual respect and admiration. She appears in a number of his works.</a:t>
            </a:r>
          </a:p>
        </p:txBody>
      </p:sp>
      <p:pic>
        <p:nvPicPr>
          <p:cNvPr id="136" name="Image" descr="Image"/>
          <p:cNvPicPr>
            <a:picLocks noChangeAspect="1"/>
          </p:cNvPicPr>
          <p:nvPr/>
        </p:nvPicPr>
        <p:blipFill>
          <a:blip r:embed="rId2">
            <a:extLst/>
          </a:blip>
          <a:stretch>
            <a:fillRect/>
          </a:stretch>
        </p:blipFill>
        <p:spPr>
          <a:xfrm>
            <a:off x="178359" y="6550554"/>
            <a:ext cx="4097276" cy="3164986"/>
          </a:xfrm>
          <a:prstGeom prst="rect">
            <a:avLst/>
          </a:prstGeom>
          <a:ln w="12700">
            <a:miter lim="400000"/>
          </a:ln>
        </p:spPr>
      </p:pic>
      <p:pic>
        <p:nvPicPr>
          <p:cNvPr id="137" name="Image" descr="Image"/>
          <p:cNvPicPr>
            <a:picLocks noChangeAspect="1"/>
          </p:cNvPicPr>
          <p:nvPr/>
        </p:nvPicPr>
        <p:blipFill>
          <a:blip r:embed="rId3">
            <a:extLst/>
          </a:blip>
          <a:stretch>
            <a:fillRect/>
          </a:stretch>
        </p:blipFill>
        <p:spPr>
          <a:xfrm>
            <a:off x="163744" y="1023953"/>
            <a:ext cx="3824408" cy="5378914"/>
          </a:xfrm>
          <a:prstGeom prst="rect">
            <a:avLst/>
          </a:prstGeom>
          <a:ln w="12700">
            <a:miter lim="400000"/>
          </a:ln>
        </p:spPr>
      </p:pic>
      <p:pic>
        <p:nvPicPr>
          <p:cNvPr id="138" name="Image" descr="Image"/>
          <p:cNvPicPr>
            <a:picLocks noChangeAspect="1"/>
          </p:cNvPicPr>
          <p:nvPr/>
        </p:nvPicPr>
        <p:blipFill>
          <a:blip r:embed="rId4">
            <a:extLst/>
          </a:blip>
          <a:stretch>
            <a:fillRect/>
          </a:stretch>
        </p:blipFill>
        <p:spPr>
          <a:xfrm>
            <a:off x="4310472" y="1023953"/>
            <a:ext cx="4114869" cy="5378914"/>
          </a:xfrm>
          <a:prstGeom prst="rect">
            <a:avLst/>
          </a:prstGeom>
          <a:ln w="12700">
            <a:miter lim="400000"/>
          </a:ln>
        </p:spPr>
      </p:pic>
      <p:pic>
        <p:nvPicPr>
          <p:cNvPr id="139" name="Image" descr="Image"/>
          <p:cNvPicPr>
            <a:picLocks noChangeAspect="1"/>
          </p:cNvPicPr>
          <p:nvPr/>
        </p:nvPicPr>
        <p:blipFill>
          <a:blip r:embed="rId5">
            <a:extLst/>
          </a:blip>
          <a:stretch>
            <a:fillRect/>
          </a:stretch>
        </p:blipFill>
        <p:spPr>
          <a:xfrm>
            <a:off x="8747661" y="1023953"/>
            <a:ext cx="3954229" cy="5378914"/>
          </a:xfrm>
          <a:prstGeom prst="rect">
            <a:avLst/>
          </a:prstGeom>
          <a:ln w="12700">
            <a:miter lim="400000"/>
          </a:ln>
        </p:spPr>
      </p:pic>
      <p:sp>
        <p:nvSpPr>
          <p:cNvPr id="140" name="Berthe would marry Édouard’s younger brother Eugène"/>
          <p:cNvSpPr txBox="1"/>
          <p:nvPr/>
        </p:nvSpPr>
        <p:spPr>
          <a:xfrm>
            <a:off x="4736422" y="7902363"/>
            <a:ext cx="7611467" cy="46136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Berthe would marry Édouard’s younger brother Eugène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Berthe’s work is characterised by soft lighting, loose brushwork, pastel colour schemes and a focus on intimate scenes of domesticity or leisure, making her a key Impressionist artist"/>
          <p:cNvSpPr txBox="1"/>
          <p:nvPr/>
        </p:nvSpPr>
        <p:spPr>
          <a:xfrm>
            <a:off x="117856" y="84700"/>
            <a:ext cx="12794487" cy="8296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b="0"/>
            </a:lvl1pPr>
          </a:lstStyle>
          <a:p>
            <a:r>
              <a:t>Berthe’s work is characterised by soft lighting, loose brushwork, pastel colour schemes and a focus on intimate scenes of domesticity or leisure, making her a key Impressionist artist</a:t>
            </a:r>
          </a:p>
        </p:txBody>
      </p:sp>
      <p:pic>
        <p:nvPicPr>
          <p:cNvPr id="152" name="Image" descr="Image"/>
          <p:cNvPicPr>
            <a:picLocks noChangeAspect="1"/>
          </p:cNvPicPr>
          <p:nvPr/>
        </p:nvPicPr>
        <p:blipFill>
          <a:blip r:embed="rId2">
            <a:extLst/>
          </a:blip>
          <a:stretch>
            <a:fillRect/>
          </a:stretch>
        </p:blipFill>
        <p:spPr>
          <a:xfrm>
            <a:off x="354908" y="1106322"/>
            <a:ext cx="6945955" cy="3697041"/>
          </a:xfrm>
          <a:prstGeom prst="rect">
            <a:avLst/>
          </a:prstGeom>
          <a:ln w="12700">
            <a:miter lim="400000"/>
          </a:ln>
        </p:spPr>
      </p:pic>
      <p:pic>
        <p:nvPicPr>
          <p:cNvPr id="153" name="Image" descr="Image"/>
          <p:cNvPicPr>
            <a:picLocks noChangeAspect="1"/>
          </p:cNvPicPr>
          <p:nvPr/>
        </p:nvPicPr>
        <p:blipFill>
          <a:blip r:embed="rId3">
            <a:extLst/>
          </a:blip>
          <a:stretch>
            <a:fillRect/>
          </a:stretch>
        </p:blipFill>
        <p:spPr>
          <a:xfrm>
            <a:off x="7795824" y="1106322"/>
            <a:ext cx="4788913" cy="3697041"/>
          </a:xfrm>
          <a:prstGeom prst="rect">
            <a:avLst/>
          </a:prstGeom>
          <a:ln w="12700">
            <a:miter lim="400000"/>
          </a:ln>
        </p:spPr>
      </p:pic>
      <p:pic>
        <p:nvPicPr>
          <p:cNvPr id="154" name="Image" descr="Image"/>
          <p:cNvPicPr>
            <a:picLocks noChangeAspect="1"/>
          </p:cNvPicPr>
          <p:nvPr/>
        </p:nvPicPr>
        <p:blipFill>
          <a:blip r:embed="rId4">
            <a:extLst/>
          </a:blip>
          <a:stretch>
            <a:fillRect/>
          </a:stretch>
        </p:blipFill>
        <p:spPr>
          <a:xfrm>
            <a:off x="-1291" y="4995318"/>
            <a:ext cx="3686905" cy="4541838"/>
          </a:xfrm>
          <a:prstGeom prst="rect">
            <a:avLst/>
          </a:prstGeom>
          <a:ln w="12700">
            <a:miter lim="400000"/>
          </a:ln>
        </p:spPr>
      </p:pic>
      <p:pic>
        <p:nvPicPr>
          <p:cNvPr id="155" name="Image" descr="Image"/>
          <p:cNvPicPr>
            <a:picLocks noChangeAspect="1"/>
          </p:cNvPicPr>
          <p:nvPr/>
        </p:nvPicPr>
        <p:blipFill>
          <a:blip r:embed="rId5">
            <a:extLst/>
          </a:blip>
          <a:stretch>
            <a:fillRect/>
          </a:stretch>
        </p:blipFill>
        <p:spPr>
          <a:xfrm>
            <a:off x="3757525" y="4995318"/>
            <a:ext cx="3451797" cy="4541838"/>
          </a:xfrm>
          <a:prstGeom prst="rect">
            <a:avLst/>
          </a:prstGeom>
          <a:ln w="12700">
            <a:miter lim="400000"/>
          </a:ln>
        </p:spPr>
      </p:pic>
      <p:pic>
        <p:nvPicPr>
          <p:cNvPr id="156" name="Image" descr="Image"/>
          <p:cNvPicPr>
            <a:picLocks noChangeAspect="1"/>
          </p:cNvPicPr>
          <p:nvPr/>
        </p:nvPicPr>
        <p:blipFill>
          <a:blip r:embed="rId6">
            <a:extLst/>
          </a:blip>
          <a:stretch>
            <a:fillRect/>
          </a:stretch>
        </p:blipFill>
        <p:spPr>
          <a:xfrm>
            <a:off x="7281233" y="4995318"/>
            <a:ext cx="5741894" cy="454183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
          <p:cNvSpPr txBox="1"/>
          <p:nvPr/>
        </p:nvSpPr>
        <p:spPr>
          <a:xfrm>
            <a:off x="-11213042" y="-16311166"/>
            <a:ext cx="127001" cy="71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ts val="4700"/>
              </a:lnSpc>
              <a:defRPr sz="2000" b="0">
                <a:latin typeface="Helvetica"/>
                <a:ea typeface="Helvetica"/>
                <a:cs typeface="Helvetica"/>
                <a:sym typeface="Helvetica"/>
              </a:defRPr>
            </a:pPr>
            <a:endParaRPr/>
          </a:p>
        </p:txBody>
      </p:sp>
      <p:sp>
        <p:nvSpPr>
          <p:cNvPr id="159" name="This portrait shows Berthe’s older sister Edma, dressed in white and pregnant with her first child. Berthe and Edma were very close and Edma was herself a painter before marrying."/>
          <p:cNvSpPr txBox="1"/>
          <p:nvPr/>
        </p:nvSpPr>
        <p:spPr>
          <a:xfrm>
            <a:off x="7767489" y="128617"/>
            <a:ext cx="5085310" cy="1681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This portrait shows Berthe’s older sister Edma, dressed in white and pregnant with her first child. Berthe and Edma were very close and Edma was herself a painter before marrying.</a:t>
            </a:r>
          </a:p>
        </p:txBody>
      </p:sp>
      <p:sp>
        <p:nvSpPr>
          <p:cNvPr id="160" name="Their mother (Marie-Joséphine-) Cornélie is shown reading a book."/>
          <p:cNvSpPr txBox="1"/>
          <p:nvPr/>
        </p:nvSpPr>
        <p:spPr>
          <a:xfrm>
            <a:off x="7742089" y="1839942"/>
            <a:ext cx="5238239"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Their mother (Marie-Joséphine-) Cornélie is shown reading a book.  </a:t>
            </a:r>
          </a:p>
        </p:txBody>
      </p:sp>
      <p:sp>
        <p:nvSpPr>
          <p:cNvPr id="161" name="Cornélie was a great-niece of the famous Rococo painter Fragonard and the soft colouring and intimate treatment is similar to Fragonard’s art. Berthe however was more avant-garde in her painting technique and treatment of composition"/>
          <p:cNvSpPr txBox="1"/>
          <p:nvPr/>
        </p:nvSpPr>
        <p:spPr>
          <a:xfrm>
            <a:off x="7767754" y="2624167"/>
            <a:ext cx="5186909" cy="19991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Cornélie was a great-niece of the famous Rococo painter Fragonard and the soft colouring and intimate treatment is similar to Fragonard’s art. Berthe however was more avant-garde in her painting technique and treatment of composition</a:t>
            </a:r>
          </a:p>
        </p:txBody>
      </p:sp>
      <p:pic>
        <p:nvPicPr>
          <p:cNvPr id="162" name="Image" descr="Image"/>
          <p:cNvPicPr>
            <a:picLocks noChangeAspect="1"/>
          </p:cNvPicPr>
          <p:nvPr/>
        </p:nvPicPr>
        <p:blipFill>
          <a:blip r:embed="rId2">
            <a:extLst/>
          </a:blip>
          <a:stretch>
            <a:fillRect/>
          </a:stretch>
        </p:blipFill>
        <p:spPr>
          <a:xfrm>
            <a:off x="7777272" y="4636558"/>
            <a:ext cx="4018669" cy="5046994"/>
          </a:xfrm>
          <a:prstGeom prst="rect">
            <a:avLst/>
          </a:prstGeom>
          <a:ln w="12700">
            <a:miter lim="400000"/>
          </a:ln>
        </p:spPr>
      </p:pic>
      <p:pic>
        <p:nvPicPr>
          <p:cNvPr id="163" name="Image" descr="Image"/>
          <p:cNvPicPr>
            <a:picLocks noChangeAspect="1"/>
          </p:cNvPicPr>
          <p:nvPr/>
        </p:nvPicPr>
        <p:blipFill>
          <a:blip r:embed="rId3">
            <a:extLst/>
          </a:blip>
          <a:stretch>
            <a:fillRect/>
          </a:stretch>
        </p:blipFill>
        <p:spPr>
          <a:xfrm>
            <a:off x="165509" y="133010"/>
            <a:ext cx="7513914" cy="960596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animBg="1" advAuto="0"/>
      <p:bldP spid="161" grpId="2" animBg="1" advAuto="0"/>
      <p:bldP spid="16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extLst/>
          </a:blip>
          <a:stretch>
            <a:fillRect/>
          </a:stretch>
        </p:blipFill>
        <p:spPr>
          <a:xfrm>
            <a:off x="165509" y="133010"/>
            <a:ext cx="7513914" cy="9605965"/>
          </a:xfrm>
          <a:prstGeom prst="rect">
            <a:avLst/>
          </a:prstGeom>
          <a:ln w="12700">
            <a:miter lim="400000"/>
          </a:ln>
        </p:spPr>
      </p:pic>
      <p:sp>
        <p:nvSpPr>
          <p:cNvPr id="166" name="Text"/>
          <p:cNvSpPr txBox="1"/>
          <p:nvPr/>
        </p:nvSpPr>
        <p:spPr>
          <a:xfrm>
            <a:off x="-11213042" y="-16311166"/>
            <a:ext cx="127001" cy="71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ts val="4700"/>
              </a:lnSpc>
              <a:defRPr sz="2000" b="0">
                <a:latin typeface="Helvetica"/>
                <a:ea typeface="Helvetica"/>
                <a:cs typeface="Helvetica"/>
                <a:sym typeface="Helvetica"/>
              </a:defRPr>
            </a:pPr>
            <a:endParaRPr/>
          </a:p>
        </p:txBody>
      </p:sp>
      <p:sp>
        <p:nvSpPr>
          <p:cNvPr id="167" name="Edma’s white dress contrasts with the black worn by her mother. This colour combination shows the influence of Manet who, unlike the Impressionists, used black in many of his paintings."/>
          <p:cNvSpPr txBox="1"/>
          <p:nvPr/>
        </p:nvSpPr>
        <p:spPr>
          <a:xfrm>
            <a:off x="7801356" y="145550"/>
            <a:ext cx="5085310" cy="1681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Edma’s white dress contrasts with the black worn by her mother. This colour combination shows the influence of Manet who, unlike the Impressionists, used black in many of his paintings.</a:t>
            </a:r>
          </a:p>
        </p:txBody>
      </p:sp>
      <p:pic>
        <p:nvPicPr>
          <p:cNvPr id="168" name="Image" descr="Image"/>
          <p:cNvPicPr>
            <a:picLocks noChangeAspect="1"/>
          </p:cNvPicPr>
          <p:nvPr/>
        </p:nvPicPr>
        <p:blipFill>
          <a:blip r:embed="rId3">
            <a:extLst/>
          </a:blip>
          <a:stretch>
            <a:fillRect/>
          </a:stretch>
        </p:blipFill>
        <p:spPr>
          <a:xfrm>
            <a:off x="7897901" y="2048040"/>
            <a:ext cx="4892220" cy="3623866"/>
          </a:xfrm>
          <a:prstGeom prst="rect">
            <a:avLst/>
          </a:prstGeom>
          <a:ln w="12700">
            <a:miter lim="400000"/>
          </a:ln>
        </p:spPr>
      </p:pic>
      <p:pic>
        <p:nvPicPr>
          <p:cNvPr id="169" name="Image" descr="Image"/>
          <p:cNvPicPr>
            <a:picLocks noChangeAspect="1"/>
          </p:cNvPicPr>
          <p:nvPr/>
        </p:nvPicPr>
        <p:blipFill>
          <a:blip r:embed="rId4">
            <a:extLst/>
          </a:blip>
          <a:stretch>
            <a:fillRect/>
          </a:stretch>
        </p:blipFill>
        <p:spPr>
          <a:xfrm>
            <a:off x="7893984" y="5892763"/>
            <a:ext cx="4900053" cy="368677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169"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extLst/>
          </a:blip>
          <a:stretch>
            <a:fillRect/>
          </a:stretch>
        </p:blipFill>
        <p:spPr>
          <a:xfrm>
            <a:off x="165509" y="133010"/>
            <a:ext cx="7513914" cy="9605965"/>
          </a:xfrm>
          <a:prstGeom prst="rect">
            <a:avLst/>
          </a:prstGeom>
          <a:ln w="12700">
            <a:miter lim="400000"/>
          </a:ln>
        </p:spPr>
      </p:pic>
      <p:sp>
        <p:nvSpPr>
          <p:cNvPr id="172" name="Text"/>
          <p:cNvSpPr txBox="1"/>
          <p:nvPr/>
        </p:nvSpPr>
        <p:spPr>
          <a:xfrm>
            <a:off x="-11213042" y="-16311166"/>
            <a:ext cx="127001" cy="71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ts val="4700"/>
              </a:lnSpc>
              <a:defRPr sz="2000" b="0">
                <a:latin typeface="Helvetica"/>
                <a:ea typeface="Helvetica"/>
                <a:cs typeface="Helvetica"/>
                <a:sym typeface="Helvetica"/>
              </a:defRPr>
            </a:pPr>
            <a:endParaRPr/>
          </a:p>
        </p:txBody>
      </p:sp>
      <p:sp>
        <p:nvSpPr>
          <p:cNvPr id="173" name="Consider this work in terms of a depiction of leisure."/>
          <p:cNvSpPr txBox="1"/>
          <p:nvPr/>
        </p:nvSpPr>
        <p:spPr>
          <a:xfrm>
            <a:off x="7767489" y="113800"/>
            <a:ext cx="5085310"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Consider this work in terms of a depiction of leisure.</a:t>
            </a:r>
          </a:p>
        </p:txBody>
      </p:sp>
      <p:sp>
        <p:nvSpPr>
          <p:cNvPr id="174" name="How does the artist present her family? Look at setting, costume, props and the activities they’re engaged in."/>
          <p:cNvSpPr txBox="1"/>
          <p:nvPr/>
        </p:nvSpPr>
        <p:spPr>
          <a:xfrm>
            <a:off x="7767489" y="1013383"/>
            <a:ext cx="5085310" cy="10466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How does the artist present her family? Look at setting, costume, props and the activities they’re engaged in.</a:t>
            </a:r>
          </a:p>
        </p:txBody>
      </p:sp>
      <p:sp>
        <p:nvSpPr>
          <p:cNvPr id="175" name="What does the subject and its representation tell us about the artist herself?"/>
          <p:cNvSpPr txBox="1"/>
          <p:nvPr/>
        </p:nvSpPr>
        <p:spPr>
          <a:xfrm>
            <a:off x="7767489" y="2230467"/>
            <a:ext cx="5085310" cy="1046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What does the subject and its representation tell us about the artist herself?</a:t>
            </a:r>
          </a:p>
        </p:txBody>
      </p:sp>
      <p:sp>
        <p:nvSpPr>
          <p:cNvPr id="176" name="How is this work Impressionist in style? Examine the formal features and application of paint."/>
          <p:cNvSpPr txBox="1"/>
          <p:nvPr/>
        </p:nvSpPr>
        <p:spPr>
          <a:xfrm>
            <a:off x="7767489" y="3409450"/>
            <a:ext cx="5085310" cy="1046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a:pPr>
            <a:r>
              <a:t>How is this work Impressionist in style?</a:t>
            </a:r>
            <a:br/>
            <a:r>
              <a:t>Examine the formal features and application of paint.</a:t>
            </a:r>
          </a:p>
        </p:txBody>
      </p:sp>
      <p:sp>
        <p:nvSpPr>
          <p:cNvPr id="177" name="Can you see any influences from photography in the painting?"/>
          <p:cNvSpPr txBox="1"/>
          <p:nvPr/>
        </p:nvSpPr>
        <p:spPr>
          <a:xfrm>
            <a:off x="7767489" y="4645583"/>
            <a:ext cx="5085310" cy="7291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Can you see any influences from photography in the painting?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P spid="175" grpId="2" animBg="1" advAuto="0"/>
      <p:bldP spid="176" grpId="3" animBg="1" advAuto="0"/>
      <p:bldP spid="177"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Her name is Berthe Morisot, and she is a curiosity.”…"/>
          <p:cNvSpPr txBox="1"/>
          <p:nvPr/>
        </p:nvSpPr>
        <p:spPr>
          <a:xfrm rot="21300000">
            <a:off x="185476" y="7555401"/>
            <a:ext cx="12633847" cy="125637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000"/>
            </a:pPr>
            <a:r>
              <a:rPr sz="3900"/>
              <a:t>“Her name is Berthe Morisot, and she is a curiosity.”</a:t>
            </a:r>
            <a:r>
              <a:t> </a:t>
            </a:r>
          </a:p>
          <a:p>
            <a:pPr algn="l">
              <a:defRPr sz="3000"/>
            </a:pPr>
            <a:r>
              <a:t>– </a:t>
            </a:r>
            <a:r>
              <a:rPr sz="3700"/>
              <a:t>Le Figaro, 1880</a:t>
            </a:r>
          </a:p>
        </p:txBody>
      </p:sp>
      <p:sp>
        <p:nvSpPr>
          <p:cNvPr id="180" name="Berthe came under immense pressure to marry. Women at this time were expected to marry and fulfil a domestic role, forgoing any personal ambition. Can you apply any of this information into a more personal reading of the portrait shown here?"/>
          <p:cNvSpPr txBox="1"/>
          <p:nvPr/>
        </p:nvSpPr>
        <p:spPr>
          <a:xfrm>
            <a:off x="5921755" y="259850"/>
            <a:ext cx="7017431" cy="1681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Berthe came under immense pressure to marry. Women at this time were expected to marry and fulfil a domestic role, forgoing any personal ambition. Can you apply any of this information into a more personal reading of the portrait shown here?</a:t>
            </a:r>
          </a:p>
        </p:txBody>
      </p:sp>
      <p:pic>
        <p:nvPicPr>
          <p:cNvPr id="181" name="Image" descr="Image"/>
          <p:cNvPicPr>
            <a:picLocks noChangeAspect="1"/>
          </p:cNvPicPr>
          <p:nvPr/>
        </p:nvPicPr>
        <p:blipFill>
          <a:blip r:embed="rId2">
            <a:extLst/>
          </a:blip>
          <a:stretch>
            <a:fillRect/>
          </a:stretch>
        </p:blipFill>
        <p:spPr>
          <a:xfrm>
            <a:off x="77607" y="202819"/>
            <a:ext cx="5818591" cy="7438623"/>
          </a:xfrm>
          <a:prstGeom prst="rect">
            <a:avLst/>
          </a:prstGeom>
          <a:ln w="12700">
            <a:miter lim="400000"/>
          </a:ln>
        </p:spPr>
      </p:pic>
      <p:sp>
        <p:nvSpPr>
          <p:cNvPr id="182" name="This work was shown at the 1870 Paris Salon and later at the 1874 First Impressionist Exhibition, by which stage she had fully joined with the Impressionists. What does the newspaper quote below imply about public attitudes towards her?"/>
          <p:cNvSpPr txBox="1"/>
          <p:nvPr/>
        </p:nvSpPr>
        <p:spPr>
          <a:xfrm>
            <a:off x="5921755" y="2202950"/>
            <a:ext cx="7017431" cy="1681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This work was shown at the 1870 Paris Salon and later at the 1874 First Impressionist Exhibition, by which stage she had fully joined with the Impressionists. What does the newspaper quote below imply about public attitudes towards her?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488</Words>
  <Application>Microsoft Office PowerPoint</Application>
  <PresentationFormat>Custom</PresentationFormat>
  <Paragraphs>30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Helvetica</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Greaney</dc:creator>
  <cp:lastModifiedBy>Daniel Greaney</cp:lastModifiedBy>
  <cp:revision>3</cp:revision>
  <dcterms:modified xsi:type="dcterms:W3CDTF">2018-09-12T11:26:21Z</dcterms:modified>
</cp:coreProperties>
</file>