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1" r:id="rId6"/>
    <p:sldId id="262" r:id="rId7"/>
    <p:sldId id="263" r:id="rId8"/>
    <p:sldId id="264" r:id="rId9"/>
    <p:sldId id="265"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9" d="100"/>
          <a:sy n="49" d="100"/>
        </p:scale>
        <p:origin x="52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wafe6kDBb6c" TargetMode="External"/><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hyperlink" Target="https://www.gucci.com/us/en/st/stories/advertising-campaign/article/spring-summer-2018-ignasi-monreal#style-news-video-overlay-572651538500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John Everett Millais, Ophelia, 1851-52, oil on canvas, 76.2 cm × 111.8 cm"/>
          <p:cNvSpPr txBox="1"/>
          <p:nvPr/>
        </p:nvSpPr>
        <p:spPr>
          <a:xfrm>
            <a:off x="2064035" y="9086768"/>
            <a:ext cx="8876730" cy="4116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100" b="0" i="1"/>
            </a:pPr>
            <a:r>
              <a:rPr i="0"/>
              <a:t>John Everett Millais, </a:t>
            </a:r>
            <a:r>
              <a:t>Ophelia, </a:t>
            </a:r>
            <a:r>
              <a:rPr i="0"/>
              <a:t>1851-52, oil on canvas, 76.2 cm × 111.8 cm</a:t>
            </a:r>
          </a:p>
        </p:txBody>
      </p:sp>
      <p:pic>
        <p:nvPicPr>
          <p:cNvPr id="120" name="Image" descr="Image"/>
          <p:cNvPicPr>
            <a:picLocks noChangeAspect="1"/>
          </p:cNvPicPr>
          <p:nvPr/>
        </p:nvPicPr>
        <p:blipFill>
          <a:blip r:embed="rId2">
            <a:extLst/>
          </a:blip>
          <a:stretch>
            <a:fillRect/>
          </a:stretch>
        </p:blipFill>
        <p:spPr>
          <a:xfrm>
            <a:off x="-556" y="135377"/>
            <a:ext cx="13005912" cy="8839957"/>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 descr="Image"/>
          <p:cNvPicPr>
            <a:picLocks noChangeAspect="1"/>
          </p:cNvPicPr>
          <p:nvPr/>
        </p:nvPicPr>
        <p:blipFill>
          <a:blip r:embed="rId2">
            <a:extLst/>
          </a:blip>
          <a:stretch>
            <a:fillRect/>
          </a:stretch>
        </p:blipFill>
        <p:spPr>
          <a:xfrm>
            <a:off x="122326" y="78207"/>
            <a:ext cx="4833146" cy="3610302"/>
          </a:xfrm>
          <a:prstGeom prst="rect">
            <a:avLst/>
          </a:prstGeom>
          <a:ln w="12700">
            <a:miter lim="400000"/>
          </a:ln>
        </p:spPr>
      </p:pic>
      <p:pic>
        <p:nvPicPr>
          <p:cNvPr id="123" name="Image" descr="Image"/>
          <p:cNvPicPr>
            <a:picLocks noChangeAspect="1"/>
          </p:cNvPicPr>
          <p:nvPr/>
        </p:nvPicPr>
        <p:blipFill>
          <a:blip r:embed="rId3">
            <a:extLst/>
          </a:blip>
          <a:stretch>
            <a:fillRect/>
          </a:stretch>
        </p:blipFill>
        <p:spPr>
          <a:xfrm>
            <a:off x="38264" y="5985878"/>
            <a:ext cx="4518045" cy="3848706"/>
          </a:xfrm>
          <a:prstGeom prst="rect">
            <a:avLst/>
          </a:prstGeom>
          <a:ln w="12700">
            <a:miter lim="400000"/>
          </a:ln>
        </p:spPr>
      </p:pic>
      <p:pic>
        <p:nvPicPr>
          <p:cNvPr id="124" name="Image" descr="Image"/>
          <p:cNvPicPr>
            <a:picLocks noChangeAspect="1"/>
          </p:cNvPicPr>
          <p:nvPr/>
        </p:nvPicPr>
        <p:blipFill>
          <a:blip r:embed="rId4">
            <a:extLst/>
          </a:blip>
          <a:stretch>
            <a:fillRect/>
          </a:stretch>
        </p:blipFill>
        <p:spPr>
          <a:xfrm>
            <a:off x="9406650" y="4522068"/>
            <a:ext cx="3485541" cy="5170146"/>
          </a:xfrm>
          <a:prstGeom prst="rect">
            <a:avLst/>
          </a:prstGeom>
          <a:ln w="12700">
            <a:miter lim="400000"/>
          </a:ln>
        </p:spPr>
      </p:pic>
      <p:pic>
        <p:nvPicPr>
          <p:cNvPr id="125" name="Image" descr="Image"/>
          <p:cNvPicPr>
            <a:picLocks noChangeAspect="1"/>
          </p:cNvPicPr>
          <p:nvPr/>
        </p:nvPicPr>
        <p:blipFill>
          <a:blip r:embed="rId5">
            <a:extLst/>
          </a:blip>
          <a:stretch>
            <a:fillRect/>
          </a:stretch>
        </p:blipFill>
        <p:spPr>
          <a:xfrm>
            <a:off x="5100304" y="84153"/>
            <a:ext cx="3082394" cy="3476940"/>
          </a:xfrm>
          <a:prstGeom prst="rect">
            <a:avLst/>
          </a:prstGeom>
          <a:ln w="12700">
            <a:miter lim="400000"/>
          </a:ln>
        </p:spPr>
      </p:pic>
      <p:pic>
        <p:nvPicPr>
          <p:cNvPr id="126" name="Image" descr="Image"/>
          <p:cNvPicPr>
            <a:picLocks noChangeAspect="1"/>
          </p:cNvPicPr>
          <p:nvPr/>
        </p:nvPicPr>
        <p:blipFill>
          <a:blip r:embed="rId6">
            <a:extLst/>
          </a:blip>
          <a:stretch>
            <a:fillRect/>
          </a:stretch>
        </p:blipFill>
        <p:spPr>
          <a:xfrm>
            <a:off x="8327530" y="75854"/>
            <a:ext cx="4548877" cy="3493538"/>
          </a:xfrm>
          <a:prstGeom prst="rect">
            <a:avLst/>
          </a:prstGeom>
          <a:ln w="12700">
            <a:miter lim="400000"/>
          </a:ln>
        </p:spPr>
      </p:pic>
      <p:pic>
        <p:nvPicPr>
          <p:cNvPr id="127" name="Image" descr="Image"/>
          <p:cNvPicPr>
            <a:picLocks noChangeAspect="1"/>
          </p:cNvPicPr>
          <p:nvPr/>
        </p:nvPicPr>
        <p:blipFill>
          <a:blip r:embed="rId7">
            <a:extLst/>
          </a:blip>
          <a:stretch>
            <a:fillRect/>
          </a:stretch>
        </p:blipFill>
        <p:spPr>
          <a:xfrm>
            <a:off x="4638524" y="6579175"/>
            <a:ext cx="4685912" cy="3123942"/>
          </a:xfrm>
          <a:prstGeom prst="rect">
            <a:avLst/>
          </a:prstGeom>
          <a:ln w="12700">
            <a:miter lim="400000"/>
          </a:ln>
        </p:spPr>
      </p:pic>
      <p:sp>
        <p:nvSpPr>
          <p:cNvPr id="128" name="The obsession with youth, sexuality, psychiatric derangement, and mortality that marks much of the visual culture of today can very much be seen as an extension of the Ophelia phenomenon- Alison Smith, Art Historian"/>
          <p:cNvSpPr txBox="1"/>
          <p:nvPr/>
        </p:nvSpPr>
        <p:spPr>
          <a:xfrm>
            <a:off x="12795" y="3702236"/>
            <a:ext cx="12919203" cy="70408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2000" b="0"/>
            </a:lvl1pPr>
          </a:lstStyle>
          <a:p>
            <a:r>
              <a:t>The obsession with youth, sexuality, psychiatric derangement, and mortality that marks much of the visual culture of today can very much be seen as an extension of the Ophelia phenomenon- Alison Smith, Art Historian</a:t>
            </a:r>
          </a:p>
        </p:txBody>
      </p:sp>
      <p:sp>
        <p:nvSpPr>
          <p:cNvPr id="129" name="https://www.youtube.com/watch?v=wafe6kDBb6c"/>
          <p:cNvSpPr txBox="1"/>
          <p:nvPr/>
        </p:nvSpPr>
        <p:spPr>
          <a:xfrm>
            <a:off x="23013" y="4529028"/>
            <a:ext cx="4755592" cy="55311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600" b="0" u="sng">
                <a:hlinkClick r:id="rId8"/>
              </a:defRPr>
            </a:lvl1pPr>
          </a:lstStyle>
          <a:p>
            <a:pPr>
              <a:defRPr u="none"/>
            </a:pPr>
            <a:r>
              <a:rPr u="sng">
                <a:hlinkClick r:id="rId8"/>
              </a:rPr>
              <a:t>https://www.youtube.com/watch?v=wafe6kDBb6c</a:t>
            </a:r>
          </a:p>
        </p:txBody>
      </p:sp>
      <p:sp>
        <p:nvSpPr>
          <p:cNvPr id="130" name="https://www.gucci.com/us/en/st/stories/advertising-campaign/article/spring-summer-2018-ignasi-monreal#style-news-video-overlay-5726515385001"/>
          <p:cNvSpPr txBox="1"/>
          <p:nvPr/>
        </p:nvSpPr>
        <p:spPr>
          <a:xfrm>
            <a:off x="98035" y="5197144"/>
            <a:ext cx="8388440" cy="55311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1600" b="0"/>
            </a:pPr>
            <a:r>
              <a:rPr u="sng">
                <a:hlinkClick r:id="rId9"/>
              </a:rPr>
              <a:t>https://www.gucci.com/us/en/st/stories/advertising-campaign/article/spring-summer-2018-ignasi-monreal#style-news-video-overlay-5726515385001</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1" animBg="1" advAuto="0"/>
      <p:bldP spid="130"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Image" descr="Image"/>
          <p:cNvPicPr>
            <a:picLocks noChangeAspect="1"/>
          </p:cNvPicPr>
          <p:nvPr/>
        </p:nvPicPr>
        <p:blipFill>
          <a:blip r:embed="rId2">
            <a:extLst/>
          </a:blip>
          <a:stretch>
            <a:fillRect/>
          </a:stretch>
        </p:blipFill>
        <p:spPr>
          <a:xfrm>
            <a:off x="6730615" y="115015"/>
            <a:ext cx="6256379" cy="4252383"/>
          </a:xfrm>
          <a:prstGeom prst="rect">
            <a:avLst/>
          </a:prstGeom>
          <a:ln w="12700">
            <a:miter lim="400000"/>
          </a:ln>
        </p:spPr>
      </p:pic>
      <p:sp>
        <p:nvSpPr>
          <p:cNvPr id="133" name="This painting illustrates the death of Ophelia in Shakespeare’s ‘Hamlet’, as described by Queen Gertrude"/>
          <p:cNvSpPr txBox="1"/>
          <p:nvPr/>
        </p:nvSpPr>
        <p:spPr>
          <a:xfrm>
            <a:off x="38195" y="36228"/>
            <a:ext cx="6633345" cy="6790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1900" b="0"/>
            </a:pPr>
            <a:r>
              <a:t>This painting illustrates the death of Ophelia in Shakespeare’s ‘</a:t>
            </a:r>
            <a:r>
              <a:rPr i="1"/>
              <a:t>Hamlet</a:t>
            </a:r>
            <a:r>
              <a:t>’, as described by Queen Gertrude</a:t>
            </a:r>
          </a:p>
        </p:txBody>
      </p:sp>
      <p:sp>
        <p:nvSpPr>
          <p:cNvPr id="134" name="The landscape was painted outdoors in Ewell, Surrey. Millais painted alongside his Pre-Raphaelite colleague Holman Hunt who was working on ‘The Hireling Shepherd’."/>
          <p:cNvSpPr txBox="1"/>
          <p:nvPr/>
        </p:nvSpPr>
        <p:spPr>
          <a:xfrm>
            <a:off x="29185" y="810338"/>
            <a:ext cx="6879965" cy="9711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1900" b="0"/>
            </a:pPr>
            <a:r>
              <a:t>The landscape was painted outdoors in Ewell, Surrey. Millais painted alongside his Pre-Raphaelite colleague Holman Hunt who was working on ‘</a:t>
            </a:r>
            <a:r>
              <a:rPr i="1"/>
              <a:t>The Hireling Shepherd’.</a:t>
            </a:r>
          </a:p>
        </p:txBody>
      </p:sp>
      <p:pic>
        <p:nvPicPr>
          <p:cNvPr id="135" name="Image" descr="Image"/>
          <p:cNvPicPr>
            <a:picLocks noChangeAspect="1"/>
          </p:cNvPicPr>
          <p:nvPr/>
        </p:nvPicPr>
        <p:blipFill>
          <a:blip r:embed="rId3">
            <a:extLst/>
          </a:blip>
          <a:stretch>
            <a:fillRect/>
          </a:stretch>
        </p:blipFill>
        <p:spPr>
          <a:xfrm>
            <a:off x="6730615" y="4699796"/>
            <a:ext cx="6256379" cy="4363825"/>
          </a:xfrm>
          <a:prstGeom prst="rect">
            <a:avLst/>
          </a:prstGeom>
          <a:ln w="12700">
            <a:miter lim="400000"/>
          </a:ln>
        </p:spPr>
      </p:pic>
      <p:sp>
        <p:nvSpPr>
          <p:cNvPr id="136" name="Both artists painted the settings en plein air in an effort to…"/>
          <p:cNvSpPr txBox="1"/>
          <p:nvPr/>
        </p:nvSpPr>
        <p:spPr>
          <a:xfrm>
            <a:off x="29185" y="1876548"/>
            <a:ext cx="6879965" cy="6790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1900" b="0"/>
            </a:pPr>
            <a:r>
              <a:t>Both artists painted the settings </a:t>
            </a:r>
            <a:r>
              <a:rPr i="1"/>
              <a:t>en plein air</a:t>
            </a:r>
            <a:r>
              <a:t> in an effort to </a:t>
            </a:r>
          </a:p>
          <a:p>
            <a:pPr algn="l">
              <a:defRPr sz="1900" b="0"/>
            </a:pPr>
            <a:r>
              <a:t>make the works look as realistic as possible.</a:t>
            </a:r>
          </a:p>
        </p:txBody>
      </p:sp>
      <p:sp>
        <p:nvSpPr>
          <p:cNvPr id="137" name="Millais’s painting depicts the moment when Ophelia, driven mad by the death of her father who was killed by her lover Hamlet, drowns in a river."/>
          <p:cNvSpPr txBox="1"/>
          <p:nvPr/>
        </p:nvSpPr>
        <p:spPr>
          <a:xfrm>
            <a:off x="29185" y="2555409"/>
            <a:ext cx="6879965" cy="9711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1900" b="0"/>
            </a:lvl1pPr>
          </a:lstStyle>
          <a:p>
            <a:r>
              <a:t>Millais’s painting depicts the moment when Ophelia, driven mad by the death of her father who was killed by her lover Hamlet, drowns in a river.</a:t>
            </a:r>
          </a:p>
        </p:txBody>
      </p:sp>
      <p:sp>
        <p:nvSpPr>
          <p:cNvPr id="138" name="Millais spent months outdoors trying to depict nature accurately- inspired by the Pre-Raphaelite’s rule regarding nature; ‘selecting nothing and rejecting nothing’"/>
          <p:cNvSpPr txBox="1"/>
          <p:nvPr/>
        </p:nvSpPr>
        <p:spPr>
          <a:xfrm>
            <a:off x="29185" y="3614902"/>
            <a:ext cx="6879965" cy="9711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1900" b="0"/>
            </a:pPr>
            <a:r>
              <a:t>Millais spent months outdoors trying to depict nature accurately- inspired by the Pre-Raphaelite’s rule regarding nature; ‘</a:t>
            </a:r>
            <a:r>
              <a:rPr i="1"/>
              <a:t>selecting nothing and rejecting nothing</a:t>
            </a:r>
            <a:r>
              <a:t>’</a:t>
            </a:r>
          </a:p>
        </p:txBody>
      </p:sp>
      <p:sp>
        <p:nvSpPr>
          <p:cNvPr id="139" name="The painting is packed with symbolic detail, all of which…"/>
          <p:cNvSpPr txBox="1"/>
          <p:nvPr/>
        </p:nvSpPr>
        <p:spPr>
          <a:xfrm>
            <a:off x="29185" y="4674763"/>
            <a:ext cx="6879965" cy="6790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1900" b="0"/>
            </a:pPr>
            <a:r>
              <a:t>The painting is packed with symbolic detail, all of which</a:t>
            </a:r>
          </a:p>
          <a:p>
            <a:pPr algn="l">
              <a:defRPr sz="1900" b="0"/>
            </a:pPr>
            <a:r>
              <a:t>would be recognisable to a Victorian audience.</a:t>
            </a:r>
          </a:p>
        </p:txBody>
      </p:sp>
      <p:sp>
        <p:nvSpPr>
          <p:cNvPr id="140" name="Many of the details within the painting allude to, or reference passages of text from Shakespeare’s ‘Hamlet’."/>
          <p:cNvSpPr txBox="1"/>
          <p:nvPr/>
        </p:nvSpPr>
        <p:spPr>
          <a:xfrm>
            <a:off x="29185" y="5442156"/>
            <a:ext cx="6879965" cy="6790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1900" b="0"/>
            </a:pPr>
            <a:r>
              <a:t>Many of the details within the painting allude to, or reference passages of text from Shakespeare’s ‘</a:t>
            </a:r>
            <a:r>
              <a:rPr i="1"/>
              <a:t>Hamlet</a:t>
            </a:r>
            <a:r>
              <a:t>’.</a:t>
            </a:r>
          </a:p>
        </p:txBody>
      </p:sp>
      <p:sp>
        <p:nvSpPr>
          <p:cNvPr id="141" name="The works of Shakespeare were a great source of inspiration for the pre-Raphaelites who created many paintings which illustrated characters or events from his plays."/>
          <p:cNvSpPr txBox="1"/>
          <p:nvPr/>
        </p:nvSpPr>
        <p:spPr>
          <a:xfrm>
            <a:off x="29185" y="6203200"/>
            <a:ext cx="6879965" cy="9711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1900" b="0"/>
            </a:lvl1pPr>
          </a:lstStyle>
          <a:p>
            <a:r>
              <a:t>The works of Shakespeare were a great source of inspiration for the pre-Raphaelites who created many paintings which illustrated characters or events from his plays.</a:t>
            </a:r>
          </a:p>
        </p:txBody>
      </p:sp>
      <p:sp>
        <p:nvSpPr>
          <p:cNvPr id="142" name="Millais returned to London in the autumn to finish the painting in his studio and include the figure of Ophelia."/>
          <p:cNvSpPr txBox="1"/>
          <p:nvPr/>
        </p:nvSpPr>
        <p:spPr>
          <a:xfrm>
            <a:off x="41885" y="7240409"/>
            <a:ext cx="6879965" cy="6790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1900" b="0"/>
            </a:lvl1pPr>
          </a:lstStyle>
          <a:p>
            <a:r>
              <a:t>Millais returned to London in the autumn to finish the painting in his studio and include the figure of Ophelia.</a:t>
            </a:r>
          </a:p>
        </p:txBody>
      </p:sp>
      <p:sp>
        <p:nvSpPr>
          <p:cNvPr id="143" name="The success of the painting, when it was shown at the Royal Academy, was partly due to the intense level of detail.…"/>
          <p:cNvSpPr txBox="1"/>
          <p:nvPr/>
        </p:nvSpPr>
        <p:spPr>
          <a:xfrm>
            <a:off x="41885" y="7991868"/>
            <a:ext cx="6879965" cy="15553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1900" b="0"/>
            </a:pPr>
            <a:r>
              <a:t>The success of the painting, when it was shown at the Royal Academy, was partly due to the intense level of detail. </a:t>
            </a:r>
          </a:p>
          <a:p>
            <a:pPr algn="l">
              <a:defRPr sz="1900" b="0"/>
            </a:pPr>
            <a:r>
              <a:t>Furthermore, works whose themes dealt with tragedy, </a:t>
            </a:r>
          </a:p>
          <a:p>
            <a:pPr algn="l">
              <a:defRPr sz="1900" b="0"/>
            </a:pPr>
            <a:r>
              <a:t>forsaken lovers, doomed youth etc, appealed to sentimental Victorian attitudes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1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1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1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1" animBg="1" advAuto="0"/>
      <p:bldP spid="135" grpId="2" animBg="1" advAuto="0"/>
      <p:bldP spid="136" grpId="3" animBg="1" advAuto="0"/>
      <p:bldP spid="137" grpId="4" animBg="1" advAuto="0"/>
      <p:bldP spid="138" grpId="5" animBg="1" advAuto="0"/>
      <p:bldP spid="139" grpId="6" animBg="1" advAuto="0"/>
      <p:bldP spid="140" grpId="7" animBg="1" advAuto="0"/>
      <p:bldP spid="141" grpId="8" animBg="1" advAuto="0"/>
      <p:bldP spid="142" grpId="9" animBg="1" advAuto="0"/>
      <p:bldP spid="143" grpId="1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he painting was a huge success as Millais was one of the first artists to depict the actual death of Ophelia. Prior to this work she was typically shown in the lead-up to her death. Arthur Hughes actually completed and exhibited a less dramatic version of the event in the same year as Millais."/>
          <p:cNvSpPr txBox="1"/>
          <p:nvPr/>
        </p:nvSpPr>
        <p:spPr>
          <a:xfrm>
            <a:off x="44102" y="77921"/>
            <a:ext cx="6609120" cy="1492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1800" b="0"/>
            </a:lvl1pPr>
          </a:lstStyle>
          <a:p>
            <a:r>
              <a:rPr dirty="0"/>
              <a:t>The painting </a:t>
            </a:r>
            <a:r>
              <a:rPr lang="en-GB" dirty="0" smtClean="0"/>
              <a:t>caused some scandal, </a:t>
            </a:r>
            <a:r>
              <a:rPr dirty="0" smtClean="0"/>
              <a:t>as </a:t>
            </a:r>
            <a:r>
              <a:rPr dirty="0"/>
              <a:t>Millais was one of the first artists to depict the actual death of Ophelia. Prior to this work she was typically shown in the lead-up to her death. Arthur Hughes actually completed and exhibited a less dramatic version of the event in the same year as Millais.</a:t>
            </a:r>
          </a:p>
        </p:txBody>
      </p:sp>
      <p:pic>
        <p:nvPicPr>
          <p:cNvPr id="146" name="Image" descr="Image"/>
          <p:cNvPicPr>
            <a:picLocks noChangeAspect="1"/>
          </p:cNvPicPr>
          <p:nvPr/>
        </p:nvPicPr>
        <p:blipFill>
          <a:blip r:embed="rId2">
            <a:extLst/>
          </a:blip>
          <a:stretch>
            <a:fillRect/>
          </a:stretch>
        </p:blipFill>
        <p:spPr>
          <a:xfrm>
            <a:off x="6629044" y="4667083"/>
            <a:ext cx="6459521" cy="3617332"/>
          </a:xfrm>
          <a:prstGeom prst="rect">
            <a:avLst/>
          </a:prstGeom>
          <a:ln w="12700">
            <a:miter lim="400000"/>
          </a:ln>
        </p:spPr>
      </p:pic>
      <p:pic>
        <p:nvPicPr>
          <p:cNvPr id="147" name="Image" descr="Image"/>
          <p:cNvPicPr>
            <a:picLocks noChangeAspect="1"/>
          </p:cNvPicPr>
          <p:nvPr/>
        </p:nvPicPr>
        <p:blipFill>
          <a:blip r:embed="rId3">
            <a:extLst/>
          </a:blip>
          <a:stretch>
            <a:fillRect/>
          </a:stretch>
        </p:blipFill>
        <p:spPr>
          <a:xfrm>
            <a:off x="6730615" y="115015"/>
            <a:ext cx="6256379" cy="4252383"/>
          </a:xfrm>
          <a:prstGeom prst="rect">
            <a:avLst/>
          </a:prstGeom>
          <a:ln w="12700">
            <a:miter lim="400000"/>
          </a:ln>
        </p:spPr>
      </p:pic>
      <p:sp>
        <p:nvSpPr>
          <p:cNvPr id="148" name="Arthur Hughes, Ophelia, 1852"/>
          <p:cNvSpPr txBox="1"/>
          <p:nvPr/>
        </p:nvSpPr>
        <p:spPr>
          <a:xfrm>
            <a:off x="8040367" y="8432580"/>
            <a:ext cx="3636874" cy="4116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100" b="0" i="1"/>
            </a:pPr>
            <a:r>
              <a:rPr i="0"/>
              <a:t>Arthur Hughes, </a:t>
            </a:r>
            <a:r>
              <a:t>Ophelia, </a:t>
            </a:r>
            <a:r>
              <a:rPr i="0"/>
              <a:t>1852</a:t>
            </a:r>
          </a:p>
        </p:txBody>
      </p:sp>
      <p:sp>
        <p:nvSpPr>
          <p:cNvPr id="149" name="Millais’s ‘Ophelia’ would later be shown in Paris, to huge acclaim and inspire similar versions by Academic painters including Alexandre Cabanel. However these were more idealised and stylised, lacking the powerful depiction of death which would have stunned a Victorian audience. Millais and the Pre-Raphaelites were clearly more avant-garde in their treatment of such subjects."/>
          <p:cNvSpPr txBox="1"/>
          <p:nvPr/>
        </p:nvSpPr>
        <p:spPr>
          <a:xfrm>
            <a:off x="44102" y="1726640"/>
            <a:ext cx="6609120" cy="2051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1800" b="0"/>
            </a:pPr>
            <a:r>
              <a:rPr dirty="0"/>
              <a:t>Millais’s ‘</a:t>
            </a:r>
            <a:r>
              <a:rPr i="1" dirty="0"/>
              <a:t>Ophelia</a:t>
            </a:r>
            <a:r>
              <a:rPr dirty="0"/>
              <a:t>’ would later be shown in Paris, to huge acclaim and inspire similar versions by Academic painters including Alexandre </a:t>
            </a:r>
            <a:r>
              <a:rPr dirty="0" err="1"/>
              <a:t>Cabanel</a:t>
            </a:r>
            <a:r>
              <a:rPr dirty="0"/>
              <a:t>. However these were more </a:t>
            </a:r>
            <a:r>
              <a:rPr dirty="0" err="1"/>
              <a:t>idealised</a:t>
            </a:r>
            <a:r>
              <a:rPr dirty="0"/>
              <a:t> and </a:t>
            </a:r>
            <a:r>
              <a:rPr dirty="0" err="1"/>
              <a:t>stylised</a:t>
            </a:r>
            <a:r>
              <a:rPr dirty="0"/>
              <a:t>, lacking the powerful depiction of death which would have stunned a Victorian audience. Millais and the Pre-Raphaelites were clearly more avant-garde in their treatment of such subjects.</a:t>
            </a:r>
          </a:p>
        </p:txBody>
      </p:sp>
      <p:pic>
        <p:nvPicPr>
          <p:cNvPr id="150" name="Image" descr="Image"/>
          <p:cNvPicPr>
            <a:picLocks noChangeAspect="1"/>
          </p:cNvPicPr>
          <p:nvPr/>
        </p:nvPicPr>
        <p:blipFill>
          <a:blip r:embed="rId4">
            <a:extLst/>
          </a:blip>
          <a:stretch>
            <a:fillRect/>
          </a:stretch>
        </p:blipFill>
        <p:spPr>
          <a:xfrm>
            <a:off x="-98575" y="4066119"/>
            <a:ext cx="6590919" cy="4252383"/>
          </a:xfrm>
          <a:prstGeom prst="rect">
            <a:avLst/>
          </a:prstGeom>
          <a:ln w="12700">
            <a:miter lim="400000"/>
          </a:ln>
        </p:spPr>
      </p:pic>
      <p:sp>
        <p:nvSpPr>
          <p:cNvPr id="151" name="Alexandre Cabanel, Ophelia, 1883"/>
          <p:cNvSpPr txBox="1"/>
          <p:nvPr/>
        </p:nvSpPr>
        <p:spPr>
          <a:xfrm>
            <a:off x="1266058" y="8432580"/>
            <a:ext cx="4165208" cy="4116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100" b="0" i="1"/>
            </a:pPr>
            <a:r>
              <a:rPr i="0"/>
              <a:t>Alexandre Cabanel, </a:t>
            </a:r>
            <a:r>
              <a:t>Ophelia, </a:t>
            </a:r>
            <a:r>
              <a:rPr i="0"/>
              <a:t>1883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1" animBg="1" advAuto="0"/>
      <p:bldP spid="148" grpId="2" animBg="1" advAuto="0"/>
      <p:bldP spid="149" grpId="3" animBg="1" advAuto="0"/>
      <p:bldP spid="150" grpId="4" animBg="1" advAuto="0"/>
      <p:bldP spid="151" grpId="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here is a willow grows aslant a brook…"/>
          <p:cNvSpPr txBox="1"/>
          <p:nvPr/>
        </p:nvSpPr>
        <p:spPr>
          <a:xfrm>
            <a:off x="29065" y="1036239"/>
            <a:ext cx="6617767" cy="191058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2000" b="0" i="1"/>
            </a:pPr>
            <a:r>
              <a:t>There is a willow grows aslant a brook</a:t>
            </a:r>
          </a:p>
          <a:p>
            <a:pPr algn="l">
              <a:defRPr sz="2000" b="0" i="1"/>
            </a:pPr>
            <a:r>
              <a:t>That shows his hoar leaves in the glassy stream.</a:t>
            </a:r>
          </a:p>
          <a:p>
            <a:pPr algn="l">
              <a:defRPr sz="2000" b="0" i="1"/>
            </a:pPr>
            <a:r>
              <a:t>There with fantastic garlands did she come</a:t>
            </a:r>
          </a:p>
          <a:p>
            <a:pPr algn="l">
              <a:defRPr sz="2000" b="0"/>
            </a:pPr>
            <a:r>
              <a:rPr i="1"/>
              <a:t>Of crowflowers, nettles, daisies, and long purples</a:t>
            </a:r>
            <a:r>
              <a:t>- </a:t>
            </a:r>
          </a:p>
          <a:p>
            <a:pPr algn="l">
              <a:defRPr sz="1900" b="0"/>
            </a:pPr>
            <a:endParaRPr/>
          </a:p>
          <a:p>
            <a:pPr algn="l">
              <a:defRPr sz="2000" b="0"/>
            </a:pPr>
            <a:r>
              <a:t>Hamlet, Act IV, Scene VII, (Queen Gertrude’s speech)                          </a:t>
            </a:r>
          </a:p>
        </p:txBody>
      </p:sp>
      <p:sp>
        <p:nvSpPr>
          <p:cNvPr id="158" name="Ophelia’s death is not actually shown in Shakespeare’s play…"/>
          <p:cNvSpPr txBox="1"/>
          <p:nvPr/>
        </p:nvSpPr>
        <p:spPr>
          <a:xfrm>
            <a:off x="38195" y="4478"/>
            <a:ext cx="7109325" cy="9711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1900" b="0"/>
            </a:pPr>
            <a:r>
              <a:t>Ophelia’s death is not actually shown in Shakespeare’s play </a:t>
            </a:r>
          </a:p>
          <a:p>
            <a:pPr algn="l">
              <a:defRPr sz="1900" b="0"/>
            </a:pPr>
            <a:r>
              <a:t>but Queen Gertrude description of the event was used by </a:t>
            </a:r>
          </a:p>
          <a:p>
            <a:pPr algn="l">
              <a:defRPr sz="1900" b="0"/>
            </a:pPr>
            <a:r>
              <a:t>Millais.</a:t>
            </a:r>
          </a:p>
        </p:txBody>
      </p:sp>
      <p:pic>
        <p:nvPicPr>
          <p:cNvPr id="159" name="Image" descr="Image"/>
          <p:cNvPicPr>
            <a:picLocks noChangeAspect="1"/>
          </p:cNvPicPr>
          <p:nvPr/>
        </p:nvPicPr>
        <p:blipFill>
          <a:blip r:embed="rId2">
            <a:extLst/>
          </a:blip>
          <a:stretch>
            <a:fillRect/>
          </a:stretch>
        </p:blipFill>
        <p:spPr>
          <a:xfrm>
            <a:off x="6730615" y="115015"/>
            <a:ext cx="6256379" cy="4252383"/>
          </a:xfrm>
          <a:prstGeom prst="rect">
            <a:avLst/>
          </a:prstGeom>
          <a:ln w="12700">
            <a:miter lim="400000"/>
          </a:ln>
        </p:spPr>
      </p:pic>
      <p:sp>
        <p:nvSpPr>
          <p:cNvPr id="160" name="Because Millais spent over 11 hours a day for five months working on the painting outdoors, the plants and flowers which appear in the work bloom at different times of the year."/>
          <p:cNvSpPr txBox="1"/>
          <p:nvPr/>
        </p:nvSpPr>
        <p:spPr>
          <a:xfrm>
            <a:off x="29065" y="3185066"/>
            <a:ext cx="6617767" cy="12632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1900" b="0"/>
            </a:lvl1pPr>
          </a:lstStyle>
          <a:p>
            <a:r>
              <a:t>Because Millais spent over 11 hours a day for five months working on the painting outdoors, the plants and flowers which appear in the work bloom at different times of the year.</a:t>
            </a:r>
          </a:p>
        </p:txBody>
      </p:sp>
      <p:pic>
        <p:nvPicPr>
          <p:cNvPr id="161" name="Image" descr="Image"/>
          <p:cNvPicPr>
            <a:picLocks noChangeAspect="1"/>
          </p:cNvPicPr>
          <p:nvPr/>
        </p:nvPicPr>
        <p:blipFill>
          <a:blip r:embed="rId3">
            <a:extLst/>
          </a:blip>
          <a:stretch>
            <a:fillRect/>
          </a:stretch>
        </p:blipFill>
        <p:spPr>
          <a:xfrm>
            <a:off x="6737348" y="4988546"/>
            <a:ext cx="6242914" cy="4672116"/>
          </a:xfrm>
          <a:prstGeom prst="rect">
            <a:avLst/>
          </a:prstGeom>
          <a:ln w="12700">
            <a:miter lim="400000"/>
          </a:ln>
        </p:spPr>
      </p:pic>
      <p:sp>
        <p:nvSpPr>
          <p:cNvPr id="162" name="Millais’s attention to botanical detail was deliberate as all these natural forms have symbolic value and help give an insight into the character/personality of Ophelia and aid the viewer in understanding the theme of the work."/>
          <p:cNvSpPr txBox="1"/>
          <p:nvPr/>
        </p:nvSpPr>
        <p:spPr>
          <a:xfrm>
            <a:off x="29065" y="4603210"/>
            <a:ext cx="6617767" cy="12632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1900" b="0"/>
            </a:lvl1pPr>
          </a:lstStyle>
          <a:p>
            <a:r>
              <a:t>Millais’s attention to botanical detail was deliberate as all these natural forms have symbolic value and help give an insight into the character/personality of Ophelia and aid the viewer in understanding the theme of the work.</a:t>
            </a:r>
          </a:p>
        </p:txBody>
      </p:sp>
      <p:pic>
        <p:nvPicPr>
          <p:cNvPr id="163" name="Image" descr="Image"/>
          <p:cNvPicPr>
            <a:picLocks noChangeAspect="1"/>
          </p:cNvPicPr>
          <p:nvPr/>
        </p:nvPicPr>
        <p:blipFill>
          <a:blip r:embed="rId4">
            <a:extLst/>
          </a:blip>
          <a:stretch>
            <a:fillRect/>
          </a:stretch>
        </p:blipFill>
        <p:spPr>
          <a:xfrm>
            <a:off x="103257" y="5926281"/>
            <a:ext cx="6469383" cy="373712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animBg="1" advAuto="0"/>
      <p:bldP spid="160" grpId="2" animBg="1" advAuto="0"/>
      <p:bldP spid="161" grpId="3" animBg="1" advAuto="0"/>
      <p:bldP spid="162" grpId="4" animBg="1" advAuto="0"/>
      <p:bldP spid="163" grpId="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here is a willow grows aslant a brook…"/>
          <p:cNvSpPr txBox="1"/>
          <p:nvPr/>
        </p:nvSpPr>
        <p:spPr>
          <a:xfrm>
            <a:off x="45106" y="8239683"/>
            <a:ext cx="6014784" cy="14022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2100" b="0" i="1"/>
            </a:pPr>
            <a:r>
              <a:t>There is a </a:t>
            </a:r>
            <a:r>
              <a:rPr b="1">
                <a:solidFill>
                  <a:schemeClr val="accent6"/>
                </a:solidFill>
              </a:rPr>
              <a:t>willow</a:t>
            </a:r>
            <a:r>
              <a:t> grows aslant a brook</a:t>
            </a:r>
          </a:p>
          <a:p>
            <a:pPr algn="l">
              <a:defRPr sz="2100" b="0" i="1"/>
            </a:pPr>
            <a:r>
              <a:t>That shows his </a:t>
            </a:r>
            <a:r>
              <a:rPr b="1">
                <a:solidFill>
                  <a:schemeClr val="accent6"/>
                </a:solidFill>
              </a:rPr>
              <a:t>hoar</a:t>
            </a:r>
            <a:r>
              <a:t> leaves in the glassy stream.</a:t>
            </a:r>
          </a:p>
          <a:p>
            <a:pPr algn="l">
              <a:defRPr sz="2100" b="0" i="1"/>
            </a:pPr>
            <a:r>
              <a:t>There with </a:t>
            </a:r>
            <a:r>
              <a:rPr b="1">
                <a:solidFill>
                  <a:schemeClr val="accent6"/>
                </a:solidFill>
              </a:rPr>
              <a:t>fantastic</a:t>
            </a:r>
            <a:r>
              <a:t> garlands did she come</a:t>
            </a:r>
          </a:p>
          <a:p>
            <a:pPr algn="l">
              <a:defRPr sz="2100" b="0"/>
            </a:pPr>
            <a:r>
              <a:rPr i="1"/>
              <a:t>Of crowflowers, nettles, daisies, and long purples</a:t>
            </a:r>
          </a:p>
        </p:txBody>
      </p:sp>
      <p:pic>
        <p:nvPicPr>
          <p:cNvPr id="166" name="Image" descr="Image"/>
          <p:cNvPicPr>
            <a:picLocks noChangeAspect="1"/>
          </p:cNvPicPr>
          <p:nvPr/>
        </p:nvPicPr>
        <p:blipFill>
          <a:blip r:embed="rId2">
            <a:extLst/>
          </a:blip>
          <a:stretch>
            <a:fillRect/>
          </a:stretch>
        </p:blipFill>
        <p:spPr>
          <a:xfrm>
            <a:off x="523195" y="60237"/>
            <a:ext cx="11958410" cy="8127983"/>
          </a:xfrm>
          <a:prstGeom prst="rect">
            <a:avLst/>
          </a:prstGeom>
          <a:ln w="12700">
            <a:miter lim="400000"/>
          </a:ln>
        </p:spPr>
      </p:pic>
      <p:sp>
        <p:nvSpPr>
          <p:cNvPr id="167" name="Line"/>
          <p:cNvSpPr/>
          <p:nvPr/>
        </p:nvSpPr>
        <p:spPr>
          <a:xfrm flipV="1">
            <a:off x="1811170" y="3181097"/>
            <a:ext cx="3198606" cy="5216785"/>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8" name="Weeping willow: sadness, forsaken love"/>
          <p:cNvSpPr txBox="1"/>
          <p:nvPr/>
        </p:nvSpPr>
        <p:spPr>
          <a:xfrm>
            <a:off x="6087883" y="8211469"/>
            <a:ext cx="4969041" cy="42406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100" b="0" i="1"/>
            </a:pPr>
            <a:r>
              <a:rPr b="1">
                <a:solidFill>
                  <a:schemeClr val="accent6"/>
                </a:solidFill>
              </a:rPr>
              <a:t>Weeping</a:t>
            </a:r>
            <a:r>
              <a:t> </a:t>
            </a:r>
            <a:r>
              <a:rPr b="1">
                <a:solidFill>
                  <a:schemeClr val="accent6"/>
                </a:solidFill>
              </a:rPr>
              <a:t>willow</a:t>
            </a:r>
            <a:r>
              <a:t>: </a:t>
            </a:r>
            <a:r>
              <a:rPr i="0"/>
              <a:t>sadness, forsaken love</a:t>
            </a:r>
          </a:p>
        </p:txBody>
      </p:sp>
      <p:sp>
        <p:nvSpPr>
          <p:cNvPr id="169" name="hoar: greyish white colour"/>
          <p:cNvSpPr txBox="1"/>
          <p:nvPr/>
        </p:nvSpPr>
        <p:spPr>
          <a:xfrm>
            <a:off x="6143318" y="8562836"/>
            <a:ext cx="3225890" cy="42406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100" b="0" i="1"/>
            </a:pPr>
            <a:r>
              <a:rPr b="1">
                <a:solidFill>
                  <a:schemeClr val="accent6"/>
                </a:solidFill>
              </a:rPr>
              <a:t>hoar</a:t>
            </a:r>
            <a:r>
              <a:t>: </a:t>
            </a:r>
            <a:r>
              <a:rPr i="0"/>
              <a:t>greyish white colour</a:t>
            </a:r>
          </a:p>
        </p:txBody>
      </p:sp>
      <p:sp>
        <p:nvSpPr>
          <p:cNvPr id="170" name="fantastic: unreal, extraordinary, strange"/>
          <p:cNvSpPr txBox="1"/>
          <p:nvPr/>
        </p:nvSpPr>
        <p:spPr>
          <a:xfrm>
            <a:off x="6155520" y="8881168"/>
            <a:ext cx="4841292" cy="42406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100" b="0" i="1"/>
            </a:pPr>
            <a:r>
              <a:rPr b="1">
                <a:solidFill>
                  <a:schemeClr val="accent6"/>
                </a:solidFill>
              </a:rPr>
              <a:t>fantastic</a:t>
            </a:r>
            <a:r>
              <a:t>: </a:t>
            </a:r>
            <a:r>
              <a:rPr i="0"/>
              <a:t>unreal, extraordinary, strange</a:t>
            </a:r>
          </a:p>
        </p:txBody>
      </p:sp>
      <p:sp>
        <p:nvSpPr>
          <p:cNvPr id="171" name="Line"/>
          <p:cNvSpPr/>
          <p:nvPr/>
        </p:nvSpPr>
        <p:spPr>
          <a:xfrm flipH="1" flipV="1">
            <a:off x="3358756" y="3077605"/>
            <a:ext cx="2840022" cy="5677176"/>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2" name="Shakespearean symbolism"/>
          <p:cNvSpPr txBox="1"/>
          <p:nvPr/>
        </p:nvSpPr>
        <p:spPr>
          <a:xfrm>
            <a:off x="6307342" y="9240562"/>
            <a:ext cx="3526194" cy="42406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100"/>
            </a:lvl1pPr>
          </a:lstStyle>
          <a:p>
            <a:pPr>
              <a:defRPr i="1"/>
            </a:pPr>
            <a:r>
              <a:rPr i="0"/>
              <a:t>Shakespearean symbolism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animBg="1" advAuto="0"/>
      <p:bldP spid="167" grpId="2" animBg="1" advAuto="0"/>
      <p:bldP spid="168" grpId="3" animBg="1" advAuto="0"/>
      <p:bldP spid="169" grpId="4" animBg="1" advAuto="0"/>
      <p:bldP spid="170" grpId="6" animBg="1" advAuto="0"/>
      <p:bldP spid="171" grpId="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rowflowers…"/>
          <p:cNvSpPr txBox="1"/>
          <p:nvPr/>
        </p:nvSpPr>
        <p:spPr>
          <a:xfrm>
            <a:off x="506539" y="8275666"/>
            <a:ext cx="2265969" cy="13641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2100" b="0"/>
            </a:pPr>
            <a:r>
              <a:rPr i="1"/>
              <a:t>crowflowers</a:t>
            </a:r>
          </a:p>
          <a:p>
            <a:pPr algn="l">
              <a:defRPr sz="2100" b="0"/>
            </a:pPr>
            <a:r>
              <a:rPr i="1"/>
              <a:t>nettles, </a:t>
            </a:r>
          </a:p>
          <a:p>
            <a:pPr algn="l">
              <a:defRPr sz="2100" b="0"/>
            </a:pPr>
            <a:r>
              <a:rPr i="1"/>
              <a:t>daisies</a:t>
            </a:r>
          </a:p>
          <a:p>
            <a:pPr algn="l">
              <a:defRPr sz="2100" b="0"/>
            </a:pPr>
            <a:r>
              <a:rPr i="1"/>
              <a:t>and long purples</a:t>
            </a:r>
          </a:p>
        </p:txBody>
      </p:sp>
      <p:pic>
        <p:nvPicPr>
          <p:cNvPr id="175" name="Image" descr="Image"/>
          <p:cNvPicPr>
            <a:picLocks noChangeAspect="1"/>
          </p:cNvPicPr>
          <p:nvPr/>
        </p:nvPicPr>
        <p:blipFill>
          <a:blip r:embed="rId2">
            <a:extLst/>
          </a:blip>
          <a:stretch>
            <a:fillRect/>
          </a:stretch>
        </p:blipFill>
        <p:spPr>
          <a:xfrm>
            <a:off x="523195" y="60237"/>
            <a:ext cx="11958410" cy="8127983"/>
          </a:xfrm>
          <a:prstGeom prst="rect">
            <a:avLst/>
          </a:prstGeom>
          <a:ln w="12700">
            <a:miter lim="400000"/>
          </a:ln>
        </p:spPr>
      </p:pic>
      <p:sp>
        <p:nvSpPr>
          <p:cNvPr id="176" name="Buttercups: ingratitude"/>
          <p:cNvSpPr txBox="1"/>
          <p:nvPr/>
        </p:nvSpPr>
        <p:spPr>
          <a:xfrm>
            <a:off x="2633483" y="8272718"/>
            <a:ext cx="2841308" cy="4116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100" b="0"/>
            </a:lvl1pPr>
          </a:lstStyle>
          <a:p>
            <a:pPr>
              <a:defRPr i="1"/>
            </a:pPr>
            <a:r>
              <a:rPr i="0"/>
              <a:t>Buttercups: ingratitude</a:t>
            </a:r>
          </a:p>
        </p:txBody>
      </p:sp>
      <p:sp>
        <p:nvSpPr>
          <p:cNvPr id="177" name="Stinging, the pain of lost love, rejection"/>
          <p:cNvSpPr txBox="1"/>
          <p:nvPr/>
        </p:nvSpPr>
        <p:spPr>
          <a:xfrm>
            <a:off x="2633483" y="8619851"/>
            <a:ext cx="4737812" cy="4116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100" b="0"/>
            </a:lvl1pPr>
          </a:lstStyle>
          <a:p>
            <a:r>
              <a:t>Stinging, the pain of lost love, rejection</a:t>
            </a:r>
          </a:p>
        </p:txBody>
      </p:sp>
      <p:sp>
        <p:nvSpPr>
          <p:cNvPr id="178" name="Innocence, purity"/>
          <p:cNvSpPr txBox="1"/>
          <p:nvPr/>
        </p:nvSpPr>
        <p:spPr>
          <a:xfrm>
            <a:off x="2633483" y="8937351"/>
            <a:ext cx="2174291" cy="4116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100" b="0"/>
            </a:lvl1pPr>
          </a:lstStyle>
          <a:p>
            <a:r>
              <a:t>Innocence, purity</a:t>
            </a:r>
          </a:p>
        </p:txBody>
      </p:sp>
      <p:sp>
        <p:nvSpPr>
          <p:cNvPr id="179" name="Orchids: sensuality"/>
          <p:cNvSpPr txBox="1"/>
          <p:nvPr/>
        </p:nvSpPr>
        <p:spPr>
          <a:xfrm>
            <a:off x="2633483" y="9242151"/>
            <a:ext cx="2376983" cy="4116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100" b="0"/>
            </a:lvl1pPr>
          </a:lstStyle>
          <a:p>
            <a:r>
              <a:t>Orchids: sensuality</a:t>
            </a:r>
          </a:p>
        </p:txBody>
      </p:sp>
      <p:sp>
        <p:nvSpPr>
          <p:cNvPr id="180" name="Robin: “for bonny sweet robin is all my joy- Ophelia"/>
          <p:cNvSpPr txBox="1"/>
          <p:nvPr/>
        </p:nvSpPr>
        <p:spPr>
          <a:xfrm>
            <a:off x="9037206" y="8349824"/>
            <a:ext cx="3910726" cy="7291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2100" b="0" i="1"/>
            </a:pPr>
            <a:r>
              <a:rPr i="0"/>
              <a:t>Robin</a:t>
            </a:r>
            <a:r>
              <a:t>: “for bonny sweet robin is all my joy- </a:t>
            </a:r>
            <a:r>
              <a:rPr i="0"/>
              <a:t>Ophelia</a:t>
            </a:r>
          </a:p>
        </p:txBody>
      </p:sp>
      <p:sp>
        <p:nvSpPr>
          <p:cNvPr id="181" name="Line"/>
          <p:cNvSpPr/>
          <p:nvPr/>
        </p:nvSpPr>
        <p:spPr>
          <a:xfrm flipH="1" flipV="1">
            <a:off x="1093919" y="2466439"/>
            <a:ext cx="7994185" cy="6243218"/>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82" name="Shakespearean symbolism"/>
          <p:cNvSpPr txBox="1"/>
          <p:nvPr/>
        </p:nvSpPr>
        <p:spPr>
          <a:xfrm>
            <a:off x="6307342" y="9240562"/>
            <a:ext cx="3526194" cy="42406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100"/>
            </a:lvl1pPr>
          </a:lstStyle>
          <a:p>
            <a:pPr>
              <a:defRPr i="1"/>
            </a:pPr>
            <a:r>
              <a:rPr i="0"/>
              <a:t>Shakespearean symbolism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1" animBg="1" advAuto="0"/>
      <p:bldP spid="177" grpId="2" animBg="1" advAuto="0"/>
      <p:bldP spid="178" grpId="3" animBg="1" advAuto="0"/>
      <p:bldP spid="179" grpId="4" animBg="1" advAuto="0"/>
      <p:bldP spid="180" grpId="5" animBg="1" advAuto="0"/>
      <p:bldP spid="181" grpId="6"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Image" descr="Image"/>
          <p:cNvPicPr>
            <a:picLocks noChangeAspect="1"/>
          </p:cNvPicPr>
          <p:nvPr/>
        </p:nvPicPr>
        <p:blipFill>
          <a:blip r:embed="rId2">
            <a:extLst/>
          </a:blip>
          <a:stretch>
            <a:fillRect/>
          </a:stretch>
        </p:blipFill>
        <p:spPr>
          <a:xfrm>
            <a:off x="523195" y="60237"/>
            <a:ext cx="11958410" cy="8127983"/>
          </a:xfrm>
          <a:prstGeom prst="rect">
            <a:avLst/>
          </a:prstGeom>
          <a:ln w="12700">
            <a:miter lim="400000"/>
          </a:ln>
        </p:spPr>
      </p:pic>
      <p:sp>
        <p:nvSpPr>
          <p:cNvPr id="185" name="Pansy: love in vain"/>
          <p:cNvSpPr txBox="1"/>
          <p:nvPr/>
        </p:nvSpPr>
        <p:spPr>
          <a:xfrm>
            <a:off x="5827836" y="8471685"/>
            <a:ext cx="2322311" cy="4116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2100" b="0" i="1"/>
            </a:pPr>
            <a:r>
              <a:rPr i="0"/>
              <a:t>Pansy</a:t>
            </a:r>
            <a:r>
              <a:t>: </a:t>
            </a:r>
            <a:r>
              <a:rPr i="0"/>
              <a:t>love in vain</a:t>
            </a:r>
          </a:p>
        </p:txBody>
      </p:sp>
      <p:sp>
        <p:nvSpPr>
          <p:cNvPr id="186" name="Line"/>
          <p:cNvSpPr/>
          <p:nvPr/>
        </p:nvSpPr>
        <p:spPr>
          <a:xfrm flipH="1" flipV="1">
            <a:off x="6928529" y="5761708"/>
            <a:ext cx="201962" cy="2669755"/>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87" name="Poppies: death"/>
          <p:cNvSpPr txBox="1"/>
          <p:nvPr/>
        </p:nvSpPr>
        <p:spPr>
          <a:xfrm>
            <a:off x="3067764" y="8471685"/>
            <a:ext cx="1917459" cy="4116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100" b="0"/>
            </a:lvl1pPr>
          </a:lstStyle>
          <a:p>
            <a:pPr>
              <a:defRPr i="1"/>
            </a:pPr>
            <a:r>
              <a:rPr i="0"/>
              <a:t>Poppies: death</a:t>
            </a:r>
          </a:p>
        </p:txBody>
      </p:sp>
      <p:sp>
        <p:nvSpPr>
          <p:cNvPr id="188" name="Line"/>
          <p:cNvSpPr/>
          <p:nvPr/>
        </p:nvSpPr>
        <p:spPr>
          <a:xfrm flipV="1">
            <a:off x="4151887" y="6129777"/>
            <a:ext cx="1290527" cy="2397228"/>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89" name="Roses: youth, love, beauty"/>
          <p:cNvSpPr txBox="1"/>
          <p:nvPr/>
        </p:nvSpPr>
        <p:spPr>
          <a:xfrm>
            <a:off x="8747869" y="8471685"/>
            <a:ext cx="3270963" cy="4116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100" b="0"/>
            </a:lvl1pPr>
          </a:lstStyle>
          <a:p>
            <a:pPr>
              <a:defRPr i="1"/>
            </a:pPr>
            <a:r>
              <a:rPr i="0"/>
              <a:t>Roses: youth, love, beauty</a:t>
            </a:r>
          </a:p>
        </p:txBody>
      </p:sp>
      <p:sp>
        <p:nvSpPr>
          <p:cNvPr id="190" name="Line"/>
          <p:cNvSpPr/>
          <p:nvPr/>
        </p:nvSpPr>
        <p:spPr>
          <a:xfrm flipV="1">
            <a:off x="9294746" y="6815578"/>
            <a:ext cx="1" cy="1642803"/>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91" name="The language of flowers in Victorian art and literature"/>
          <p:cNvSpPr txBox="1"/>
          <p:nvPr/>
        </p:nvSpPr>
        <p:spPr>
          <a:xfrm>
            <a:off x="3311391" y="9285350"/>
            <a:ext cx="6869812" cy="42406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100"/>
            </a:lvl1pPr>
          </a:lstStyle>
          <a:p>
            <a:pPr>
              <a:defRPr i="1"/>
            </a:pPr>
            <a:r>
              <a:rPr i="0"/>
              <a:t>The language of flowers in Victorian art and literature</a:t>
            </a:r>
          </a:p>
        </p:txBody>
      </p:sp>
      <p:sp>
        <p:nvSpPr>
          <p:cNvPr id="192" name="Violets: faithfulness"/>
          <p:cNvSpPr txBox="1"/>
          <p:nvPr/>
        </p:nvSpPr>
        <p:spPr>
          <a:xfrm>
            <a:off x="223024" y="8484385"/>
            <a:ext cx="2411122" cy="4116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100" b="0"/>
            </a:lvl1pPr>
          </a:lstStyle>
          <a:p>
            <a:pPr>
              <a:defRPr i="1"/>
            </a:pPr>
            <a:r>
              <a:rPr i="0"/>
              <a:t>Violets: faithfulness</a:t>
            </a:r>
          </a:p>
        </p:txBody>
      </p:sp>
      <p:sp>
        <p:nvSpPr>
          <p:cNvPr id="193" name="Line"/>
          <p:cNvSpPr/>
          <p:nvPr/>
        </p:nvSpPr>
        <p:spPr>
          <a:xfrm flipV="1">
            <a:off x="2289220" y="5292475"/>
            <a:ext cx="1890288" cy="3259931"/>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94" name="Forget-me-nots: remembrance"/>
          <p:cNvSpPr txBox="1"/>
          <p:nvPr/>
        </p:nvSpPr>
        <p:spPr>
          <a:xfrm>
            <a:off x="7842218" y="8926841"/>
            <a:ext cx="3777693" cy="4116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100" b="0"/>
            </a:lvl1pPr>
          </a:lstStyle>
          <a:p>
            <a:pPr>
              <a:defRPr i="1"/>
            </a:pPr>
            <a:r>
              <a:rPr i="0"/>
              <a:t>Forget-me-nots: remembrance</a:t>
            </a:r>
          </a:p>
        </p:txBody>
      </p:sp>
      <p:sp>
        <p:nvSpPr>
          <p:cNvPr id="195" name="Line"/>
          <p:cNvSpPr/>
          <p:nvPr/>
        </p:nvSpPr>
        <p:spPr>
          <a:xfrm flipH="1" flipV="1">
            <a:off x="3971782" y="8189937"/>
            <a:ext cx="3768525" cy="993949"/>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96" name="Line"/>
          <p:cNvSpPr/>
          <p:nvPr/>
        </p:nvSpPr>
        <p:spPr>
          <a:xfrm flipV="1">
            <a:off x="5391982" y="2680240"/>
            <a:ext cx="2256251" cy="6337925"/>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97" name="Dog Rose: pleasure and pain (of love)"/>
          <p:cNvSpPr txBox="1"/>
          <p:nvPr/>
        </p:nvSpPr>
        <p:spPr>
          <a:xfrm>
            <a:off x="2333247" y="8926403"/>
            <a:ext cx="4569792" cy="4116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100" b="0"/>
            </a:lvl1pPr>
          </a:lstStyle>
          <a:p>
            <a:pPr>
              <a:defRPr i="1"/>
            </a:pPr>
            <a:r>
              <a:rPr i="0"/>
              <a:t>Dog Rose: pleasure and pain (of love)</a:t>
            </a:r>
          </a:p>
        </p:txBody>
      </p:sp>
      <p:sp>
        <p:nvSpPr>
          <p:cNvPr id="198" name="Daisies"/>
          <p:cNvSpPr txBox="1"/>
          <p:nvPr/>
        </p:nvSpPr>
        <p:spPr>
          <a:xfrm>
            <a:off x="223711" y="8166032"/>
            <a:ext cx="973609" cy="41163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100" b="0"/>
            </a:lvl1pPr>
          </a:lstStyle>
          <a:p>
            <a:pPr>
              <a:defRPr i="1"/>
            </a:pPr>
            <a:r>
              <a:rPr i="0"/>
              <a:t>Daisies</a:t>
            </a:r>
          </a:p>
        </p:txBody>
      </p:sp>
      <p:sp>
        <p:nvSpPr>
          <p:cNvPr id="199" name="Line"/>
          <p:cNvSpPr/>
          <p:nvPr/>
        </p:nvSpPr>
        <p:spPr>
          <a:xfrm flipV="1">
            <a:off x="1085808" y="6152125"/>
            <a:ext cx="2390656" cy="2095940"/>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00" name="Buttercups"/>
          <p:cNvSpPr txBox="1"/>
          <p:nvPr/>
        </p:nvSpPr>
        <p:spPr>
          <a:xfrm>
            <a:off x="469855" y="9102438"/>
            <a:ext cx="1423531" cy="4116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100" b="0"/>
            </a:lvl1pPr>
          </a:lstStyle>
          <a:p>
            <a:pPr>
              <a:defRPr i="1"/>
            </a:pPr>
            <a:r>
              <a:rPr i="0"/>
              <a:t>Buttercups</a:t>
            </a:r>
          </a:p>
        </p:txBody>
      </p:sp>
      <p:sp>
        <p:nvSpPr>
          <p:cNvPr id="201" name="Line"/>
          <p:cNvSpPr/>
          <p:nvPr/>
        </p:nvSpPr>
        <p:spPr>
          <a:xfrm flipV="1">
            <a:off x="1912424" y="5999051"/>
            <a:ext cx="2385159" cy="3257582"/>
          </a:xfrm>
          <a:prstGeom prst="line">
            <a:avLst/>
          </a:prstGeom>
          <a:ln w="63500">
            <a:solidFill>
              <a:schemeClr val="accent6"/>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1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19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19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19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19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2" nodeType="clickEffect">
                                  <p:stCondLst>
                                    <p:cond delay="0"/>
                                  </p:stCondLst>
                                  <p:iterate>
                                    <p:tmAbs val="0"/>
                                  </p:iterate>
                                  <p:childTnLst>
                                    <p:set>
                                      <p:cBhvr>
                                        <p:cTn id="50" fill="hold"/>
                                        <p:tgtEl>
                                          <p:spTgt spid="19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3" nodeType="clickEffect">
                                  <p:stCondLst>
                                    <p:cond delay="0"/>
                                  </p:stCondLst>
                                  <p:iterate>
                                    <p:tmAbs val="0"/>
                                  </p:iterate>
                                  <p:childTnLst>
                                    <p:set>
                                      <p:cBhvr>
                                        <p:cTn id="54" fill="hold"/>
                                        <p:tgtEl>
                                          <p:spTgt spid="19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4" nodeType="clickEffect">
                                  <p:stCondLst>
                                    <p:cond delay="0"/>
                                  </p:stCondLst>
                                  <p:iterate>
                                    <p:tmAbs val="0"/>
                                  </p:iterate>
                                  <p:childTnLst>
                                    <p:set>
                                      <p:cBhvr>
                                        <p:cTn id="58" fill="hold"/>
                                        <p:tgtEl>
                                          <p:spTgt spid="19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5" nodeType="clickEffect">
                                  <p:stCondLst>
                                    <p:cond delay="0"/>
                                  </p:stCondLst>
                                  <p:iterate>
                                    <p:tmAbs val="0"/>
                                  </p:iterate>
                                  <p:childTnLst>
                                    <p:set>
                                      <p:cBhvr>
                                        <p:cTn id="62" fill="hold"/>
                                        <p:tgtEl>
                                          <p:spTgt spid="20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6" nodeType="clickEffect">
                                  <p:stCondLst>
                                    <p:cond delay="0"/>
                                  </p:stCondLst>
                                  <p:iterate>
                                    <p:tmAbs val="0"/>
                                  </p:iterate>
                                  <p:childTnLst>
                                    <p:set>
                                      <p:cBhvr>
                                        <p:cTn id="66" fill="hold"/>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3" animBg="1" advAuto="0"/>
      <p:bldP spid="186" grpId="4" animBg="1" advAuto="0"/>
      <p:bldP spid="187" grpId="1" animBg="1" advAuto="0"/>
      <p:bldP spid="188" grpId="2" animBg="1" advAuto="0"/>
      <p:bldP spid="189" grpId="5" animBg="1" advAuto="0"/>
      <p:bldP spid="190" grpId="6" animBg="1" advAuto="0"/>
      <p:bldP spid="192" grpId="7" animBg="1" advAuto="0"/>
      <p:bldP spid="193" grpId="8" animBg="1" advAuto="0"/>
      <p:bldP spid="194" grpId="9" animBg="1" advAuto="0"/>
      <p:bldP spid="195" grpId="10" animBg="1" advAuto="0"/>
      <p:bldP spid="196" grpId="12" animBg="1" advAuto="0"/>
      <p:bldP spid="197" grpId="11" animBg="1" advAuto="0"/>
      <p:bldP spid="198" grpId="13" animBg="1" advAuto="0"/>
      <p:bldP spid="199" grpId="14" animBg="1" advAuto="0"/>
      <p:bldP spid="200" grpId="15" animBg="1" advAuto="0"/>
      <p:bldP spid="201" grpId="16"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Image" descr="Image"/>
          <p:cNvPicPr>
            <a:picLocks noChangeAspect="1"/>
          </p:cNvPicPr>
          <p:nvPr/>
        </p:nvPicPr>
        <p:blipFill>
          <a:blip r:embed="rId2">
            <a:extLst/>
          </a:blip>
          <a:stretch>
            <a:fillRect/>
          </a:stretch>
        </p:blipFill>
        <p:spPr>
          <a:xfrm>
            <a:off x="6730615" y="115015"/>
            <a:ext cx="6256379" cy="4252383"/>
          </a:xfrm>
          <a:prstGeom prst="rect">
            <a:avLst/>
          </a:prstGeom>
          <a:ln w="12700">
            <a:miter lim="400000"/>
          </a:ln>
        </p:spPr>
      </p:pic>
      <p:sp>
        <p:nvSpPr>
          <p:cNvPr id="204" name="What makes this work Pre-Raphaelite in style"/>
          <p:cNvSpPr txBox="1"/>
          <p:nvPr/>
        </p:nvSpPr>
        <p:spPr>
          <a:xfrm>
            <a:off x="38195" y="106078"/>
            <a:ext cx="6633345" cy="3869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1900" b="0"/>
            </a:lvl1pPr>
          </a:lstStyle>
          <a:p>
            <a:r>
              <a:t>What makes this work Pre-Raphaelite in style</a:t>
            </a:r>
          </a:p>
        </p:txBody>
      </p:sp>
      <p:sp>
        <p:nvSpPr>
          <p:cNvPr id="205" name="Detailed and accurate depiction of figure and setting."/>
          <p:cNvSpPr txBox="1"/>
          <p:nvPr/>
        </p:nvSpPr>
        <p:spPr>
          <a:xfrm>
            <a:off x="38195" y="504961"/>
            <a:ext cx="6633345" cy="3869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1900" b="0"/>
            </a:lvl1pPr>
          </a:lstStyle>
          <a:p>
            <a:r>
              <a:t>Detailed and accurate depiction of figure and setting.</a:t>
            </a:r>
          </a:p>
        </p:txBody>
      </p:sp>
      <p:sp>
        <p:nvSpPr>
          <p:cNvPr id="206" name="Bright colours, clear forms and solid outlines."/>
          <p:cNvSpPr txBox="1"/>
          <p:nvPr/>
        </p:nvSpPr>
        <p:spPr>
          <a:xfrm>
            <a:off x="38195" y="916544"/>
            <a:ext cx="6633345" cy="3869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1900" b="0"/>
            </a:lvl1pPr>
          </a:lstStyle>
          <a:p>
            <a:r>
              <a:t>Bright colours, clear forms and solid outlines.</a:t>
            </a:r>
          </a:p>
        </p:txBody>
      </p:sp>
      <p:sp>
        <p:nvSpPr>
          <p:cNvPr id="207" name="Subject matter taken from literature and with a theme relating to the pain of love."/>
          <p:cNvSpPr txBox="1"/>
          <p:nvPr/>
        </p:nvSpPr>
        <p:spPr>
          <a:xfrm>
            <a:off x="38195" y="1290027"/>
            <a:ext cx="6633345" cy="6790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1900" b="0"/>
            </a:lvl1pPr>
          </a:lstStyle>
          <a:p>
            <a:r>
              <a:t>Subject matter taken from literature and with a theme relating to the pain of love.</a:t>
            </a:r>
          </a:p>
        </p:txBody>
      </p:sp>
      <p:sp>
        <p:nvSpPr>
          <p:cNvPr id="208" name="Symbolism used to convey a message."/>
          <p:cNvSpPr txBox="1"/>
          <p:nvPr/>
        </p:nvSpPr>
        <p:spPr>
          <a:xfrm>
            <a:off x="50895" y="2000061"/>
            <a:ext cx="6633345" cy="3869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1900" b="0"/>
            </a:lvl1pPr>
          </a:lstStyle>
          <a:p>
            <a:r>
              <a:t>Symbolism used to convey a message.</a:t>
            </a:r>
          </a:p>
        </p:txBody>
      </p:sp>
      <p:sp>
        <p:nvSpPr>
          <p:cNvPr id="209" name="Subject taken from a previous era but with an appeal for a…"/>
          <p:cNvSpPr txBox="1"/>
          <p:nvPr/>
        </p:nvSpPr>
        <p:spPr>
          <a:xfrm>
            <a:off x="63595" y="2405294"/>
            <a:ext cx="6633345" cy="6790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1900" b="0"/>
            </a:pPr>
            <a:r>
              <a:t>Subject taken from a previous era but with an appeal for a </a:t>
            </a:r>
          </a:p>
          <a:p>
            <a:pPr algn="l">
              <a:defRPr sz="1900" b="0"/>
            </a:pPr>
            <a:r>
              <a:t>Victorian audience.</a:t>
            </a:r>
          </a:p>
        </p:txBody>
      </p:sp>
      <p:sp>
        <p:nvSpPr>
          <p:cNvPr id="210" name="Unidealised forms such as weeds and rotting vegetation included- (rejecting not and selecting nothing)."/>
          <p:cNvSpPr txBox="1"/>
          <p:nvPr/>
        </p:nvSpPr>
        <p:spPr>
          <a:xfrm>
            <a:off x="63595" y="3108977"/>
            <a:ext cx="6633345" cy="6790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1900" b="0"/>
            </a:pPr>
            <a:r>
              <a:t>Unidealised forms such as weeds and rotting vegetation included- (</a:t>
            </a:r>
            <a:r>
              <a:rPr i="1"/>
              <a:t>rejecting not and selecting nothing</a:t>
            </a:r>
            <a:r>
              <a:t>).</a:t>
            </a:r>
          </a:p>
        </p:txBody>
      </p:sp>
      <p:sp>
        <p:nvSpPr>
          <p:cNvPr id="211" name="Paint applied in a meticulous process to give a sense of realism to the work."/>
          <p:cNvSpPr txBox="1"/>
          <p:nvPr/>
        </p:nvSpPr>
        <p:spPr>
          <a:xfrm>
            <a:off x="63595" y="3798872"/>
            <a:ext cx="6633345" cy="6790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1900" b="0"/>
            </a:lvl1pPr>
          </a:lstStyle>
          <a:p>
            <a:r>
              <a:t>Paint applied in a meticulous process to give a sense of realism to the work.</a:t>
            </a:r>
          </a:p>
        </p:txBody>
      </p:sp>
      <p:sp>
        <p:nvSpPr>
          <p:cNvPr id="212" name="The subject deals with tragedy and doomed love- popular themes for the Pre-Raphaelites"/>
          <p:cNvSpPr txBox="1"/>
          <p:nvPr/>
        </p:nvSpPr>
        <p:spPr>
          <a:xfrm>
            <a:off x="63595" y="4515177"/>
            <a:ext cx="9837797" cy="3869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1900" b="0"/>
            </a:lvl1pPr>
          </a:lstStyle>
          <a:p>
            <a:r>
              <a:t>The subject deals with tragedy and doomed love- popular themes for the Pre-Raphaelites</a:t>
            </a:r>
          </a:p>
        </p:txBody>
      </p:sp>
      <p:sp>
        <p:nvSpPr>
          <p:cNvPr id="213" name="Ophelia’s pose, in particular the placement of her arms and upturned hands resembles that of the crucified Christ, implying she is a martyr and shows the Pre-Raphaelites’ interest in Christian iconography."/>
          <p:cNvSpPr txBox="1"/>
          <p:nvPr/>
        </p:nvSpPr>
        <p:spPr>
          <a:xfrm>
            <a:off x="63595" y="4921577"/>
            <a:ext cx="12877609" cy="6790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1900" b="0"/>
            </a:lvl1pPr>
          </a:lstStyle>
          <a:p>
            <a:r>
              <a:t>Ophelia’s pose, in particular the placement of her arms and upturned hands resembles that of the crucified Christ, implying she is a martyr and shows the Pre-Raphaelites’ interest in Christian iconography.</a:t>
            </a:r>
          </a:p>
        </p:txBody>
      </p:sp>
      <p:sp>
        <p:nvSpPr>
          <p:cNvPr id="214" name="Doomed or tragic women appear frequently in Pre-Raphaelite art. Discuss….."/>
          <p:cNvSpPr txBox="1"/>
          <p:nvPr/>
        </p:nvSpPr>
        <p:spPr>
          <a:xfrm>
            <a:off x="63595" y="5650660"/>
            <a:ext cx="12877610" cy="3869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1900" b="0"/>
            </a:lvl1pPr>
          </a:lstStyle>
          <a:p>
            <a:r>
              <a:t>Doomed or tragic women appear frequently in Pre-Raphaelite art. Discuss…..</a:t>
            </a:r>
          </a:p>
        </p:txBody>
      </p:sp>
      <p:pic>
        <p:nvPicPr>
          <p:cNvPr id="215" name="Image" descr="Image"/>
          <p:cNvPicPr>
            <a:picLocks noChangeAspect="1"/>
          </p:cNvPicPr>
          <p:nvPr/>
        </p:nvPicPr>
        <p:blipFill>
          <a:blip r:embed="rId3">
            <a:extLst/>
          </a:blip>
          <a:stretch>
            <a:fillRect/>
          </a:stretch>
        </p:blipFill>
        <p:spPr>
          <a:xfrm>
            <a:off x="72969" y="6044283"/>
            <a:ext cx="5561519" cy="3675394"/>
          </a:xfrm>
          <a:prstGeom prst="rect">
            <a:avLst/>
          </a:prstGeom>
          <a:ln w="12700">
            <a:miter lim="400000"/>
          </a:ln>
        </p:spPr>
      </p:pic>
      <p:pic>
        <p:nvPicPr>
          <p:cNvPr id="216" name="Image" descr="Image"/>
          <p:cNvPicPr>
            <a:picLocks noChangeAspect="1"/>
          </p:cNvPicPr>
          <p:nvPr/>
        </p:nvPicPr>
        <p:blipFill>
          <a:blip r:embed="rId4">
            <a:extLst/>
          </a:blip>
          <a:stretch>
            <a:fillRect/>
          </a:stretch>
        </p:blipFill>
        <p:spPr>
          <a:xfrm>
            <a:off x="9699796" y="5625640"/>
            <a:ext cx="3216339" cy="410869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2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2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2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2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2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2" nodeType="clickEffect">
                                  <p:stCondLst>
                                    <p:cond delay="0"/>
                                  </p:stCondLst>
                                  <p:iterate>
                                    <p:tmAbs val="0"/>
                                  </p:iterate>
                                  <p:childTnLst>
                                    <p:set>
                                      <p:cBhvr>
                                        <p:cTn id="50" fill="hold"/>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1" animBg="1" advAuto="0"/>
      <p:bldP spid="206" grpId="2" animBg="1" advAuto="0"/>
      <p:bldP spid="207" grpId="3" animBg="1" advAuto="0"/>
      <p:bldP spid="208" grpId="4" animBg="1" advAuto="0"/>
      <p:bldP spid="209" grpId="5" animBg="1" advAuto="0"/>
      <p:bldP spid="210" grpId="6" animBg="1" advAuto="0"/>
      <p:bldP spid="211" grpId="7" animBg="1" advAuto="0"/>
      <p:bldP spid="212" grpId="8" animBg="1" advAuto="0"/>
      <p:bldP spid="213" grpId="9" animBg="1" advAuto="0"/>
      <p:bldP spid="214" grpId="10" animBg="1" advAuto="0"/>
      <p:bldP spid="215" grpId="11" animBg="1" advAuto="0"/>
      <p:bldP spid="216" grpId="12" animBg="1" advAuto="0"/>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870</Words>
  <Application>Microsoft Office PowerPoint</Application>
  <PresentationFormat>Custom</PresentationFormat>
  <Paragraphs>72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Helvetica Light</vt:lpstr>
      <vt:lpstr>Helvetica Neue</vt:lpstr>
      <vt:lpstr>Helvetica Neue Light</vt:lpstr>
      <vt:lpstr>Helvetica Neue Medium</vt:lpstr>
      <vt:lpstr>Helvetica Neue Thin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Greaney</dc:creator>
  <cp:lastModifiedBy>Daniel Greaney</cp:lastModifiedBy>
  <cp:revision>2</cp:revision>
  <dcterms:modified xsi:type="dcterms:W3CDTF">2018-09-12T11:28:55Z</dcterms:modified>
</cp:coreProperties>
</file>