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275" r:id="rId4"/>
    <p:sldId id="276" r:id="rId5"/>
    <p:sldId id="277" r:id="rId6"/>
    <p:sldId id="278" r:id="rId7"/>
    <p:sldId id="279" r:id="rId8"/>
    <p:sldId id="280" r:id="rId9"/>
    <p:sldId id="281" r:id="rId10"/>
    <p:sldId id="257" r:id="rId11"/>
    <p:sldId id="258" r:id="rId12"/>
    <p:sldId id="259" r:id="rId13"/>
    <p:sldId id="260" r:id="rId14"/>
    <p:sldId id="261" r:id="rId15"/>
    <p:sldId id="262" r:id="rId16"/>
    <p:sldId id="263" r:id="rId17"/>
    <p:sldId id="264" r:id="rId18"/>
    <p:sldId id="265" r:id="rId19"/>
    <p:sldId id="272" r:id="rId20"/>
    <p:sldId id="273"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8" r:id="rId37"/>
    <p:sldId id="297" r:id="rId38"/>
  </p:sldIdLst>
  <p:sldSz cx="9144000" cy="6858000" type="screen4x3"/>
  <p:notesSz cx="9926638" cy="6797675"/>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p:cViewPr varScale="1">
        <p:scale>
          <a:sx n="55" d="100"/>
          <a:sy n="55" d="100"/>
        </p:scale>
        <p:origin x="3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8" cy="339830"/>
          </a:xfrm>
          <a:prstGeom prst="rect">
            <a:avLst/>
          </a:prstGeom>
        </p:spPr>
        <p:txBody>
          <a:bodyPr vert="horz" lIns="91431" tIns="45715" rIns="91431" bIns="45715"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sz="quarter" idx="1"/>
          </p:nvPr>
        </p:nvSpPr>
        <p:spPr>
          <a:xfrm>
            <a:off x="5622086" y="0"/>
            <a:ext cx="4302238" cy="339830"/>
          </a:xfrm>
          <a:prstGeom prst="rect">
            <a:avLst/>
          </a:prstGeom>
        </p:spPr>
        <p:txBody>
          <a:bodyPr vert="horz" lIns="91431" tIns="45715" rIns="91431" bIns="45715" rtlCol="0"/>
          <a:lstStyle>
            <a:lvl1pPr algn="r" eaLnBrk="1" hangingPunct="1">
              <a:defRPr sz="1200">
                <a:latin typeface="Arial" charset="0"/>
              </a:defRPr>
            </a:lvl1pPr>
          </a:lstStyle>
          <a:p>
            <a:pPr>
              <a:defRPr/>
            </a:pPr>
            <a:fld id="{9EA07236-ABB7-E64B-87E1-D47CDBD78FBA}" type="datetimeFigureOut">
              <a:rPr lang="en-US"/>
              <a:pPr>
                <a:defRPr/>
              </a:pPr>
              <a:t>9/3/2018</a:t>
            </a:fld>
            <a:endParaRPr lang="en-GB"/>
          </a:p>
        </p:txBody>
      </p:sp>
      <p:sp>
        <p:nvSpPr>
          <p:cNvPr id="4" name="Footer Placeholder 3"/>
          <p:cNvSpPr>
            <a:spLocks noGrp="1"/>
          </p:cNvSpPr>
          <p:nvPr>
            <p:ph type="ftr" sz="quarter" idx="2"/>
          </p:nvPr>
        </p:nvSpPr>
        <p:spPr>
          <a:xfrm>
            <a:off x="1" y="6456760"/>
            <a:ext cx="4302238" cy="339829"/>
          </a:xfrm>
          <a:prstGeom prst="rect">
            <a:avLst/>
          </a:prstGeom>
        </p:spPr>
        <p:txBody>
          <a:bodyPr vert="horz" lIns="91431" tIns="45715" rIns="91431" bIns="45715" rtlCol="0" anchor="b"/>
          <a:lstStyle>
            <a:lvl1pPr algn="l" eaLnBrk="1" hangingPunct="1">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5622086" y="6456760"/>
            <a:ext cx="4302238" cy="339829"/>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3BE7D728-BB16-BA43-B818-8EE07FBACE85}" type="slidenum">
              <a:rPr lang="en-GB" altLang="en-US"/>
              <a:pPr>
                <a:defRPr/>
              </a:pPr>
              <a:t>‹#›</a:t>
            </a:fld>
            <a:endParaRPr lang="en-GB" altLang="en-US"/>
          </a:p>
        </p:txBody>
      </p:sp>
    </p:spTree>
    <p:extLst>
      <p:ext uri="{BB962C8B-B14F-4D97-AF65-F5344CB8AC3E}">
        <p14:creationId xmlns:p14="http://schemas.microsoft.com/office/powerpoint/2010/main" val="797815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8" cy="339830"/>
          </a:xfrm>
          <a:prstGeom prst="rect">
            <a:avLst/>
          </a:prstGeom>
        </p:spPr>
        <p:txBody>
          <a:bodyPr vert="horz" lIns="91431" tIns="45715" rIns="91431" bIns="45715"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idx="1"/>
          </p:nvPr>
        </p:nvSpPr>
        <p:spPr>
          <a:xfrm>
            <a:off x="5622086" y="0"/>
            <a:ext cx="4302238" cy="339830"/>
          </a:xfrm>
          <a:prstGeom prst="rect">
            <a:avLst/>
          </a:prstGeom>
        </p:spPr>
        <p:txBody>
          <a:bodyPr vert="horz" lIns="91431" tIns="45715" rIns="91431" bIns="45715" rtlCol="0"/>
          <a:lstStyle>
            <a:lvl1pPr algn="r" eaLnBrk="1" hangingPunct="1">
              <a:defRPr sz="1200">
                <a:latin typeface="Arial" charset="0"/>
              </a:defRPr>
            </a:lvl1pPr>
          </a:lstStyle>
          <a:p>
            <a:pPr>
              <a:defRPr/>
            </a:pPr>
            <a:fld id="{3289BD01-8CA9-E144-A817-72E51B4918B9}" type="datetimeFigureOut">
              <a:rPr lang="en-US"/>
              <a:pPr>
                <a:defRPr/>
              </a:pPr>
              <a:t>9/3/2018</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31" tIns="45715" rIns="91431" bIns="45715" rtlCol="0" anchor="ctr"/>
          <a:lstStyle/>
          <a:p>
            <a:pPr lvl="0"/>
            <a:endParaRPr lang="en-GB" noProof="0" smtClean="0"/>
          </a:p>
        </p:txBody>
      </p:sp>
      <p:sp>
        <p:nvSpPr>
          <p:cNvPr id="5" name="Notes Placeholder 4"/>
          <p:cNvSpPr>
            <a:spLocks noGrp="1"/>
          </p:cNvSpPr>
          <p:nvPr>
            <p:ph type="body" sz="quarter" idx="3"/>
          </p:nvPr>
        </p:nvSpPr>
        <p:spPr>
          <a:xfrm>
            <a:off x="993360" y="3228923"/>
            <a:ext cx="7942236" cy="3058465"/>
          </a:xfrm>
          <a:prstGeom prst="rect">
            <a:avLst/>
          </a:prstGeom>
        </p:spPr>
        <p:txBody>
          <a:bodyPr vert="horz" lIns="91431" tIns="45715" rIns="91431" bIns="457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6456760"/>
            <a:ext cx="4302238" cy="339829"/>
          </a:xfrm>
          <a:prstGeom prst="rect">
            <a:avLst/>
          </a:prstGeom>
        </p:spPr>
        <p:txBody>
          <a:bodyPr vert="horz" lIns="91431" tIns="45715" rIns="91431" bIns="45715" rtlCol="0" anchor="b"/>
          <a:lstStyle>
            <a:lvl1pPr algn="l" eaLnBrk="1" hangingPunct="1">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5622086" y="6456760"/>
            <a:ext cx="4302238" cy="339829"/>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1311904A-DBF8-EE4D-8815-C56E86DC005B}" type="slidenum">
              <a:rPr lang="en-GB" altLang="en-US"/>
              <a:pPr>
                <a:defRPr/>
              </a:pPr>
              <a:t>‹#›</a:t>
            </a:fld>
            <a:endParaRPr lang="en-GB" altLang="en-US"/>
          </a:p>
        </p:txBody>
      </p:sp>
    </p:spTree>
    <p:extLst>
      <p:ext uri="{BB962C8B-B14F-4D97-AF65-F5344CB8AC3E}">
        <p14:creationId xmlns:p14="http://schemas.microsoft.com/office/powerpoint/2010/main" val="1764211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 </a:t>
            </a:r>
            <a:r>
              <a:rPr lang="en-GB" altLang="en-US" i="1">
                <a:solidFill>
                  <a:schemeClr val="hlink"/>
                </a:solidFill>
              </a:rPr>
              <a:t>(Note the similarity to Merton here)</a:t>
            </a:r>
            <a:endParaRPr lang="en-GB"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1984" indent="-285379">
              <a:spcBef>
                <a:spcPct val="30000"/>
              </a:spcBef>
              <a:defRPr sz="1200">
                <a:solidFill>
                  <a:schemeClr val="tx1"/>
                </a:solidFill>
                <a:latin typeface="Calibri" charset="0"/>
              </a:defRPr>
            </a:lvl2pPr>
            <a:lvl3pPr marL="1141514" indent="-228303">
              <a:spcBef>
                <a:spcPct val="30000"/>
              </a:spcBef>
              <a:defRPr sz="1200">
                <a:solidFill>
                  <a:schemeClr val="tx1"/>
                </a:solidFill>
                <a:latin typeface="Calibri" charset="0"/>
              </a:defRPr>
            </a:lvl3pPr>
            <a:lvl4pPr marL="1598120" indent="-228303">
              <a:spcBef>
                <a:spcPct val="30000"/>
              </a:spcBef>
              <a:defRPr sz="1200">
                <a:solidFill>
                  <a:schemeClr val="tx1"/>
                </a:solidFill>
                <a:latin typeface="Calibri" charset="0"/>
              </a:defRPr>
            </a:lvl4pPr>
            <a:lvl5pPr marL="2054725" indent="-228303">
              <a:spcBef>
                <a:spcPct val="30000"/>
              </a:spcBef>
              <a:defRPr sz="1200">
                <a:solidFill>
                  <a:schemeClr val="tx1"/>
                </a:solidFill>
                <a:latin typeface="Calibri" charset="0"/>
              </a:defRPr>
            </a:lvl5pPr>
            <a:lvl6pPr marL="2511331" indent="-228303" eaLnBrk="0" fontAlgn="base" hangingPunct="0">
              <a:spcBef>
                <a:spcPct val="30000"/>
              </a:spcBef>
              <a:spcAft>
                <a:spcPct val="0"/>
              </a:spcAft>
              <a:defRPr sz="1200">
                <a:solidFill>
                  <a:schemeClr val="tx1"/>
                </a:solidFill>
                <a:latin typeface="Calibri" charset="0"/>
              </a:defRPr>
            </a:lvl6pPr>
            <a:lvl7pPr marL="2967937" indent="-228303" eaLnBrk="0" fontAlgn="base" hangingPunct="0">
              <a:spcBef>
                <a:spcPct val="30000"/>
              </a:spcBef>
              <a:spcAft>
                <a:spcPct val="0"/>
              </a:spcAft>
              <a:defRPr sz="1200">
                <a:solidFill>
                  <a:schemeClr val="tx1"/>
                </a:solidFill>
                <a:latin typeface="Calibri" charset="0"/>
              </a:defRPr>
            </a:lvl7pPr>
            <a:lvl8pPr marL="3424542" indent="-228303" eaLnBrk="0" fontAlgn="base" hangingPunct="0">
              <a:spcBef>
                <a:spcPct val="30000"/>
              </a:spcBef>
              <a:spcAft>
                <a:spcPct val="0"/>
              </a:spcAft>
              <a:defRPr sz="1200">
                <a:solidFill>
                  <a:schemeClr val="tx1"/>
                </a:solidFill>
                <a:latin typeface="Calibri" charset="0"/>
              </a:defRPr>
            </a:lvl8pPr>
            <a:lvl9pPr marL="3881148" indent="-228303" eaLnBrk="0" fontAlgn="base" hangingPunct="0">
              <a:spcBef>
                <a:spcPct val="30000"/>
              </a:spcBef>
              <a:spcAft>
                <a:spcPct val="0"/>
              </a:spcAft>
              <a:defRPr sz="1200">
                <a:solidFill>
                  <a:schemeClr val="tx1"/>
                </a:solidFill>
                <a:latin typeface="Calibri" charset="0"/>
              </a:defRPr>
            </a:lvl9pPr>
          </a:lstStyle>
          <a:p>
            <a:pPr>
              <a:spcBef>
                <a:spcPct val="0"/>
              </a:spcBef>
            </a:pPr>
            <a:fld id="{067997AF-EB6D-2E41-AF85-80DA40A4D985}" type="slidenum">
              <a:rPr lang="en-GB" altLang="en-US">
                <a:latin typeface="Arial" charset="0"/>
              </a:rPr>
              <a:pPr>
                <a:spcBef>
                  <a:spcPct val="0"/>
                </a:spcBef>
              </a:pPr>
              <a:t>17</a:t>
            </a:fld>
            <a:endParaRPr lang="en-GB" altLang="en-US">
              <a:latin typeface="Arial" charset="0"/>
            </a:endParaRPr>
          </a:p>
        </p:txBody>
      </p:sp>
    </p:spTree>
    <p:extLst>
      <p:ext uri="{BB962C8B-B14F-4D97-AF65-F5344CB8AC3E}">
        <p14:creationId xmlns:p14="http://schemas.microsoft.com/office/powerpoint/2010/main" val="213866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1984" indent="-285379" eaLnBrk="0" hangingPunct="0">
              <a:defRPr>
                <a:solidFill>
                  <a:schemeClr val="tx1"/>
                </a:solidFill>
                <a:latin typeface="Arial" panose="020B0604020202020204" pitchFamily="34" charset="0"/>
              </a:defRPr>
            </a:lvl2pPr>
            <a:lvl3pPr marL="1141514" indent="-228303" eaLnBrk="0" hangingPunct="0">
              <a:defRPr>
                <a:solidFill>
                  <a:schemeClr val="tx1"/>
                </a:solidFill>
                <a:latin typeface="Arial" panose="020B0604020202020204" pitchFamily="34" charset="0"/>
              </a:defRPr>
            </a:lvl3pPr>
            <a:lvl4pPr marL="1598120" indent="-228303" eaLnBrk="0" hangingPunct="0">
              <a:defRPr>
                <a:solidFill>
                  <a:schemeClr val="tx1"/>
                </a:solidFill>
                <a:latin typeface="Arial" panose="020B0604020202020204" pitchFamily="34" charset="0"/>
              </a:defRPr>
            </a:lvl4pPr>
            <a:lvl5pPr marL="2054725" indent="-228303" eaLnBrk="0" hangingPunct="0">
              <a:defRPr>
                <a:solidFill>
                  <a:schemeClr val="tx1"/>
                </a:solidFill>
                <a:latin typeface="Arial" panose="020B0604020202020204" pitchFamily="34" charset="0"/>
              </a:defRPr>
            </a:lvl5pPr>
            <a:lvl6pPr marL="2511331" indent="-228303" eaLnBrk="0" fontAlgn="base" hangingPunct="0">
              <a:spcBef>
                <a:spcPct val="0"/>
              </a:spcBef>
              <a:spcAft>
                <a:spcPct val="0"/>
              </a:spcAft>
              <a:defRPr>
                <a:solidFill>
                  <a:schemeClr val="tx1"/>
                </a:solidFill>
                <a:latin typeface="Arial" panose="020B0604020202020204" pitchFamily="34" charset="0"/>
              </a:defRPr>
            </a:lvl6pPr>
            <a:lvl7pPr marL="2967937" indent="-228303" eaLnBrk="0" fontAlgn="base" hangingPunct="0">
              <a:spcBef>
                <a:spcPct val="0"/>
              </a:spcBef>
              <a:spcAft>
                <a:spcPct val="0"/>
              </a:spcAft>
              <a:defRPr>
                <a:solidFill>
                  <a:schemeClr val="tx1"/>
                </a:solidFill>
                <a:latin typeface="Arial" panose="020B0604020202020204" pitchFamily="34" charset="0"/>
              </a:defRPr>
            </a:lvl7pPr>
            <a:lvl8pPr marL="3424542" indent="-228303" eaLnBrk="0" fontAlgn="base" hangingPunct="0">
              <a:spcBef>
                <a:spcPct val="0"/>
              </a:spcBef>
              <a:spcAft>
                <a:spcPct val="0"/>
              </a:spcAft>
              <a:defRPr>
                <a:solidFill>
                  <a:schemeClr val="tx1"/>
                </a:solidFill>
                <a:latin typeface="Arial" panose="020B0604020202020204" pitchFamily="34" charset="0"/>
              </a:defRPr>
            </a:lvl8pPr>
            <a:lvl9pPr marL="3881148" indent="-22830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0D5763-BBC4-413A-9B09-B117AFC3FB62}" type="slidenum">
              <a:rPr lang="en-GB" altLang="en-US">
                <a:solidFill>
                  <a:srgbClr val="000000"/>
                </a:solidFill>
              </a:rPr>
              <a:pPr eaLnBrk="1" hangingPunct="1"/>
              <a:t>28</a:t>
            </a:fld>
            <a:endParaRPr lang="en-GB" altLang="en-US">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Pg 420</a:t>
            </a:r>
          </a:p>
        </p:txBody>
      </p:sp>
    </p:spTree>
    <p:extLst>
      <p:ext uri="{BB962C8B-B14F-4D97-AF65-F5344CB8AC3E}">
        <p14:creationId xmlns:p14="http://schemas.microsoft.com/office/powerpoint/2010/main" val="365621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3F063EA-3424-4B4E-8A9E-F94787E44056}" type="slidenum">
              <a:rPr lang="en-GB" altLang="en-US"/>
              <a:pPr>
                <a:defRPr/>
              </a:pPr>
              <a:t>‹#›</a:t>
            </a:fld>
            <a:endParaRPr lang="en-GB" altLang="en-US"/>
          </a:p>
        </p:txBody>
      </p:sp>
    </p:spTree>
    <p:extLst>
      <p:ext uri="{BB962C8B-B14F-4D97-AF65-F5344CB8AC3E}">
        <p14:creationId xmlns:p14="http://schemas.microsoft.com/office/powerpoint/2010/main" val="213517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84C626-6332-0741-8ADC-74E8EAC6BF2E}" type="slidenum">
              <a:rPr lang="en-GB" altLang="en-US"/>
              <a:pPr>
                <a:defRPr/>
              </a:pPr>
              <a:t>‹#›</a:t>
            </a:fld>
            <a:endParaRPr lang="en-GB" altLang="en-US"/>
          </a:p>
        </p:txBody>
      </p:sp>
    </p:spTree>
    <p:extLst>
      <p:ext uri="{BB962C8B-B14F-4D97-AF65-F5344CB8AC3E}">
        <p14:creationId xmlns:p14="http://schemas.microsoft.com/office/powerpoint/2010/main" val="5661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7D9CF3-8489-7F43-8AC5-45722EFC639A}" type="slidenum">
              <a:rPr lang="en-GB" altLang="en-US"/>
              <a:pPr>
                <a:defRPr/>
              </a:pPr>
              <a:t>‹#›</a:t>
            </a:fld>
            <a:endParaRPr lang="en-GB" altLang="en-US"/>
          </a:p>
        </p:txBody>
      </p:sp>
    </p:spTree>
    <p:extLst>
      <p:ext uri="{BB962C8B-B14F-4D97-AF65-F5344CB8AC3E}">
        <p14:creationId xmlns:p14="http://schemas.microsoft.com/office/powerpoint/2010/main" val="255773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4B17E8A-649F-4CDE-83A6-817C20F9BB7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2803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68E80E2-36F7-44B5-8C41-2F88DAA9A88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7792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C1B97C-2656-4A6F-8C0A-93877D743C1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13207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2707F46-EC27-432E-BD2E-E684BADE69B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08673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21EE15C-0B18-4758-8AEF-B6D6636BA36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91804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23A54F1-67FC-461A-BBC0-A1C99BE0EDF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552270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10C4CFC-6391-49F4-90CD-D041511D940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4646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3E5BDA7-B926-4D2D-BF18-B03CF542476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4978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738F2A0-A7E8-B743-B552-257A9FA051B0}" type="slidenum">
              <a:rPr lang="en-GB" altLang="en-US"/>
              <a:pPr>
                <a:defRPr/>
              </a:pPr>
              <a:t>‹#›</a:t>
            </a:fld>
            <a:endParaRPr lang="en-GB" altLang="en-US"/>
          </a:p>
        </p:txBody>
      </p:sp>
    </p:spTree>
    <p:extLst>
      <p:ext uri="{BB962C8B-B14F-4D97-AF65-F5344CB8AC3E}">
        <p14:creationId xmlns:p14="http://schemas.microsoft.com/office/powerpoint/2010/main" val="1433189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0651954-1F60-4AB5-9494-C4237D6A4D1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32790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E599774-52FF-497A-AB8F-931C775D858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8567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B85502-7768-456E-B7F5-FA806EDAA7F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28639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40546A-FB42-BA40-81D8-97139948B70E}" type="slidenum">
              <a:rPr lang="en-GB" altLang="en-US"/>
              <a:pPr>
                <a:defRPr/>
              </a:pPr>
              <a:t>‹#›</a:t>
            </a:fld>
            <a:endParaRPr lang="en-GB" altLang="en-US"/>
          </a:p>
        </p:txBody>
      </p:sp>
    </p:spTree>
    <p:extLst>
      <p:ext uri="{BB962C8B-B14F-4D97-AF65-F5344CB8AC3E}">
        <p14:creationId xmlns:p14="http://schemas.microsoft.com/office/powerpoint/2010/main" val="143919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BD2800B-F0E4-B24B-ABAD-D111C5ACDE62}" type="slidenum">
              <a:rPr lang="en-GB" altLang="en-US"/>
              <a:pPr>
                <a:defRPr/>
              </a:pPr>
              <a:t>‹#›</a:t>
            </a:fld>
            <a:endParaRPr lang="en-GB" altLang="en-US"/>
          </a:p>
        </p:txBody>
      </p:sp>
    </p:spTree>
    <p:extLst>
      <p:ext uri="{BB962C8B-B14F-4D97-AF65-F5344CB8AC3E}">
        <p14:creationId xmlns:p14="http://schemas.microsoft.com/office/powerpoint/2010/main" val="136616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EF76F92-5C26-E64A-952D-90C5BDA2F65E}" type="slidenum">
              <a:rPr lang="en-GB" altLang="en-US"/>
              <a:pPr>
                <a:defRPr/>
              </a:pPr>
              <a:t>‹#›</a:t>
            </a:fld>
            <a:endParaRPr lang="en-GB" altLang="en-US"/>
          </a:p>
        </p:txBody>
      </p:sp>
    </p:spTree>
    <p:extLst>
      <p:ext uri="{BB962C8B-B14F-4D97-AF65-F5344CB8AC3E}">
        <p14:creationId xmlns:p14="http://schemas.microsoft.com/office/powerpoint/2010/main" val="24393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7236792-6CBD-F542-9BF8-C360DAD1EDBA}" type="slidenum">
              <a:rPr lang="en-GB" altLang="en-US"/>
              <a:pPr>
                <a:defRPr/>
              </a:pPr>
              <a:t>‹#›</a:t>
            </a:fld>
            <a:endParaRPr lang="en-GB" altLang="en-US"/>
          </a:p>
        </p:txBody>
      </p:sp>
    </p:spTree>
    <p:extLst>
      <p:ext uri="{BB962C8B-B14F-4D97-AF65-F5344CB8AC3E}">
        <p14:creationId xmlns:p14="http://schemas.microsoft.com/office/powerpoint/2010/main" val="25437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9042184-A20D-D843-935E-FFB19F5C62AE}" type="slidenum">
              <a:rPr lang="en-GB" altLang="en-US"/>
              <a:pPr>
                <a:defRPr/>
              </a:pPr>
              <a:t>‹#›</a:t>
            </a:fld>
            <a:endParaRPr lang="en-GB" altLang="en-US"/>
          </a:p>
        </p:txBody>
      </p:sp>
    </p:spTree>
    <p:extLst>
      <p:ext uri="{BB962C8B-B14F-4D97-AF65-F5344CB8AC3E}">
        <p14:creationId xmlns:p14="http://schemas.microsoft.com/office/powerpoint/2010/main" val="1735645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E79702E-AEC8-8445-B2C1-BB28B09775F7}" type="slidenum">
              <a:rPr lang="en-GB" altLang="en-US"/>
              <a:pPr>
                <a:defRPr/>
              </a:pPr>
              <a:t>‹#›</a:t>
            </a:fld>
            <a:endParaRPr lang="en-GB" altLang="en-US"/>
          </a:p>
        </p:txBody>
      </p:sp>
    </p:spTree>
    <p:extLst>
      <p:ext uri="{BB962C8B-B14F-4D97-AF65-F5344CB8AC3E}">
        <p14:creationId xmlns:p14="http://schemas.microsoft.com/office/powerpoint/2010/main" val="172513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4DC38BB-8B63-B247-A316-E4C1D0CBCC95}" type="slidenum">
              <a:rPr lang="en-GB" altLang="en-US"/>
              <a:pPr>
                <a:defRPr/>
              </a:pPr>
              <a:t>‹#›</a:t>
            </a:fld>
            <a:endParaRPr lang="en-GB" altLang="en-US"/>
          </a:p>
        </p:txBody>
      </p:sp>
    </p:spTree>
    <p:extLst>
      <p:ext uri="{BB962C8B-B14F-4D97-AF65-F5344CB8AC3E}">
        <p14:creationId xmlns:p14="http://schemas.microsoft.com/office/powerpoint/2010/main" val="121704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19BACDB6-8426-8C4D-8251-752B893D2222}"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eaLnBrk="1" hangingPunct="1">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eaLnBrk="1" hangingPunct="1">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334713CD-9855-4C43-B81C-5CE90CB286AA}" type="slidenum">
              <a:rPr lang="en-GB" altLang="en-US" smtClean="0">
                <a:solidFill>
                  <a:srgbClr val="000000"/>
                </a:solidFill>
                <a:latin typeface="Arial" panose="020B0604020202020204" pitchFamily="34" charset="0"/>
              </a:rPr>
              <a:pPr eaLnBrk="1" hangingPunct="1"/>
              <a:t>‹#›</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714182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260350"/>
            <a:ext cx="7772400" cy="3384550"/>
          </a:xfrm>
        </p:spPr>
        <p:txBody>
          <a:bodyPr/>
          <a:lstStyle/>
          <a:p>
            <a:pPr eaLnBrk="1" hangingPunct="1"/>
            <a:r>
              <a:rPr lang="en-GB" altLang="en-US" dirty="0" smtClean="0"/>
              <a:t>Class and Crime: Marxism and Neo-Marxism</a:t>
            </a:r>
            <a:endParaRPr lang="en-GB" altLang="en-US" dirty="0"/>
          </a:p>
        </p:txBody>
      </p:sp>
      <p:pic>
        <p:nvPicPr>
          <p:cNvPr id="4099" name="Picture 5" descr="Karl%20Ma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141663"/>
            <a:ext cx="259080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z="4000"/>
              <a:t>Shaping/manipulation of basic values</a:t>
            </a:r>
          </a:p>
        </p:txBody>
      </p:sp>
      <p:sp>
        <p:nvSpPr>
          <p:cNvPr id="6147" name="Rectangle 3"/>
          <p:cNvSpPr>
            <a:spLocks noGrp="1" noChangeArrowheads="1"/>
          </p:cNvSpPr>
          <p:nvPr>
            <p:ph type="body" idx="1"/>
          </p:nvPr>
        </p:nvSpPr>
        <p:spPr/>
        <p:txBody>
          <a:bodyPr/>
          <a:lstStyle/>
          <a:p>
            <a:pPr eaLnBrk="1" hangingPunct="1"/>
            <a:r>
              <a:rPr lang="en-GB" altLang="en-US"/>
              <a:t>Dominant economic class (those who own and control industry, commerce and finance) maintain control through influencing values of society.</a:t>
            </a:r>
          </a:p>
          <a:p>
            <a:pPr eaLnBrk="1" hangingPunct="1"/>
            <a:r>
              <a:rPr lang="en-GB" altLang="en-US"/>
              <a:t>Control is maintained through:</a:t>
            </a:r>
          </a:p>
          <a:p>
            <a:pPr eaLnBrk="1" hangingPunct="1">
              <a:buFontTx/>
              <a:buNone/>
            </a:pPr>
            <a:r>
              <a:rPr lang="en-GB" altLang="en-US"/>
              <a:t>			1. Socialisation</a:t>
            </a:r>
          </a:p>
          <a:p>
            <a:pPr eaLnBrk="1" hangingPunct="1">
              <a:buFontTx/>
              <a:buNone/>
            </a:pPr>
            <a:r>
              <a:rPr lang="en-GB" altLang="en-US"/>
              <a:t>			2. Threat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z="4000"/>
              <a:t>Shaping/manipulation of basic values</a:t>
            </a:r>
          </a:p>
        </p:txBody>
      </p:sp>
      <p:sp>
        <p:nvSpPr>
          <p:cNvPr id="7171" name="Rectangle 3"/>
          <p:cNvSpPr>
            <a:spLocks noGrp="1" noChangeArrowheads="1"/>
          </p:cNvSpPr>
          <p:nvPr>
            <p:ph type="body" idx="1"/>
          </p:nvPr>
        </p:nvSpPr>
        <p:spPr/>
        <p:txBody>
          <a:bodyPr/>
          <a:lstStyle/>
          <a:p>
            <a:pPr marL="609600" indent="-609600" eaLnBrk="1" hangingPunct="1">
              <a:buFontTx/>
              <a:buNone/>
            </a:pPr>
            <a:r>
              <a:rPr lang="en-GB" altLang="en-US" sz="2800" b="1"/>
              <a:t>Socialisation</a:t>
            </a:r>
          </a:p>
          <a:p>
            <a:pPr marL="609600" indent="-609600" eaLnBrk="1" hangingPunct="1">
              <a:buFontTx/>
              <a:buNone/>
            </a:pPr>
            <a:r>
              <a:rPr lang="en-GB" altLang="en-US" sz="2800" b="1"/>
              <a:t>-</a:t>
            </a:r>
            <a:r>
              <a:rPr lang="en-GB" altLang="en-US" sz="2800"/>
              <a:t> involves agencies such as schools and media.</a:t>
            </a:r>
          </a:p>
          <a:p>
            <a:pPr marL="609600" indent="-609600" eaLnBrk="1" hangingPunct="1">
              <a:buFontTx/>
              <a:buNone/>
            </a:pPr>
            <a:r>
              <a:rPr lang="en-GB" altLang="en-US" sz="2800"/>
              <a:t>- promotes values such as “freedom”, “self-Interest”, “competition” and “property rights” </a:t>
            </a:r>
            <a:r>
              <a:rPr lang="en-GB" altLang="en-US" sz="2800" i="1"/>
              <a:t>(values which support the capitalist system)</a:t>
            </a:r>
            <a:endParaRPr lang="en-GB" altLang="en-US" sz="2800"/>
          </a:p>
          <a:p>
            <a:pPr marL="609600" indent="-609600" eaLnBrk="1" hangingPunct="1">
              <a:buFontTx/>
              <a:buNone/>
            </a:pPr>
            <a:endParaRPr lang="en-GB" altLang="en-US" sz="2800"/>
          </a:p>
          <a:p>
            <a:pPr marL="609600" indent="-609600" eaLnBrk="1" hangingPunct="1"/>
            <a:endParaRPr lang="en-GB" altLang="en-US"/>
          </a:p>
        </p:txBody>
      </p:sp>
      <p:pic>
        <p:nvPicPr>
          <p:cNvPr id="7172" name="Picture 5"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292600"/>
            <a:ext cx="22320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wwtb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149725"/>
            <a:ext cx="20653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9" descr="capitalism_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4149725"/>
            <a:ext cx="26638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z="4000"/>
              <a:t>Shaping/manipulation of basic values</a:t>
            </a:r>
          </a:p>
        </p:txBody>
      </p:sp>
      <p:sp>
        <p:nvSpPr>
          <p:cNvPr id="8195" name="Rectangle 3"/>
          <p:cNvSpPr>
            <a:spLocks noGrp="1" noChangeArrowheads="1"/>
          </p:cNvSpPr>
          <p:nvPr>
            <p:ph type="body" idx="1"/>
          </p:nvPr>
        </p:nvSpPr>
        <p:spPr/>
        <p:txBody>
          <a:bodyPr/>
          <a:lstStyle/>
          <a:p>
            <a:pPr eaLnBrk="1" hangingPunct="1"/>
            <a:r>
              <a:rPr lang="en-GB" altLang="en-US" sz="2800" b="1"/>
              <a:t>Threat – </a:t>
            </a:r>
            <a:r>
              <a:rPr lang="en-GB" altLang="en-US" sz="2800"/>
              <a:t>used to reinforce basic values when socialisation appears to have failed and capitalism seems threatened e.g. use of army/police to break General Strike in 1926, miners strike in 1984/5, inner city riots etc.</a:t>
            </a:r>
          </a:p>
          <a:p>
            <a:pPr eaLnBrk="1" hangingPunct="1"/>
            <a:r>
              <a:rPr lang="en-GB" altLang="en-US" sz="2800"/>
              <a:t>Althusser’s ideas of ISAs and RSAs are relevant here.</a:t>
            </a:r>
            <a:endParaRPr lang="en-GB" altLang="en-US" sz="2800" b="1"/>
          </a:p>
        </p:txBody>
      </p:sp>
      <p:pic>
        <p:nvPicPr>
          <p:cNvPr id="8196" name="Picture 5" descr="miners-strive-orgre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724400"/>
            <a:ext cx="18002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mi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365625"/>
            <a:ext cx="379571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z="4000"/>
              <a:t>Shaping/manipulation of basic values</a:t>
            </a:r>
          </a:p>
        </p:txBody>
      </p:sp>
      <p:sp>
        <p:nvSpPr>
          <p:cNvPr id="9219" name="Rectangle 3"/>
          <p:cNvSpPr>
            <a:spLocks noGrp="1" noChangeArrowheads="1"/>
          </p:cNvSpPr>
          <p:nvPr>
            <p:ph type="body" idx="1"/>
          </p:nvPr>
        </p:nvSpPr>
        <p:spPr/>
        <p:txBody>
          <a:bodyPr/>
          <a:lstStyle/>
          <a:p>
            <a:pPr eaLnBrk="1" hangingPunct="1">
              <a:buFontTx/>
              <a:buNone/>
            </a:pPr>
            <a:r>
              <a:rPr lang="en-GB" altLang="en-US" sz="2800"/>
              <a:t>For Marxists, definitions of “criminal” reflect dominant capitalist values.</a:t>
            </a:r>
          </a:p>
          <a:p>
            <a:pPr eaLnBrk="1" hangingPunct="1">
              <a:buFontTx/>
              <a:buNone/>
            </a:pPr>
            <a:r>
              <a:rPr lang="en-GB" altLang="en-US" sz="2800"/>
              <a:t>e.g. causing death in a street brawl is regarded as murder and likely to be punished by a custodial sentence, but death of factory workers due to employer negligence is only likely to attract a fine for the employer.</a:t>
            </a:r>
          </a:p>
        </p:txBody>
      </p:sp>
      <p:pic>
        <p:nvPicPr>
          <p:cNvPr id="9220" name="Picture 5" descr="Indian_Oil_bill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4437063"/>
            <a:ext cx="36718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z="4000"/>
              <a:t>Shaping/manipulation of basic values</a:t>
            </a:r>
          </a:p>
        </p:txBody>
      </p:sp>
      <p:sp>
        <p:nvSpPr>
          <p:cNvPr id="10243" name="Rectangle 3"/>
          <p:cNvSpPr>
            <a:spLocks noGrp="1" noChangeArrowheads="1"/>
          </p:cNvSpPr>
          <p:nvPr>
            <p:ph type="body" idx="1"/>
          </p:nvPr>
        </p:nvSpPr>
        <p:spPr/>
        <p:txBody>
          <a:bodyPr/>
          <a:lstStyle/>
          <a:p>
            <a:pPr eaLnBrk="1" hangingPunct="1">
              <a:buFontTx/>
              <a:buNone/>
            </a:pPr>
            <a:r>
              <a:rPr lang="en-GB" altLang="en-US" sz="2800"/>
              <a:t>Another effect of the dominance of values by the dominant capitalist groups is that less powerful social groups (the young, the working class, ethnic minorities are more likely to be characterised as criminals by the capitalist media etc and therefore more likely to attract the attention of law enforcement agencies.</a:t>
            </a:r>
          </a:p>
        </p:txBody>
      </p:sp>
      <p:pic>
        <p:nvPicPr>
          <p:cNvPr id="10244" name="Picture 5" descr="forn26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652963"/>
            <a:ext cx="23050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altLang="en-US"/>
              <a:t>Law Creation</a:t>
            </a:r>
          </a:p>
        </p:txBody>
      </p:sp>
      <p:sp>
        <p:nvSpPr>
          <p:cNvPr id="11267" name="Rectangle 3"/>
          <p:cNvSpPr>
            <a:spLocks noGrp="1" noChangeArrowheads="1"/>
          </p:cNvSpPr>
          <p:nvPr>
            <p:ph type="body" idx="1"/>
          </p:nvPr>
        </p:nvSpPr>
        <p:spPr>
          <a:xfrm>
            <a:off x="539750" y="3213100"/>
            <a:ext cx="8229600" cy="3776663"/>
          </a:xfrm>
        </p:spPr>
        <p:txBody>
          <a:bodyPr/>
          <a:lstStyle/>
          <a:p>
            <a:pPr eaLnBrk="1" hangingPunct="1"/>
            <a:r>
              <a:rPr lang="en-GB" altLang="en-US" sz="2800"/>
              <a:t>For Marxists the law is a reflection of the interests of the dominant capitalist class</a:t>
            </a:r>
          </a:p>
          <a:p>
            <a:pPr eaLnBrk="1" hangingPunct="1"/>
            <a:r>
              <a:rPr lang="en-GB" altLang="en-US" sz="2800"/>
              <a:t>Their economic and political power enables them to exert influence on the political and legal systems to pass laws which benefit them</a:t>
            </a:r>
          </a:p>
          <a:p>
            <a:pPr eaLnBrk="1" hangingPunct="1"/>
            <a:r>
              <a:rPr lang="en-GB" altLang="en-US" sz="2800">
                <a:solidFill>
                  <a:schemeClr val="hlink"/>
                </a:solidFill>
              </a:rPr>
              <a:t>But – Do all laws benefit only the ruling class?</a:t>
            </a:r>
          </a:p>
        </p:txBody>
      </p:sp>
      <p:pic>
        <p:nvPicPr>
          <p:cNvPr id="11268" name="Picture 5" descr="houses-of-parliamen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125538"/>
            <a:ext cx="3600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850900"/>
          </a:xfrm>
        </p:spPr>
        <p:txBody>
          <a:bodyPr/>
          <a:lstStyle/>
          <a:p>
            <a:pPr eaLnBrk="1" hangingPunct="1"/>
            <a:r>
              <a:rPr lang="en-GB" altLang="en-US"/>
              <a:t>Law Enforcement</a:t>
            </a:r>
          </a:p>
        </p:txBody>
      </p:sp>
      <p:sp>
        <p:nvSpPr>
          <p:cNvPr id="12291" name="Rectangle 3"/>
          <p:cNvSpPr>
            <a:spLocks noGrp="1" noChangeArrowheads="1"/>
          </p:cNvSpPr>
          <p:nvPr>
            <p:ph type="body" idx="1"/>
          </p:nvPr>
        </p:nvSpPr>
        <p:spPr>
          <a:xfrm>
            <a:off x="468313" y="1125538"/>
            <a:ext cx="8229600" cy="4175125"/>
          </a:xfrm>
        </p:spPr>
        <p:txBody>
          <a:bodyPr/>
          <a:lstStyle/>
          <a:p>
            <a:pPr eaLnBrk="1" hangingPunct="1">
              <a:lnSpc>
                <a:spcPct val="80000"/>
              </a:lnSpc>
              <a:buFontTx/>
              <a:buNone/>
            </a:pPr>
            <a:r>
              <a:rPr lang="en-GB" altLang="en-US" sz="2800"/>
              <a:t>Marxists argue:</a:t>
            </a:r>
          </a:p>
          <a:p>
            <a:pPr eaLnBrk="1" hangingPunct="1">
              <a:lnSpc>
                <a:spcPct val="80000"/>
              </a:lnSpc>
            </a:pPr>
            <a:r>
              <a:rPr lang="en-GB" altLang="en-US" sz="2800"/>
              <a:t>Certain types of crime are dealt with more rigorously than others. E.g. street crime is more likely to be pursued than white collar crime</a:t>
            </a:r>
          </a:p>
          <a:p>
            <a:pPr eaLnBrk="1" hangingPunct="1">
              <a:lnSpc>
                <a:spcPct val="80000"/>
              </a:lnSpc>
            </a:pPr>
            <a:r>
              <a:rPr lang="en-GB" altLang="en-US" sz="2800"/>
              <a:t>Certain groups are more likely to be  the focus of police attention (young, working class, ethnic minorities)</a:t>
            </a:r>
          </a:p>
          <a:p>
            <a:pPr eaLnBrk="1" hangingPunct="1">
              <a:lnSpc>
                <a:spcPct val="80000"/>
              </a:lnSpc>
            </a:pPr>
            <a:r>
              <a:rPr lang="en-GB" altLang="en-US" sz="2800"/>
              <a:t>Certain types of crime are more likely to attract harsher sentencing. E.g. burglary or robbery are treated more seriously than financial swindles in the City. </a:t>
            </a:r>
          </a:p>
        </p:txBody>
      </p:sp>
      <p:pic>
        <p:nvPicPr>
          <p:cNvPr id="12292" name="Picture 5" descr="mban144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4868863"/>
            <a:ext cx="16557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a:t>Individual motivation for crime</a:t>
            </a:r>
          </a:p>
        </p:txBody>
      </p:sp>
      <p:sp>
        <p:nvSpPr>
          <p:cNvPr id="14339" name="Rectangle 3"/>
          <p:cNvSpPr>
            <a:spLocks noGrp="1" noChangeArrowheads="1"/>
          </p:cNvSpPr>
          <p:nvPr>
            <p:ph type="body" idx="1"/>
          </p:nvPr>
        </p:nvSpPr>
        <p:spPr/>
        <p:txBody>
          <a:bodyPr/>
          <a:lstStyle/>
          <a:p>
            <a:pPr eaLnBrk="1" hangingPunct="1"/>
            <a:r>
              <a:rPr lang="en-GB" altLang="en-US" dirty="0"/>
              <a:t>Marxists see greed and self interest built into the very nature of capitalism. As a result great emphasis is placed on competition and the acquisition of wealth. It is therefore not surprising that those who have less chance of acquiring wealth legitimately turn to crime</a:t>
            </a:r>
            <a:r>
              <a:rPr lang="en-GB" altLang="en-US" dirty="0" smtClean="0"/>
              <a:t>.</a:t>
            </a:r>
          </a:p>
          <a:p>
            <a:pPr eaLnBrk="1" hangingPunct="1"/>
            <a:r>
              <a:rPr lang="en-GB" altLang="en-US" dirty="0" smtClean="0"/>
              <a:t>Capitalism is therefore Criminogenic </a:t>
            </a:r>
            <a:endParaRPr lang="en-GB" altLang="en-US" dirty="0"/>
          </a:p>
          <a:p>
            <a:pPr eaLnBrk="1" hangingPunct="1"/>
            <a:r>
              <a:rPr lang="en-GB" altLang="en-US" dirty="0" smtClean="0"/>
              <a:t>David Gordon</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a:t>Summary</a:t>
            </a:r>
          </a:p>
        </p:txBody>
      </p:sp>
      <p:sp>
        <p:nvSpPr>
          <p:cNvPr id="3" name="Content Placeholder 2"/>
          <p:cNvSpPr>
            <a:spLocks noGrp="1"/>
          </p:cNvSpPr>
          <p:nvPr>
            <p:ph idx="1"/>
          </p:nvPr>
        </p:nvSpPr>
        <p:spPr/>
        <p:txBody>
          <a:bodyPr/>
          <a:lstStyle/>
          <a:p>
            <a:r>
              <a:rPr lang="en-GB" altLang="en-US"/>
              <a:t>Traditional Marxism offers a critique of functionalist accounts of crime and deviance</a:t>
            </a:r>
          </a:p>
          <a:p>
            <a:r>
              <a:rPr lang="en-GB" altLang="en-US"/>
              <a:t>It points to the problems created by the inherent assumptions of Durkheim or Merton or traditional subcultural theories about the inherent status frustration and therefore criminality of the lower classes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25487"/>
          </a:xfrm>
        </p:spPr>
        <p:txBody>
          <a:bodyPr/>
          <a:lstStyle/>
          <a:p>
            <a:r>
              <a:rPr lang="en-GB" altLang="en-US"/>
              <a:t>Problems</a:t>
            </a:r>
          </a:p>
        </p:txBody>
      </p:sp>
      <p:sp>
        <p:nvSpPr>
          <p:cNvPr id="3" name="Content Placeholder 2"/>
          <p:cNvSpPr>
            <a:spLocks noGrp="1"/>
          </p:cNvSpPr>
          <p:nvPr>
            <p:ph idx="1"/>
          </p:nvPr>
        </p:nvSpPr>
        <p:spPr>
          <a:xfrm>
            <a:off x="214313" y="928688"/>
            <a:ext cx="8715375" cy="5197475"/>
          </a:xfrm>
        </p:spPr>
        <p:txBody>
          <a:bodyPr/>
          <a:lstStyle/>
          <a:p>
            <a:r>
              <a:rPr lang="en-GB" altLang="en-US" sz="2800"/>
              <a:t>Traditional Marxism seems to simply offer an </a:t>
            </a:r>
            <a:r>
              <a:rPr lang="en-GB" altLang="en-US" sz="2800">
                <a:solidFill>
                  <a:srgbClr val="FFFF00"/>
                </a:solidFill>
              </a:rPr>
              <a:t>inverted version </a:t>
            </a:r>
            <a:r>
              <a:rPr lang="en-GB" altLang="en-US" sz="2800"/>
              <a:t>of structural functionalism rather than a genuinely alternative point of view</a:t>
            </a:r>
          </a:p>
          <a:p>
            <a:r>
              <a:rPr lang="en-GB" altLang="en-US" sz="2800"/>
              <a:t>It shares the problem of failing to offer genuine and meaningful </a:t>
            </a:r>
            <a:r>
              <a:rPr lang="en-GB" altLang="en-US" sz="2800">
                <a:solidFill>
                  <a:srgbClr val="FFFF00"/>
                </a:solidFill>
              </a:rPr>
              <a:t>policy options </a:t>
            </a:r>
            <a:r>
              <a:rPr lang="en-GB" altLang="en-US" sz="2800"/>
              <a:t>other than </a:t>
            </a:r>
            <a:r>
              <a:rPr lang="en-GB" altLang="en-US" sz="2800">
                <a:solidFill>
                  <a:srgbClr val="FFFF00"/>
                </a:solidFill>
              </a:rPr>
              <a:t>REVOLUTION</a:t>
            </a:r>
          </a:p>
          <a:p>
            <a:r>
              <a:rPr lang="en-GB" altLang="en-US" sz="2800"/>
              <a:t>It neglects the processes by which laws are made, deviants labelled etc – the </a:t>
            </a:r>
            <a:r>
              <a:rPr lang="en-GB" altLang="en-US" sz="2800">
                <a:solidFill>
                  <a:srgbClr val="FFFF00"/>
                </a:solidFill>
              </a:rPr>
              <a:t>MICRO</a:t>
            </a:r>
            <a:r>
              <a:rPr lang="en-GB" altLang="en-US" sz="2800"/>
              <a:t> view</a:t>
            </a:r>
          </a:p>
          <a:p>
            <a:r>
              <a:rPr lang="en-GB" altLang="en-US" sz="2800"/>
              <a:t>Does it let the poorer members of society “</a:t>
            </a:r>
            <a:r>
              <a:rPr lang="en-GB" altLang="en-US" sz="2800">
                <a:solidFill>
                  <a:srgbClr val="FFFF00"/>
                </a:solidFill>
              </a:rPr>
              <a:t>off the hook</a:t>
            </a:r>
            <a:r>
              <a:rPr lang="en-GB" altLang="en-US" sz="2800"/>
              <a:t>”? Any resistance to capitalism seen as good? Heroic??</a:t>
            </a:r>
          </a:p>
          <a:p>
            <a:r>
              <a:rPr lang="en-GB" altLang="en-US" sz="2800"/>
              <a:t>And is it </a:t>
            </a:r>
            <a:r>
              <a:rPr lang="en-GB" altLang="en-US" sz="2800">
                <a:solidFill>
                  <a:srgbClr val="FFFF00"/>
                </a:solidFill>
              </a:rPr>
              <a:t>malestream</a:t>
            </a:r>
            <a:r>
              <a:rPr lang="en-GB" altLang="en-US" sz="2800"/>
              <a:t>?  Lacks a clear take on sex/gender issues</a:t>
            </a:r>
          </a:p>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and Crime</a:t>
            </a:r>
            <a:endParaRPr lang="en-GB" dirty="0"/>
          </a:p>
        </p:txBody>
      </p:sp>
      <p:sp>
        <p:nvSpPr>
          <p:cNvPr id="3" name="Content Placeholder 2"/>
          <p:cNvSpPr>
            <a:spLocks noGrp="1"/>
          </p:cNvSpPr>
          <p:nvPr>
            <p:ph idx="1"/>
          </p:nvPr>
        </p:nvSpPr>
        <p:spPr/>
        <p:txBody>
          <a:bodyPr/>
          <a:lstStyle/>
          <a:p>
            <a:r>
              <a:rPr lang="en-GB" dirty="0" err="1"/>
              <a:t>Newburn</a:t>
            </a:r>
            <a:r>
              <a:rPr lang="en-GB" dirty="0"/>
              <a:t> (2007) has noted that the sociology of crime and deviance has tended to focus on the crimes of the powerless rather than those of the powerful. This is largely because official statistics show that working-class people, particularly those with the least power for the lower class, are the main offenders. </a:t>
            </a:r>
          </a:p>
          <a:p>
            <a:r>
              <a:rPr lang="en-GB" dirty="0" smtClean="0"/>
              <a:t>(page 3 of booklet)</a:t>
            </a:r>
            <a:endParaRPr lang="en-GB" dirty="0"/>
          </a:p>
        </p:txBody>
      </p:sp>
    </p:spTree>
    <p:extLst>
      <p:ext uri="{BB962C8B-B14F-4D97-AF65-F5344CB8AC3E}">
        <p14:creationId xmlns:p14="http://schemas.microsoft.com/office/powerpoint/2010/main" val="3285294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HWK</a:t>
            </a:r>
            <a:endParaRPr lang="en-GB" dirty="0"/>
          </a:p>
        </p:txBody>
      </p:sp>
      <p:sp>
        <p:nvSpPr>
          <p:cNvPr id="3" name="Content Placeholder 2"/>
          <p:cNvSpPr>
            <a:spLocks noGrp="1"/>
          </p:cNvSpPr>
          <p:nvPr>
            <p:ph idx="1"/>
          </p:nvPr>
        </p:nvSpPr>
        <p:spPr/>
        <p:txBody>
          <a:bodyPr/>
          <a:lstStyle/>
          <a:p>
            <a:r>
              <a:rPr lang="en-GB" dirty="0" smtClean="0"/>
              <a:t>Complete p.7-10.</a:t>
            </a:r>
          </a:p>
          <a:p>
            <a:r>
              <a:rPr lang="en-GB" dirty="0" smtClean="0"/>
              <a:t>Make some notes from the textbook (p.88-89): criminogenic capitalism – David Gordon; Chambliss; Snider; Pearce; and evaluation.</a:t>
            </a:r>
          </a:p>
          <a:p>
            <a:r>
              <a:rPr lang="en-GB" dirty="0" smtClean="0"/>
              <a:t>For the first </a:t>
            </a:r>
            <a:r>
              <a:rPr lang="en-GB" smtClean="0"/>
              <a:t>Tuesday back.</a:t>
            </a:r>
            <a:endParaRPr lang="en-GB" dirty="0"/>
          </a:p>
        </p:txBody>
      </p:sp>
    </p:spTree>
    <p:extLst>
      <p:ext uri="{BB962C8B-B14F-4D97-AF65-F5344CB8AC3E}">
        <p14:creationId xmlns:p14="http://schemas.microsoft.com/office/powerpoint/2010/main" val="2276620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bg2"/>
                </a:solidFill>
              </a:rPr>
              <a:t>Neo-Marxist approaches</a:t>
            </a:r>
            <a:endParaRPr lang="en-GB" dirty="0">
              <a:solidFill>
                <a:schemeClr val="bg2"/>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48482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mtClean="0"/>
              <a:t>Radical Criminology</a:t>
            </a:r>
          </a:p>
        </p:txBody>
      </p:sp>
      <p:sp>
        <p:nvSpPr>
          <p:cNvPr id="3075" name="Rectangle 3"/>
          <p:cNvSpPr>
            <a:spLocks noGrp="1" noChangeArrowheads="1"/>
          </p:cNvSpPr>
          <p:nvPr>
            <p:ph type="body" idx="1"/>
          </p:nvPr>
        </p:nvSpPr>
        <p:spPr/>
        <p:txBody>
          <a:bodyPr/>
          <a:lstStyle/>
          <a:p>
            <a:pPr eaLnBrk="1" hangingPunct="1"/>
            <a:r>
              <a:rPr lang="en-GB" altLang="en-US" dirty="0" smtClean="0"/>
              <a:t>Originated in Britain</a:t>
            </a:r>
          </a:p>
          <a:p>
            <a:pPr eaLnBrk="1" hangingPunct="1"/>
            <a:r>
              <a:rPr lang="en-GB" altLang="en-US" dirty="0" smtClean="0"/>
              <a:t>Early 1970's</a:t>
            </a:r>
          </a:p>
          <a:p>
            <a:pPr eaLnBrk="1" hangingPunct="1"/>
            <a:r>
              <a:rPr lang="en-GB" altLang="en-US" dirty="0" smtClean="0"/>
              <a:t>Mainly through the work of Paul Taylor, Ian Walton and Jock Young ("The New Criminology", 1973; "Critical Criminology", 1975 .</a:t>
            </a:r>
          </a:p>
          <a:p>
            <a:pPr eaLnBrk="1" hangingPunct="1"/>
            <a:r>
              <a:rPr lang="en-GB" altLang="en-US" dirty="0" smtClean="0"/>
              <a:t>This book is found on Google e-books.</a:t>
            </a:r>
          </a:p>
          <a:p>
            <a:pPr eaLnBrk="1" hangingPunct="1"/>
            <a:endParaRPr lang="en-GB" altLang="en-US" dirty="0" smtClean="0"/>
          </a:p>
        </p:txBody>
      </p:sp>
    </p:spTree>
    <p:extLst>
      <p:ext uri="{BB962C8B-B14F-4D97-AF65-F5344CB8AC3E}">
        <p14:creationId xmlns:p14="http://schemas.microsoft.com/office/powerpoint/2010/main" val="3940932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GB" altLang="en-US" smtClean="0"/>
              <a:t>Radical Criminology</a:t>
            </a:r>
          </a:p>
        </p:txBody>
      </p:sp>
      <p:sp>
        <p:nvSpPr>
          <p:cNvPr id="4099" name="Rectangle 5"/>
          <p:cNvSpPr>
            <a:spLocks noGrp="1" noChangeArrowheads="1"/>
          </p:cNvSpPr>
          <p:nvPr>
            <p:ph type="body" sz="half" idx="1"/>
          </p:nvPr>
        </p:nvSpPr>
        <p:spPr>
          <a:solidFill>
            <a:srgbClr val="FF0000">
              <a:alpha val="49019"/>
            </a:srgbClr>
          </a:solidFill>
        </p:spPr>
        <p:txBody>
          <a:bodyPr/>
          <a:lstStyle/>
          <a:p>
            <a:pPr eaLnBrk="1" hangingPunct="1"/>
            <a:r>
              <a:rPr lang="en-GB" altLang="en-US" smtClean="0"/>
              <a:t>Marxist concepts</a:t>
            </a:r>
          </a:p>
          <a:p>
            <a:pPr eaLnBrk="1" hangingPunct="1"/>
            <a:r>
              <a:rPr lang="en-GB" altLang="en-US" smtClean="0"/>
              <a:t>(social structure, economic exploitation, alienation)</a:t>
            </a:r>
          </a:p>
          <a:p>
            <a:pPr eaLnBrk="1" hangingPunct="1"/>
            <a:endParaRPr lang="en-GB" altLang="en-US" smtClean="0"/>
          </a:p>
          <a:p>
            <a:pPr eaLnBrk="1" hangingPunct="1"/>
            <a:r>
              <a:rPr lang="en-GB" altLang="en-US" smtClean="0"/>
              <a:t>MARXIST THEORY OF POWER</a:t>
            </a:r>
          </a:p>
        </p:txBody>
      </p:sp>
      <p:sp>
        <p:nvSpPr>
          <p:cNvPr id="4100" name="Rectangle 6"/>
          <p:cNvSpPr>
            <a:spLocks noGrp="1" noChangeArrowheads="1"/>
          </p:cNvSpPr>
          <p:nvPr>
            <p:ph type="body" sz="half" idx="2"/>
          </p:nvPr>
        </p:nvSpPr>
        <p:spPr>
          <a:solidFill>
            <a:srgbClr val="99CCFF">
              <a:alpha val="45882"/>
            </a:srgbClr>
          </a:solidFill>
        </p:spPr>
        <p:txBody>
          <a:bodyPr/>
          <a:lstStyle/>
          <a:p>
            <a:pPr eaLnBrk="1" hangingPunct="1"/>
            <a:r>
              <a:rPr lang="en-GB" altLang="en-US" smtClean="0"/>
              <a:t>Interactionist concepts </a:t>
            </a:r>
          </a:p>
          <a:p>
            <a:pPr eaLnBrk="1" hangingPunct="1"/>
            <a:r>
              <a:rPr lang="en-GB" altLang="en-US" smtClean="0"/>
              <a:t>(social reaction, primary and secondary deviation)</a:t>
            </a:r>
          </a:p>
          <a:p>
            <a:pPr eaLnBrk="1" hangingPunct="1"/>
            <a:endParaRPr lang="en-GB" altLang="en-US" smtClean="0"/>
          </a:p>
          <a:p>
            <a:pPr eaLnBrk="1" hangingPunct="1"/>
            <a:r>
              <a:rPr lang="en-GB" altLang="en-US" smtClean="0"/>
              <a:t>LABELLING THEORY</a:t>
            </a:r>
          </a:p>
        </p:txBody>
      </p:sp>
      <p:sp>
        <p:nvSpPr>
          <p:cNvPr id="4101" name="Text Box 7"/>
          <p:cNvSpPr txBox="1">
            <a:spLocks noChangeArrowheads="1"/>
          </p:cNvSpPr>
          <p:nvPr/>
        </p:nvSpPr>
        <p:spPr bwMode="auto">
          <a:xfrm>
            <a:off x="4211638" y="2997200"/>
            <a:ext cx="7921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6000" smtClean="0">
                <a:solidFill>
                  <a:srgbClr val="000000"/>
                </a:solidFill>
              </a:rPr>
              <a:t>+</a:t>
            </a:r>
          </a:p>
        </p:txBody>
      </p:sp>
    </p:spTree>
    <p:extLst>
      <p:ext uri="{BB962C8B-B14F-4D97-AF65-F5344CB8AC3E}">
        <p14:creationId xmlns:p14="http://schemas.microsoft.com/office/powerpoint/2010/main" val="1940024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smtClean="0"/>
              <a:t>Critical Criminology</a:t>
            </a:r>
          </a:p>
        </p:txBody>
      </p:sp>
      <p:sp>
        <p:nvSpPr>
          <p:cNvPr id="5123" name="Rectangle 3"/>
          <p:cNvSpPr>
            <a:spLocks noGrp="1" noChangeArrowheads="1"/>
          </p:cNvSpPr>
          <p:nvPr>
            <p:ph type="body" idx="1"/>
          </p:nvPr>
        </p:nvSpPr>
        <p:spPr/>
        <p:txBody>
          <a:bodyPr/>
          <a:lstStyle/>
          <a:p>
            <a:pPr eaLnBrk="1" hangingPunct="1"/>
            <a:r>
              <a:rPr lang="en-GB" altLang="en-US" dirty="0" smtClean="0"/>
              <a:t>To understand both criminal and non-criminal behaviour:</a:t>
            </a:r>
          </a:p>
          <a:p>
            <a:pPr eaLnBrk="1" hangingPunct="1"/>
            <a:r>
              <a:rPr lang="en-GB" altLang="en-US" dirty="0" smtClean="0"/>
              <a:t>We have to understand the social framework within which laws are created and applied by and to various groups in society.</a:t>
            </a:r>
          </a:p>
          <a:p>
            <a:pPr eaLnBrk="1" hangingPunct="1"/>
            <a:endParaRPr lang="en-GB" altLang="en-US" dirty="0" smtClean="0"/>
          </a:p>
        </p:txBody>
      </p:sp>
    </p:spTree>
    <p:extLst>
      <p:ext uri="{BB962C8B-B14F-4D97-AF65-F5344CB8AC3E}">
        <p14:creationId xmlns:p14="http://schemas.microsoft.com/office/powerpoint/2010/main" val="4214518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Laws</a:t>
            </a:r>
          </a:p>
        </p:txBody>
      </p:sp>
      <p:sp>
        <p:nvSpPr>
          <p:cNvPr id="6147" name="Rectangle 3"/>
          <p:cNvSpPr>
            <a:spLocks noGrp="1" noChangeArrowheads="1"/>
          </p:cNvSpPr>
          <p:nvPr>
            <p:ph type="body" idx="1"/>
          </p:nvPr>
        </p:nvSpPr>
        <p:spPr/>
        <p:txBody>
          <a:bodyPr/>
          <a:lstStyle/>
          <a:p>
            <a:pPr marL="533400" indent="-533400" eaLnBrk="1" hangingPunct="1"/>
            <a:r>
              <a:rPr lang="en-GB" altLang="en-US" smtClean="0"/>
              <a:t>"Laws" are not "neutral" expressions of social relationships.</a:t>
            </a:r>
          </a:p>
          <a:p>
            <a:pPr marL="533400" indent="-533400" eaLnBrk="1" hangingPunct="1"/>
            <a:r>
              <a:rPr lang="en-GB" altLang="en-US" smtClean="0"/>
              <a:t>They are created and applied in capitalist societies for two main reasons:</a:t>
            </a:r>
          </a:p>
          <a:p>
            <a:pPr marL="533400" indent="-533400" eaLnBrk="1" hangingPunct="1"/>
            <a:r>
              <a:rPr lang="en-GB" altLang="en-US" smtClean="0"/>
              <a:t>What do you think these are?</a:t>
            </a:r>
          </a:p>
          <a:p>
            <a:pPr marL="533400" indent="-533400" eaLnBrk="1" hangingPunct="1"/>
            <a:endParaRPr lang="en-GB" altLang="en-US" smtClean="0"/>
          </a:p>
        </p:txBody>
      </p:sp>
    </p:spTree>
    <p:extLst>
      <p:ext uri="{BB962C8B-B14F-4D97-AF65-F5344CB8AC3E}">
        <p14:creationId xmlns:p14="http://schemas.microsoft.com/office/powerpoint/2010/main" val="2181150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mtClean="0"/>
              <a:t>Laws</a:t>
            </a:r>
          </a:p>
        </p:txBody>
      </p:sp>
      <p:sp>
        <p:nvSpPr>
          <p:cNvPr id="7171" name="Rectangle 3"/>
          <p:cNvSpPr>
            <a:spLocks noGrp="1" noChangeArrowheads="1"/>
          </p:cNvSpPr>
          <p:nvPr>
            <p:ph type="body" idx="1"/>
          </p:nvPr>
        </p:nvSpPr>
        <p:spPr/>
        <p:txBody>
          <a:bodyPr/>
          <a:lstStyle/>
          <a:p>
            <a:pPr marL="609600" indent="-609600" eaLnBrk="1" hangingPunct="1">
              <a:buFontTx/>
              <a:buAutoNum type="arabicPeriod"/>
            </a:pPr>
            <a:r>
              <a:rPr lang="en-GB" altLang="en-US" smtClean="0"/>
              <a:t>To protect certain property rights (laws governing theft, contract rights, etc.).</a:t>
            </a:r>
          </a:p>
          <a:p>
            <a:pPr marL="609600" indent="-609600" eaLnBrk="1" hangingPunct="1">
              <a:buFontTx/>
              <a:buAutoNum type="arabicPeriod"/>
            </a:pPr>
            <a:r>
              <a:rPr lang="en-GB" altLang="en-US" smtClean="0"/>
              <a:t>To maintain a form of social order that is conducive to the continued economic exploitation of the working class by the ruling class (various "public order" offences -violence, picketing, political activity and so forth).</a:t>
            </a:r>
          </a:p>
          <a:p>
            <a:pPr marL="609600" indent="-609600" eaLnBrk="1" hangingPunct="1"/>
            <a:endParaRPr lang="en-GB" altLang="en-US" smtClean="0"/>
          </a:p>
        </p:txBody>
      </p:sp>
    </p:spTree>
    <p:extLst>
      <p:ext uri="{BB962C8B-B14F-4D97-AF65-F5344CB8AC3E}">
        <p14:creationId xmlns:p14="http://schemas.microsoft.com/office/powerpoint/2010/main" val="2293444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smtClean="0"/>
              <a:t>Deviants:</a:t>
            </a:r>
          </a:p>
        </p:txBody>
      </p:sp>
      <p:sp>
        <p:nvSpPr>
          <p:cNvPr id="8195" name="Rectangle 3"/>
          <p:cNvSpPr>
            <a:spLocks noGrp="1" noChangeArrowheads="1"/>
          </p:cNvSpPr>
          <p:nvPr>
            <p:ph type="body" idx="1"/>
          </p:nvPr>
        </p:nvSpPr>
        <p:spPr>
          <a:xfrm>
            <a:off x="468313" y="1268413"/>
            <a:ext cx="8229600" cy="4525962"/>
          </a:xfrm>
        </p:spPr>
        <p:txBody>
          <a:bodyPr/>
          <a:lstStyle/>
          <a:p>
            <a:pPr eaLnBrk="1" hangingPunct="1"/>
            <a:r>
              <a:rPr lang="en-GB" altLang="en-US" dirty="0" smtClean="0"/>
              <a:t>Are “passive victims" of a labelling process.</a:t>
            </a:r>
          </a:p>
          <a:p>
            <a:pPr eaLnBrk="1" hangingPunct="1"/>
            <a:r>
              <a:rPr lang="en-GB" altLang="en-US" dirty="0" smtClean="0"/>
              <a:t>It involves a level of choice on the part of the deviant (primary deviance). </a:t>
            </a:r>
          </a:p>
          <a:p>
            <a:pPr eaLnBrk="1" hangingPunct="1"/>
            <a:r>
              <a:rPr lang="en-GB" altLang="en-US" dirty="0" smtClean="0"/>
              <a:t>BUT in terms of secondary deviation, the social reaction is conditioned by the ability of powerful groups to proscribe ("make unlawful") and prosecute various forms of deviance.</a:t>
            </a:r>
          </a:p>
          <a:p>
            <a:pPr eaLnBrk="1" hangingPunct="1"/>
            <a:r>
              <a:rPr lang="en-GB" altLang="en-US" dirty="0" smtClean="0"/>
              <a:t>A Marxist take on whose theory</a:t>
            </a:r>
            <a:r>
              <a:rPr lang="en-GB" altLang="en-US" dirty="0" smtClean="0"/>
              <a:t>?</a:t>
            </a:r>
            <a:endParaRPr lang="en-GB" altLang="en-US" dirty="0" smtClean="0"/>
          </a:p>
          <a:p>
            <a:pPr eaLnBrk="1" hangingPunct="1"/>
            <a:endParaRPr lang="en-GB" altLang="en-US" dirty="0" smtClean="0"/>
          </a:p>
        </p:txBody>
      </p:sp>
    </p:spTree>
    <p:extLst>
      <p:ext uri="{BB962C8B-B14F-4D97-AF65-F5344CB8AC3E}">
        <p14:creationId xmlns:p14="http://schemas.microsoft.com/office/powerpoint/2010/main" val="2271883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sz="3200" smtClean="0"/>
              <a:t/>
            </a:r>
            <a:br>
              <a:rPr lang="en-GB" altLang="en-US" sz="3200" smtClean="0"/>
            </a:br>
            <a:r>
              <a:rPr lang="en-GB" altLang="en-US" sz="3200" smtClean="0"/>
              <a:t/>
            </a:r>
            <a:br>
              <a:rPr lang="en-GB" altLang="en-US" sz="3200" smtClean="0"/>
            </a:br>
            <a:r>
              <a:rPr lang="en-GB" altLang="en-US" sz="3200" smtClean="0"/>
              <a:t>A "fully social" theory of deviance involves consideration of the following:</a:t>
            </a:r>
            <a:br>
              <a:rPr lang="en-GB" altLang="en-US" sz="3200" smtClean="0"/>
            </a:br>
            <a:endParaRPr lang="en-GB" altLang="en-US" sz="3200" smtClean="0"/>
          </a:p>
        </p:txBody>
      </p:sp>
      <p:sp>
        <p:nvSpPr>
          <p:cNvPr id="9219" name="Rectangle 3"/>
          <p:cNvSpPr>
            <a:spLocks noGrp="1" noChangeArrowheads="1"/>
          </p:cNvSpPr>
          <p:nvPr>
            <p:ph type="body" idx="1"/>
          </p:nvPr>
        </p:nvSpPr>
        <p:spPr>
          <a:xfrm>
            <a:off x="468313" y="1916113"/>
            <a:ext cx="8229600" cy="4525962"/>
          </a:xfrm>
        </p:spPr>
        <p:txBody>
          <a:bodyPr/>
          <a:lstStyle/>
          <a:p>
            <a:pPr eaLnBrk="1" hangingPunct="1">
              <a:buFontTx/>
              <a:buNone/>
            </a:pPr>
            <a:r>
              <a:rPr lang="en-GB" altLang="en-US" sz="2800" dirty="0" smtClean="0"/>
              <a:t>a. The wider origins of a deviant act.</a:t>
            </a:r>
          </a:p>
          <a:p>
            <a:pPr eaLnBrk="1" hangingPunct="1">
              <a:buFontTx/>
              <a:buNone/>
            </a:pPr>
            <a:r>
              <a:rPr lang="en-GB" altLang="en-US" sz="2800" dirty="0" smtClean="0"/>
              <a:t>b. The immediate origins of a deviant act.</a:t>
            </a:r>
          </a:p>
          <a:p>
            <a:pPr eaLnBrk="1" hangingPunct="1">
              <a:buFontTx/>
              <a:buNone/>
            </a:pPr>
            <a:r>
              <a:rPr lang="en-GB" altLang="en-US" sz="2800" dirty="0" smtClean="0"/>
              <a:t>c. The act itself.</a:t>
            </a:r>
          </a:p>
          <a:p>
            <a:pPr eaLnBrk="1" hangingPunct="1">
              <a:buFontTx/>
              <a:buNone/>
            </a:pPr>
            <a:r>
              <a:rPr lang="en-GB" altLang="en-US" sz="2800" dirty="0" smtClean="0"/>
              <a:t>d. The immediate origins of a social reaction.</a:t>
            </a:r>
          </a:p>
          <a:p>
            <a:pPr eaLnBrk="1" hangingPunct="1">
              <a:buFontTx/>
              <a:buNone/>
            </a:pPr>
            <a:r>
              <a:rPr lang="en-GB" altLang="en-US" sz="2800" dirty="0" smtClean="0"/>
              <a:t>e. The wider origins of a deviant reaction.</a:t>
            </a:r>
          </a:p>
          <a:p>
            <a:pPr eaLnBrk="1" hangingPunct="1">
              <a:buFontTx/>
              <a:buNone/>
            </a:pPr>
            <a:r>
              <a:rPr lang="en-GB" altLang="en-US" sz="2800" dirty="0" smtClean="0"/>
              <a:t>f. The effects of labelling.</a:t>
            </a:r>
          </a:p>
          <a:p>
            <a:pPr eaLnBrk="1" hangingPunct="1">
              <a:buFontTx/>
              <a:buNone/>
            </a:pPr>
            <a:r>
              <a:rPr lang="en-GB" altLang="en-US" sz="2800" dirty="0" smtClean="0"/>
              <a:t>g. The nature of the deviant process as a whole.</a:t>
            </a:r>
          </a:p>
          <a:p>
            <a:pPr eaLnBrk="1" hangingPunct="1">
              <a:buFontTx/>
              <a:buNone/>
            </a:pPr>
            <a:r>
              <a:rPr lang="en-GB" altLang="en-US" sz="2800" dirty="0" smtClean="0"/>
              <a:t>(see p.11)</a:t>
            </a:r>
          </a:p>
          <a:p>
            <a:pPr eaLnBrk="1" hangingPunct="1"/>
            <a:endParaRPr lang="en-GB" altLang="en-US" sz="2800" dirty="0" smtClean="0"/>
          </a:p>
        </p:txBody>
      </p:sp>
    </p:spTree>
    <p:extLst>
      <p:ext uri="{BB962C8B-B14F-4D97-AF65-F5344CB8AC3E}">
        <p14:creationId xmlns:p14="http://schemas.microsoft.com/office/powerpoint/2010/main" val="1787788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Activity:</a:t>
            </a:r>
          </a:p>
        </p:txBody>
      </p:sp>
      <p:sp>
        <p:nvSpPr>
          <p:cNvPr id="10243" name="Rectangle 3"/>
          <p:cNvSpPr>
            <a:spLocks noGrp="1" noChangeArrowheads="1"/>
          </p:cNvSpPr>
          <p:nvPr>
            <p:ph type="body" sz="half" idx="1"/>
          </p:nvPr>
        </p:nvSpPr>
        <p:spPr>
          <a:xfrm>
            <a:off x="422249" y="1268413"/>
            <a:ext cx="4038600" cy="4525963"/>
          </a:xfrm>
        </p:spPr>
        <p:txBody>
          <a:bodyPr/>
          <a:lstStyle/>
          <a:p>
            <a:pPr eaLnBrk="1" hangingPunct="1"/>
            <a:r>
              <a:rPr lang="en-GB" altLang="en-US" dirty="0" smtClean="0"/>
              <a:t>Try applying this framework to the case study on the 2011 England riots (sources in the booklet).</a:t>
            </a:r>
          </a:p>
          <a:p>
            <a:pPr eaLnBrk="1" hangingPunct="1"/>
            <a:r>
              <a:rPr lang="en-GB" altLang="en-US" dirty="0" smtClean="0"/>
              <a:t>Write your answers down on page 12 of your workbook</a:t>
            </a:r>
            <a:r>
              <a:rPr lang="en-GB" altLang="en-US" dirty="0" smtClean="0"/>
              <a:t>.</a:t>
            </a:r>
          </a:p>
          <a:p>
            <a:pPr eaLnBrk="1" hangingPunct="1"/>
            <a:r>
              <a:rPr lang="en-GB" altLang="en-US" dirty="0" smtClean="0"/>
              <a:t>Read the article about the riots and complete p.13</a:t>
            </a:r>
            <a:endParaRPr lang="en-GB" altLang="en-US" dirty="0" smtClean="0"/>
          </a:p>
          <a:p>
            <a:pPr eaLnBrk="1" hangingPunct="1"/>
            <a:endParaRPr lang="en-GB" altLang="en-US" dirty="0" smtClean="0"/>
          </a:p>
        </p:txBody>
      </p:sp>
      <p:pic>
        <p:nvPicPr>
          <p:cNvPr id="10244" name="Picture 6" descr="gun%20cr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268413"/>
            <a:ext cx="346075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69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61" y="-262210"/>
            <a:ext cx="8229600" cy="1143000"/>
          </a:xfrm>
        </p:spPr>
        <p:txBody>
          <a:bodyPr/>
          <a:lstStyle/>
          <a:p>
            <a:r>
              <a:rPr lang="en-GB" dirty="0" smtClean="0"/>
              <a:t>But…</a:t>
            </a:r>
            <a:endParaRPr lang="en-GB" dirty="0"/>
          </a:p>
        </p:txBody>
      </p:sp>
      <p:sp>
        <p:nvSpPr>
          <p:cNvPr id="3" name="Content Placeholder 2"/>
          <p:cNvSpPr>
            <a:spLocks noGrp="1"/>
          </p:cNvSpPr>
          <p:nvPr>
            <p:ph idx="1"/>
          </p:nvPr>
        </p:nvSpPr>
        <p:spPr>
          <a:xfrm>
            <a:off x="453861" y="620688"/>
            <a:ext cx="8229600" cy="4525963"/>
          </a:xfrm>
        </p:spPr>
        <p:txBody>
          <a:bodyPr/>
          <a:lstStyle/>
          <a:p>
            <a:r>
              <a:rPr lang="en-GB" dirty="0" smtClean="0"/>
              <a:t>Working class people are also the most likely to be victims of crime: </a:t>
            </a:r>
            <a:endParaRPr lang="en-GB"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68" y="1628800"/>
            <a:ext cx="8548220" cy="520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454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Neo-Marxism</a:t>
            </a:r>
            <a:endParaRPr lang="en-GB" dirty="0"/>
          </a:p>
        </p:txBody>
      </p:sp>
      <p:sp>
        <p:nvSpPr>
          <p:cNvPr id="3" name="Content Placeholder 2"/>
          <p:cNvSpPr>
            <a:spLocks noGrp="1"/>
          </p:cNvSpPr>
          <p:nvPr>
            <p:ph idx="1"/>
          </p:nvPr>
        </p:nvSpPr>
        <p:spPr/>
        <p:txBody>
          <a:bodyPr/>
          <a:lstStyle/>
          <a:p>
            <a:r>
              <a:rPr lang="en-GB" dirty="0" smtClean="0"/>
              <a:t>What issues are there with the neo-Marxist approach to studying crime and deviance?</a:t>
            </a:r>
            <a:endParaRPr lang="en-GB" dirty="0"/>
          </a:p>
        </p:txBody>
      </p:sp>
    </p:spTree>
    <p:extLst>
      <p:ext uri="{BB962C8B-B14F-4D97-AF65-F5344CB8AC3E}">
        <p14:creationId xmlns:p14="http://schemas.microsoft.com/office/powerpoint/2010/main" val="627479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052736"/>
            <a:ext cx="7772400" cy="1470025"/>
          </a:xfrm>
        </p:spPr>
        <p:txBody>
          <a:bodyPr/>
          <a:lstStyle/>
          <a:p>
            <a:r>
              <a:rPr lang="en-GB" sz="5400" dirty="0" smtClean="0">
                <a:solidFill>
                  <a:schemeClr val="bg2"/>
                </a:solidFill>
              </a:rPr>
              <a:t>CORPORATE CRIME</a:t>
            </a:r>
            <a:endParaRPr lang="en-GB" sz="5400" dirty="0">
              <a:solidFill>
                <a:schemeClr val="bg2"/>
              </a:solidFill>
            </a:endParaRPr>
          </a:p>
        </p:txBody>
      </p:sp>
      <p:pic>
        <p:nvPicPr>
          <p:cNvPr id="6" name="Picture 5"/>
          <p:cNvPicPr>
            <a:picLocks noChangeAspect="1"/>
          </p:cNvPicPr>
          <p:nvPr/>
        </p:nvPicPr>
        <p:blipFill>
          <a:blip r:embed="rId2"/>
          <a:stretch>
            <a:fillRect/>
          </a:stretch>
        </p:blipFill>
        <p:spPr>
          <a:xfrm>
            <a:off x="2195736" y="3519487"/>
            <a:ext cx="5000625" cy="2486025"/>
          </a:xfrm>
          <a:prstGeom prst="rect">
            <a:avLst/>
          </a:prstGeom>
        </p:spPr>
      </p:pic>
    </p:spTree>
    <p:extLst>
      <p:ext uri="{BB962C8B-B14F-4D97-AF65-F5344CB8AC3E}">
        <p14:creationId xmlns:p14="http://schemas.microsoft.com/office/powerpoint/2010/main" val="1963084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solidFill>
              </a:rPr>
              <a:t>Definition of Corporate Crime</a:t>
            </a:r>
            <a:endParaRPr lang="en-GB" dirty="0">
              <a:solidFill>
                <a:schemeClr val="bg2"/>
              </a:solidFill>
            </a:endParaRPr>
          </a:p>
        </p:txBody>
      </p:sp>
      <p:sp>
        <p:nvSpPr>
          <p:cNvPr id="3" name="Content Placeholder 2"/>
          <p:cNvSpPr>
            <a:spLocks noGrp="1"/>
          </p:cNvSpPr>
          <p:nvPr>
            <p:ph idx="1"/>
          </p:nvPr>
        </p:nvSpPr>
        <p:spPr/>
        <p:txBody>
          <a:bodyPr/>
          <a:lstStyle/>
          <a:p>
            <a:r>
              <a:rPr lang="en-GB" dirty="0" smtClean="0"/>
              <a:t>‘A crime committed by a person of respectability and high social status in the course of his occupation’ Sutherland, (1949).</a:t>
            </a:r>
          </a:p>
          <a:p>
            <a:r>
              <a:rPr lang="en-GB" dirty="0" smtClean="0"/>
              <a:t>Marxists note that although all classes commit crime, the law is selectively enforced to that higher-class and corporate offenders are less likely to be prosecuted than working-class offenders.</a:t>
            </a:r>
            <a:endParaRPr lang="en-GB" dirty="0"/>
          </a:p>
        </p:txBody>
      </p:sp>
    </p:spTree>
    <p:extLst>
      <p:ext uri="{BB962C8B-B14F-4D97-AF65-F5344CB8AC3E}">
        <p14:creationId xmlns:p14="http://schemas.microsoft.com/office/powerpoint/2010/main" val="89513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solidFill>
              </a:rPr>
              <a:t>Activities</a:t>
            </a:r>
            <a:endParaRPr lang="en-GB" dirty="0">
              <a:solidFill>
                <a:schemeClr val="bg2"/>
              </a:solidFill>
            </a:endParaRPr>
          </a:p>
        </p:txBody>
      </p:sp>
      <p:sp>
        <p:nvSpPr>
          <p:cNvPr id="3" name="Content Placeholder 2"/>
          <p:cNvSpPr>
            <a:spLocks noGrp="1"/>
          </p:cNvSpPr>
          <p:nvPr>
            <p:ph idx="1"/>
          </p:nvPr>
        </p:nvSpPr>
        <p:spPr/>
        <p:txBody>
          <a:bodyPr/>
          <a:lstStyle/>
          <a:p>
            <a:r>
              <a:rPr lang="en-GB" dirty="0"/>
              <a:t>Read pp.91-94 of Webb, mark on the activity </a:t>
            </a:r>
            <a:r>
              <a:rPr lang="en-GB" dirty="0" smtClean="0"/>
              <a:t>on p.19-20 </a:t>
            </a:r>
            <a:r>
              <a:rPr lang="en-GB" dirty="0"/>
              <a:t>the statements that are true and those that are false. Correct the statements that are </a:t>
            </a:r>
            <a:r>
              <a:rPr lang="en-GB" dirty="0" smtClean="0"/>
              <a:t>incorrect. Then match up the key words on p.21.</a:t>
            </a:r>
            <a:endParaRPr lang="en-GB" dirty="0"/>
          </a:p>
          <a:p>
            <a:endParaRPr lang="en-GB" dirty="0"/>
          </a:p>
        </p:txBody>
      </p:sp>
    </p:spTree>
    <p:extLst>
      <p:ext uri="{BB962C8B-B14F-4D97-AF65-F5344CB8AC3E}">
        <p14:creationId xmlns:p14="http://schemas.microsoft.com/office/powerpoint/2010/main" val="1317520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solidFill>
              </a:rPr>
              <a:t>Activities</a:t>
            </a:r>
            <a:endParaRPr lang="en-GB" dirty="0">
              <a:solidFill>
                <a:schemeClr val="bg2"/>
              </a:solidFill>
            </a:endParaRPr>
          </a:p>
        </p:txBody>
      </p:sp>
      <p:sp>
        <p:nvSpPr>
          <p:cNvPr id="3" name="Content Placeholder 2"/>
          <p:cNvSpPr>
            <a:spLocks noGrp="1"/>
          </p:cNvSpPr>
          <p:nvPr>
            <p:ph idx="1"/>
          </p:nvPr>
        </p:nvSpPr>
        <p:spPr>
          <a:xfrm>
            <a:off x="443953" y="1196752"/>
            <a:ext cx="8229600" cy="4525963"/>
          </a:xfrm>
        </p:spPr>
        <p:txBody>
          <a:bodyPr/>
          <a:lstStyle/>
          <a:p>
            <a:r>
              <a:rPr lang="en-GB" dirty="0"/>
              <a:t>Sociologists have put forward a number of explanations for white collar and corporate crime. Make a summary of these from p.93-94 of the Webb </a:t>
            </a:r>
            <a:r>
              <a:rPr lang="en-GB" dirty="0" smtClean="0"/>
              <a:t>textbook on p.22 of your booklet (p.22/23 has some other sources to help you complete this).</a:t>
            </a:r>
          </a:p>
          <a:p>
            <a:r>
              <a:rPr lang="en-GB" dirty="0" smtClean="0"/>
              <a:t>Strain</a:t>
            </a:r>
          </a:p>
          <a:p>
            <a:r>
              <a:rPr lang="en-GB" dirty="0" smtClean="0"/>
              <a:t>Differential Association</a:t>
            </a:r>
          </a:p>
          <a:p>
            <a:r>
              <a:rPr lang="en-GB" dirty="0" smtClean="0"/>
              <a:t>Labelling</a:t>
            </a:r>
          </a:p>
          <a:p>
            <a:r>
              <a:rPr lang="en-GB" dirty="0" smtClean="0"/>
              <a:t>Marxism</a:t>
            </a:r>
          </a:p>
          <a:p>
            <a:endParaRPr lang="en-GB" dirty="0"/>
          </a:p>
          <a:p>
            <a:endParaRPr lang="en-GB" dirty="0"/>
          </a:p>
        </p:txBody>
      </p:sp>
    </p:spTree>
    <p:extLst>
      <p:ext uri="{BB962C8B-B14F-4D97-AF65-F5344CB8AC3E}">
        <p14:creationId xmlns:p14="http://schemas.microsoft.com/office/powerpoint/2010/main" val="325635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solidFill>
              </a:rPr>
              <a:t>Examples of Corporate Crime</a:t>
            </a:r>
            <a:endParaRPr lang="en-GB" dirty="0">
              <a:solidFill>
                <a:schemeClr val="bg2"/>
              </a:solidFill>
            </a:endParaRPr>
          </a:p>
        </p:txBody>
      </p:sp>
      <p:sp>
        <p:nvSpPr>
          <p:cNvPr id="3" name="Content Placeholder 2"/>
          <p:cNvSpPr>
            <a:spLocks noGrp="1"/>
          </p:cNvSpPr>
          <p:nvPr>
            <p:ph idx="1"/>
          </p:nvPr>
        </p:nvSpPr>
        <p:spPr/>
        <p:txBody>
          <a:bodyPr/>
          <a:lstStyle/>
          <a:p>
            <a:r>
              <a:rPr lang="en-GB" dirty="0" smtClean="0"/>
              <a:t>Using the sources on p.22/23 of your booklet find an example of a corporate crime.</a:t>
            </a:r>
          </a:p>
          <a:p>
            <a:r>
              <a:rPr lang="en-GB" dirty="0" smtClean="0"/>
              <a:t>How does this crime indicate the points made by different theories?</a:t>
            </a:r>
          </a:p>
          <a:p>
            <a:r>
              <a:rPr lang="en-GB" dirty="0" smtClean="0"/>
              <a:t>Does it contradict any of their points?</a:t>
            </a:r>
            <a:endParaRPr lang="en-GB" dirty="0"/>
          </a:p>
        </p:txBody>
      </p:sp>
    </p:spTree>
    <p:extLst>
      <p:ext uri="{BB962C8B-B14F-4D97-AF65-F5344CB8AC3E}">
        <p14:creationId xmlns:p14="http://schemas.microsoft.com/office/powerpoint/2010/main" val="2592485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2"/>
                </a:solidFill>
              </a:rPr>
              <a:t>Exam Question</a:t>
            </a:r>
            <a:endParaRPr lang="en-GB" dirty="0">
              <a:solidFill>
                <a:schemeClr val="bg2"/>
              </a:solidFill>
            </a:endParaRPr>
          </a:p>
        </p:txBody>
      </p:sp>
      <p:sp>
        <p:nvSpPr>
          <p:cNvPr id="3" name="Content Placeholder 2"/>
          <p:cNvSpPr>
            <a:spLocks noGrp="1"/>
          </p:cNvSpPr>
          <p:nvPr>
            <p:ph idx="1"/>
          </p:nvPr>
        </p:nvSpPr>
        <p:spPr/>
        <p:txBody>
          <a:bodyPr/>
          <a:lstStyle/>
          <a:p>
            <a:r>
              <a:rPr lang="en-GB" sz="2200" dirty="0"/>
              <a:t>Item: Some sociologists focus on the ‘crimes of the powerful’. Crimes committed in the interests of businesses and other large institutions can be far more harmful and costly than street crimes that we tend to think of as ‘real crime’. Corporate crime can involve breaking criminal laws but may also include breaking other kinds of law. Some sociologists argue that corporate crime results from pressures to succeed, leading to employees pursuing business aims by illegitimate means. However, others claim that it is the product of capitalism.</a:t>
            </a:r>
          </a:p>
          <a:p>
            <a:pPr marL="0" indent="0">
              <a:buNone/>
            </a:pPr>
            <a:endParaRPr lang="en-GB" sz="2200" dirty="0"/>
          </a:p>
          <a:p>
            <a:r>
              <a:rPr lang="en-GB" sz="2200" b="1" dirty="0"/>
              <a:t>Applying material from the Item and you knowledge, evaluate sociological explanations of corporate crime [30 marks]</a:t>
            </a:r>
            <a:endParaRPr lang="en-GB" sz="2200" dirty="0"/>
          </a:p>
          <a:p>
            <a:endParaRPr lang="en-GB" sz="2200" dirty="0"/>
          </a:p>
        </p:txBody>
      </p:sp>
    </p:spTree>
    <p:extLst>
      <p:ext uri="{BB962C8B-B14F-4D97-AF65-F5344CB8AC3E}">
        <p14:creationId xmlns:p14="http://schemas.microsoft.com/office/powerpoint/2010/main" val="234572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relationship between class and crime</a:t>
            </a:r>
            <a:endParaRPr lang="en-GB" dirty="0"/>
          </a:p>
        </p:txBody>
      </p:sp>
      <p:sp>
        <p:nvSpPr>
          <p:cNvPr id="3" name="Content Placeholder 2"/>
          <p:cNvSpPr>
            <a:spLocks noGrp="1"/>
          </p:cNvSpPr>
          <p:nvPr>
            <p:ph idx="1"/>
          </p:nvPr>
        </p:nvSpPr>
        <p:spPr/>
        <p:txBody>
          <a:bodyPr/>
          <a:lstStyle/>
          <a:p>
            <a:r>
              <a:rPr lang="en-US" sz="2400" dirty="0"/>
              <a:t>There is a clear relationship between crime and class, insofar as the majority of convicted offenders are drawn from the working classes. As might also be expected, there is a clear correlation between type of crime and social class. For example: </a:t>
            </a:r>
            <a:endParaRPr lang="en-GB" sz="2400" dirty="0"/>
          </a:p>
          <a:p>
            <a:r>
              <a:rPr lang="en-US" sz="2400" dirty="0"/>
              <a:t>Crimes involving violence, theft from property, etc. are mainly associated with the working class. </a:t>
            </a:r>
            <a:endParaRPr lang="en-GB" sz="2400" dirty="0"/>
          </a:p>
          <a:p>
            <a:r>
              <a:rPr lang="en-US" sz="2400" dirty="0"/>
              <a:t>Fraud, embezzlement and so forth are mainly middle class crimes. </a:t>
            </a:r>
            <a:endParaRPr lang="en-GB" sz="2400" dirty="0"/>
          </a:p>
          <a:p>
            <a:r>
              <a:rPr lang="en-US" sz="2400" dirty="0"/>
              <a:t>Corporate crime (involving such things as insider trading, environmental crimes, market- rigging and the like) is mainly an upper class phenomenon. </a:t>
            </a:r>
            <a:endParaRPr lang="en-GB" sz="2400" dirty="0"/>
          </a:p>
          <a:p>
            <a:endParaRPr lang="en-GB" sz="2400" dirty="0"/>
          </a:p>
        </p:txBody>
      </p:sp>
    </p:spTree>
    <p:extLst>
      <p:ext uri="{BB962C8B-B14F-4D97-AF65-F5344CB8AC3E}">
        <p14:creationId xmlns:p14="http://schemas.microsoft.com/office/powerpoint/2010/main" val="148643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crime</a:t>
            </a:r>
            <a:endParaRPr lang="en-GB" dirty="0"/>
          </a:p>
        </p:txBody>
      </p:sp>
      <p:sp>
        <p:nvSpPr>
          <p:cNvPr id="3" name="Content Placeholder 2"/>
          <p:cNvSpPr>
            <a:spLocks noGrp="1"/>
          </p:cNvSpPr>
          <p:nvPr>
            <p:ph idx="1"/>
          </p:nvPr>
        </p:nvSpPr>
        <p:spPr/>
        <p:txBody>
          <a:bodyPr/>
          <a:lstStyle/>
          <a:p>
            <a:r>
              <a:rPr lang="en-GB" dirty="0" smtClean="0"/>
              <a:t>What do we mean by:</a:t>
            </a:r>
          </a:p>
          <a:p>
            <a:r>
              <a:rPr lang="en-GB" dirty="0" smtClean="0"/>
              <a:t>Corporate crime</a:t>
            </a:r>
          </a:p>
          <a:p>
            <a:r>
              <a:rPr lang="en-GB" dirty="0" smtClean="0"/>
              <a:t>Occupational crime</a:t>
            </a:r>
          </a:p>
          <a:p>
            <a:r>
              <a:rPr lang="en-GB" dirty="0" smtClean="0"/>
              <a:t>White collar crime</a:t>
            </a:r>
          </a:p>
          <a:p>
            <a:endParaRPr lang="en-GB" dirty="0"/>
          </a:p>
          <a:p>
            <a:pPr marL="0" indent="0">
              <a:buNone/>
            </a:pPr>
            <a:r>
              <a:rPr lang="en-GB" dirty="0" smtClean="0"/>
              <a:t>(p.4 booklet)</a:t>
            </a:r>
          </a:p>
          <a:p>
            <a:pPr marL="0" indent="0">
              <a:buNone/>
            </a:pPr>
            <a:r>
              <a:rPr lang="en-GB" dirty="0" smtClean="0"/>
              <a:t>Then read the rest of p.4 and answer the question in the box on p.5</a:t>
            </a:r>
            <a:endParaRPr lang="en-GB" dirty="0"/>
          </a:p>
        </p:txBody>
      </p:sp>
    </p:spTree>
    <p:extLst>
      <p:ext uri="{BB962C8B-B14F-4D97-AF65-F5344CB8AC3E}">
        <p14:creationId xmlns:p14="http://schemas.microsoft.com/office/powerpoint/2010/main" val="1790045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Explaining class differences in crime</a:t>
            </a:r>
            <a:endParaRPr lang="en-GB" dirty="0"/>
          </a:p>
        </p:txBody>
      </p:sp>
      <p:sp>
        <p:nvSpPr>
          <p:cNvPr id="3" name="Content Placeholder 2"/>
          <p:cNvSpPr>
            <a:spLocks noGrp="1"/>
          </p:cNvSpPr>
          <p:nvPr>
            <p:ph idx="1"/>
          </p:nvPr>
        </p:nvSpPr>
        <p:spPr/>
        <p:txBody>
          <a:bodyPr/>
          <a:lstStyle/>
          <a:p>
            <a:r>
              <a:rPr lang="en-GB" dirty="0" smtClean="0"/>
              <a:t>How would the theories we have already looked at explain class differences in crime?</a:t>
            </a:r>
          </a:p>
          <a:p>
            <a:r>
              <a:rPr lang="en-GB" dirty="0" smtClean="0"/>
              <a:t>Functionalism</a:t>
            </a:r>
          </a:p>
          <a:p>
            <a:r>
              <a:rPr lang="en-GB" dirty="0" smtClean="0"/>
              <a:t>Strain theory</a:t>
            </a:r>
          </a:p>
          <a:p>
            <a:r>
              <a:rPr lang="en-GB" dirty="0" smtClean="0"/>
              <a:t>Subcultural theory</a:t>
            </a:r>
          </a:p>
          <a:p>
            <a:r>
              <a:rPr lang="en-GB" dirty="0" smtClean="0"/>
              <a:t>Labelling theory</a:t>
            </a:r>
          </a:p>
          <a:p>
            <a:pPr marL="0" indent="0">
              <a:buNone/>
            </a:pPr>
            <a:r>
              <a:rPr lang="en-GB" dirty="0" smtClean="0"/>
              <a:t>(p.5)</a:t>
            </a:r>
            <a:endParaRPr lang="en-GB" dirty="0"/>
          </a:p>
        </p:txBody>
      </p:sp>
    </p:spTree>
    <p:extLst>
      <p:ext uri="{BB962C8B-B14F-4D97-AF65-F5344CB8AC3E}">
        <p14:creationId xmlns:p14="http://schemas.microsoft.com/office/powerpoint/2010/main" val="1328121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Marxism and labelling theory</a:t>
            </a:r>
            <a:endParaRPr lang="en-GB" dirty="0"/>
          </a:p>
        </p:txBody>
      </p:sp>
      <p:sp>
        <p:nvSpPr>
          <p:cNvPr id="3" name="Content Placeholder 2"/>
          <p:cNvSpPr>
            <a:spLocks noGrp="1"/>
          </p:cNvSpPr>
          <p:nvPr>
            <p:ph idx="1"/>
          </p:nvPr>
        </p:nvSpPr>
        <p:spPr/>
        <p:txBody>
          <a:bodyPr/>
          <a:lstStyle/>
          <a:p>
            <a:r>
              <a:rPr lang="en-GB" dirty="0" smtClean="0"/>
              <a:t>How do Marxists agree with labelling theorists?</a:t>
            </a:r>
          </a:p>
          <a:p>
            <a:r>
              <a:rPr lang="en-GB" dirty="0" smtClean="0"/>
              <a:t>How do Marxists differ to labelling theorists?</a:t>
            </a:r>
          </a:p>
          <a:p>
            <a:pPr marL="0" indent="0">
              <a:buNone/>
            </a:pPr>
            <a:r>
              <a:rPr lang="en-GB" dirty="0" smtClean="0"/>
              <a:t>(p.6)</a:t>
            </a:r>
            <a:endParaRPr lang="en-GB" dirty="0"/>
          </a:p>
        </p:txBody>
      </p:sp>
    </p:spTree>
    <p:extLst>
      <p:ext uri="{BB962C8B-B14F-4D97-AF65-F5344CB8AC3E}">
        <p14:creationId xmlns:p14="http://schemas.microsoft.com/office/powerpoint/2010/main" val="2785006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1470025"/>
          </a:xfrm>
        </p:spPr>
        <p:txBody>
          <a:bodyPr/>
          <a:lstStyle/>
          <a:p>
            <a:r>
              <a:rPr lang="en-GB" dirty="0" smtClean="0"/>
              <a:t>Marxist explanations of crime and deviance</a:t>
            </a: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420888"/>
            <a:ext cx="6350000" cy="3403600"/>
          </a:xfrm>
          <a:prstGeom prst="rect">
            <a:avLst/>
          </a:prstGeom>
        </p:spPr>
      </p:pic>
    </p:spTree>
    <p:extLst>
      <p:ext uri="{BB962C8B-B14F-4D97-AF65-F5344CB8AC3E}">
        <p14:creationId xmlns:p14="http://schemas.microsoft.com/office/powerpoint/2010/main" val="1773342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a:t>Focus on 4 main areas</a:t>
            </a:r>
          </a:p>
        </p:txBody>
      </p:sp>
      <p:sp>
        <p:nvSpPr>
          <p:cNvPr id="5123" name="Rectangle 3"/>
          <p:cNvSpPr>
            <a:spLocks noGrp="1" noChangeArrowheads="1"/>
          </p:cNvSpPr>
          <p:nvPr>
            <p:ph type="body" idx="1"/>
          </p:nvPr>
        </p:nvSpPr>
        <p:spPr/>
        <p:txBody>
          <a:bodyPr/>
          <a:lstStyle/>
          <a:p>
            <a:pPr eaLnBrk="1" hangingPunct="1"/>
            <a:r>
              <a:rPr lang="en-GB" altLang="en-US"/>
              <a:t>Shaping/manipulation of basic values of society.</a:t>
            </a:r>
          </a:p>
          <a:p>
            <a:pPr eaLnBrk="1" hangingPunct="1"/>
            <a:r>
              <a:rPr lang="en-GB" altLang="en-US"/>
              <a:t>Process of law creation</a:t>
            </a:r>
          </a:p>
          <a:p>
            <a:pPr eaLnBrk="1" hangingPunct="1"/>
            <a:r>
              <a:rPr lang="en-GB" altLang="en-US"/>
              <a:t>Enforcement of law</a:t>
            </a:r>
          </a:p>
          <a:p>
            <a:pPr eaLnBrk="1" hangingPunct="1"/>
            <a:r>
              <a:rPr lang="en-GB" altLang="en-US"/>
              <a:t>Individual motivation for crime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1620</Words>
  <Application>Microsoft Office PowerPoint</Application>
  <PresentationFormat>On-screen Show (4:3)</PresentationFormat>
  <Paragraphs>149</Paragraphs>
  <Slides>36</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Calibri</vt:lpstr>
      <vt:lpstr>Default Design</vt:lpstr>
      <vt:lpstr>1_Default Design</vt:lpstr>
      <vt:lpstr>Class and Crime: Marxism and Neo-Marxism</vt:lpstr>
      <vt:lpstr>Class and Crime</vt:lpstr>
      <vt:lpstr>But…</vt:lpstr>
      <vt:lpstr>The relationship between class and crime</vt:lpstr>
      <vt:lpstr>Types of crime</vt:lpstr>
      <vt:lpstr>Explaining class differences in crime</vt:lpstr>
      <vt:lpstr>Marxism and labelling theory</vt:lpstr>
      <vt:lpstr>Marxist explanations of crime and deviance</vt:lpstr>
      <vt:lpstr>Focus on 4 main areas</vt:lpstr>
      <vt:lpstr>Shaping/manipulation of basic values</vt:lpstr>
      <vt:lpstr>Shaping/manipulation of basic values</vt:lpstr>
      <vt:lpstr>Shaping/manipulation of basic values</vt:lpstr>
      <vt:lpstr>Shaping/manipulation of basic values</vt:lpstr>
      <vt:lpstr>Shaping/manipulation of basic values</vt:lpstr>
      <vt:lpstr>Law Creation</vt:lpstr>
      <vt:lpstr>Law Enforcement</vt:lpstr>
      <vt:lpstr>Individual motivation for crime</vt:lpstr>
      <vt:lpstr>Summary</vt:lpstr>
      <vt:lpstr>Problems</vt:lpstr>
      <vt:lpstr>HWK</vt:lpstr>
      <vt:lpstr>Neo-Marxist approaches</vt:lpstr>
      <vt:lpstr>Radical Criminology</vt:lpstr>
      <vt:lpstr>Radical Criminology</vt:lpstr>
      <vt:lpstr>Critical Criminology</vt:lpstr>
      <vt:lpstr>Laws</vt:lpstr>
      <vt:lpstr>Laws</vt:lpstr>
      <vt:lpstr>Deviants:</vt:lpstr>
      <vt:lpstr>  A "fully social" theory of deviance involves consideration of the following: </vt:lpstr>
      <vt:lpstr>Activity:</vt:lpstr>
      <vt:lpstr>Evaluation of Neo-Marxism</vt:lpstr>
      <vt:lpstr>CORPORATE CRIME</vt:lpstr>
      <vt:lpstr>Definition of Corporate Crime</vt:lpstr>
      <vt:lpstr>Activities</vt:lpstr>
      <vt:lpstr>Activities</vt:lpstr>
      <vt:lpstr>Examples of Corporate Crime</vt:lpstr>
      <vt:lpstr>Exam Question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Marxist Approaches to Crime &amp; Deviance</dc:title>
  <dc:creator>pdc</dc:creator>
  <cp:lastModifiedBy>Hannah Roberts</cp:lastModifiedBy>
  <cp:revision>41</cp:revision>
  <cp:lastPrinted>2017-10-18T07:47:56Z</cp:lastPrinted>
  <dcterms:created xsi:type="dcterms:W3CDTF">2008-11-21T09:04:02Z</dcterms:created>
  <dcterms:modified xsi:type="dcterms:W3CDTF">2018-09-03T09:08:22Z</dcterms:modified>
</cp:coreProperties>
</file>