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5"/>
  </p:notesMasterIdLst>
  <p:handoutMasterIdLst>
    <p:handoutMasterId r:id="rId26"/>
  </p:handoutMasterIdLst>
  <p:sldIdLst>
    <p:sldId id="257" r:id="rId3"/>
    <p:sldId id="258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59" r:id="rId15"/>
    <p:sldId id="270" r:id="rId16"/>
    <p:sldId id="264" r:id="rId17"/>
    <p:sldId id="271" r:id="rId18"/>
    <p:sldId id="267" r:id="rId19"/>
    <p:sldId id="272" r:id="rId20"/>
    <p:sldId id="273" r:id="rId21"/>
    <p:sldId id="269" r:id="rId22"/>
    <p:sldId id="268" r:id="rId23"/>
    <p:sldId id="274" r:id="rId2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8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C0E97-706D-4E25-9C97-1CCD815EC1E9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5D48F-44D7-44C2-9D3F-729A2B01E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70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0228B-A7AB-4579-A0F8-1EFEFD9AD11D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192B9-7D9D-4064-9245-7FEF501D9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299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0F6E2-18E6-4D00-8448-8E57A3FE5E7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7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9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54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631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67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5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37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616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023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844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6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48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12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7184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250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2594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834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363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05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714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285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74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9117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604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8574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284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842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53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70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2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06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70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5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6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4166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9CCE73E-A76E-4CAB-B128-CD0BB775FA79}" type="datetimeFigureOut">
              <a:rPr lang="en-GB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01/02/2017</a:t>
            </a:fld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F31CD-E435-489A-9D02-F2E3C5BC291A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8952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as.com/ucas/undergraduate/getting-started/when-apply/writing-personal-statement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uk/url?sa=i&amp;rct=j&amp;q=&amp;esrc=s&amp;frm=1&amp;source=images&amp;cd=&amp;cad=rja&amp;uact=8&amp;ved=0CAcQjRxqFQoTCPK9zMLQh8YCFYKn2wodUbYA7g&amp;url=http://www.chevening.org/partnerships/our_partners/chevening_durham_partnership&amp;ei=T315VbLaEYLP7gbR7ILwDg&amp;bvm=bv.95277229,d.ZGU&amp;psig=AFQjCNEU77yorQwEC6R9bsrZCzyT1iKdzw&amp;ust=1434111689636508" TargetMode="Externa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rthermaths.org.uk/" TargetMode="External"/><Relationship Id="rId2" Type="http://schemas.openxmlformats.org/officeDocument/2006/relationships/hyperlink" Target="http://www.nrich.maths.org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maths.cam.ac.uk/STEP" TargetMode="External"/><Relationship Id="rId5" Type="http://schemas.openxmlformats.org/officeDocument/2006/relationships/hyperlink" Target="http://www.iwanttostudyengineering.com/" TargetMode="External"/><Relationship Id="rId4" Type="http://schemas.openxmlformats.org/officeDocument/2006/relationships/hyperlink" Target="http://www.isaacphysics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Oxbridge Workshop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smtClean="0"/>
              <a:t>FEB 2017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045" y="5208090"/>
            <a:ext cx="4151811" cy="136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941" y="889844"/>
            <a:ext cx="100501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b="0" i="0" dirty="0" smtClean="0">
                <a:solidFill>
                  <a:srgbClr val="333333"/>
                </a:solidFill>
                <a:effectLst/>
                <a:latin typeface="PT Sans"/>
              </a:rPr>
              <a:t>Some dos and don’ts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DON’T be tempted to make anything up, as you might be asked about it at interview.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DON’T copy anyone else’s personal statement. UCAS uses plagiarism detection software.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DON'T list qualifications like your GCSE grades or anything else that's covered elsewhere on the application.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DON’T just list your other achievements: you need to evaluate them.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DON'T feel the need to be dramatic in order to be memorable.</a:t>
            </a:r>
          </a:p>
          <a:p>
            <a:pPr fontAlgn="base"/>
            <a:r>
              <a:rPr lang="en-GB" b="0" i="0" dirty="0" smtClean="0">
                <a:solidFill>
                  <a:srgbClr val="333333"/>
                </a:solidFill>
                <a:effectLst/>
                <a:latin typeface="PT Serif"/>
              </a:rPr>
              <a:t> </a:t>
            </a:r>
          </a:p>
          <a:p>
            <a:pPr fontAlgn="base"/>
            <a:endParaRPr lang="en-GB" dirty="0">
              <a:solidFill>
                <a:srgbClr val="333333"/>
              </a:solidFill>
              <a:latin typeface="PT Serif"/>
            </a:endParaRPr>
          </a:p>
          <a:p>
            <a:pPr fontAlgn="base"/>
            <a:endParaRPr lang="en-GB" b="0" i="0" dirty="0" smtClean="0">
              <a:solidFill>
                <a:srgbClr val="333333"/>
              </a:solidFill>
              <a:effectLst/>
              <a:latin typeface="PT Serif"/>
            </a:endParaRPr>
          </a:p>
          <a:p>
            <a:pPr fontAlgn="base"/>
            <a:r>
              <a:rPr lang="en-GB" b="0" i="0" dirty="0" smtClean="0">
                <a:solidFill>
                  <a:srgbClr val="333333"/>
                </a:solidFill>
                <a:effectLst/>
                <a:latin typeface="PT Serif"/>
              </a:rPr>
              <a:t>DO: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Apply for a course you really want to study.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Be yourself: tell the truth about your interests.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Sell yourself: this is not the time for modesty.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Reread your personal statement before an interview – the tutors will.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Read the </a:t>
            </a:r>
            <a:r>
              <a:rPr lang="en-GB" b="0" i="0" u="sng" dirty="0" smtClean="0">
                <a:solidFill>
                  <a:srgbClr val="3277AE"/>
                </a:solidFill>
                <a:effectLst/>
                <a:latin typeface="inherit"/>
                <a:hlinkClick r:id="rId3"/>
              </a:rPr>
              <a:t>UCAS guidance on personal statements</a:t>
            </a:r>
            <a:r>
              <a:rPr lang="en-GB" b="0" i="0" dirty="0" smtClean="0">
                <a:solidFill>
                  <a:srgbClr val="333333"/>
                </a:solidFill>
                <a:effectLst/>
                <a:latin typeface="inherit"/>
              </a:rPr>
              <a:t>.</a:t>
            </a:r>
            <a:endParaRPr lang="en-GB" b="0" i="0" dirty="0">
              <a:solidFill>
                <a:srgbClr val="333333"/>
              </a:solidFill>
              <a:effectLst/>
              <a:latin typeface="inherit"/>
            </a:endParaRPr>
          </a:p>
        </p:txBody>
      </p:sp>
      <p:pic>
        <p:nvPicPr>
          <p:cNvPr id="2050" name="Picture 2" descr="yes-and-no.jpg (459×26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364" y="2305610"/>
            <a:ext cx="3999371" cy="2282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91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3654" y="1361983"/>
            <a:ext cx="94652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Question 3 </a:t>
            </a:r>
            <a:endParaRPr lang="en-GB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There are two compounds with the formula C</a:t>
            </a:r>
            <a:r>
              <a:rPr lang="en-GB" sz="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GB" sz="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. Write out the structures of these molecules as a displayed formula and as a skeletal formula. Give the names of the two compounds and identify the particular class of compounds each belongs to. </a:t>
            </a:r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[4 marks] </a:t>
            </a:r>
            <a:endParaRPr lang="en-GB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Answer: …………………………………………………………………………………………….....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27222" y="609600"/>
            <a:ext cx="499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</a:t>
            </a:r>
            <a:r>
              <a:rPr lang="en-GB" dirty="0" err="1" smtClean="0"/>
              <a:t>Camb</a:t>
            </a:r>
            <a:r>
              <a:rPr lang="en-GB" dirty="0" smtClean="0"/>
              <a:t> Specimen paper 2016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03654" y="3997917"/>
            <a:ext cx="88309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0" u="none" strike="noStrike" baseline="0" dirty="0" smtClean="0">
                <a:latin typeface="Arial" panose="020B0604020202020204" pitchFamily="34" charset="0"/>
              </a:rPr>
              <a:t>(a) 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There are two compounds with the formula C</a:t>
            </a:r>
            <a:r>
              <a:rPr lang="en-GB" sz="800" b="0" i="0" u="none" strike="noStrike" baseline="0" dirty="0" smtClean="0">
                <a:latin typeface="Arial" panose="020B0604020202020204" pitchFamily="34" charset="0"/>
              </a:rPr>
              <a:t>3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H</a:t>
            </a:r>
            <a:r>
              <a:rPr lang="en-GB" sz="800" b="0" i="0" u="none" strike="noStrike" baseline="0" dirty="0" smtClean="0">
                <a:latin typeface="Arial" panose="020B0604020202020204" pitchFamily="34" charset="0"/>
              </a:rPr>
              <a:t>6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. Give their names and the</a:t>
            </a:r>
          </a:p>
          <a:p>
            <a:r>
              <a:rPr lang="en-GB" b="0" i="0" u="none" strike="noStrike" baseline="0" dirty="0" smtClean="0">
                <a:latin typeface="Arial" panose="020B0604020202020204" pitchFamily="34" charset="0"/>
              </a:rPr>
              <a:t>particular class of compounds each belongs to.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7222" y="3393989"/>
            <a:ext cx="5313405" cy="372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Cambridge challenge paper 2011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62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367" y="985104"/>
            <a:ext cx="104373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b)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Like every other member in its class, one isomer of C</a:t>
            </a:r>
            <a:r>
              <a:rPr lang="en-GB" sz="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GB" sz="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, isomer </a:t>
            </a:r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, reacts rapidly with bromine to form a single product, </a:t>
            </a:r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. Draw the structure of </a:t>
            </a:r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as a skeletal formula and also the structure of the product formed when </a:t>
            </a:r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reacts with bromine. </a:t>
            </a:r>
            <a:r>
              <a:rPr lang="en-GB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[3 marks]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61319" y="2221287"/>
            <a:ext cx="104043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0" i="0" u="none" strike="noStrike" baseline="0" dirty="0" smtClean="0">
                <a:latin typeface="Arial" panose="020B0604020202020204" pitchFamily="34" charset="0"/>
              </a:rPr>
              <a:t>Like every other member in its class, one isomer of C</a:t>
            </a:r>
            <a:r>
              <a:rPr lang="en-GB" sz="800" b="0" i="0" u="none" strike="noStrike" baseline="0" dirty="0" smtClean="0">
                <a:latin typeface="Arial" panose="020B0604020202020204" pitchFamily="34" charset="0"/>
              </a:rPr>
              <a:t>3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H</a:t>
            </a:r>
            <a:r>
              <a:rPr lang="en-GB" sz="800" b="0" i="0" u="none" strike="noStrike" baseline="0" dirty="0" smtClean="0">
                <a:latin typeface="Arial" panose="020B0604020202020204" pitchFamily="34" charset="0"/>
              </a:rPr>
              <a:t>6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, isomer </a:t>
            </a:r>
            <a:r>
              <a:rPr lang="en-GB" b="1" i="0" u="none" strike="noStrike" baseline="0" dirty="0" smtClean="0">
                <a:latin typeface="Arial" panose="020B0604020202020204" pitchFamily="34" charset="0"/>
              </a:rPr>
              <a:t>A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, reacts rapidly with</a:t>
            </a:r>
          </a:p>
          <a:p>
            <a:r>
              <a:rPr lang="en-GB" b="0" i="0" u="none" strike="noStrike" baseline="0" dirty="0" smtClean="0">
                <a:latin typeface="Arial" panose="020B0604020202020204" pitchFamily="34" charset="0"/>
              </a:rPr>
              <a:t>bromine to form a single product. When </a:t>
            </a:r>
            <a:r>
              <a:rPr lang="en-GB" b="1" i="0" u="none" strike="noStrike" baseline="0" dirty="0" smtClean="0">
                <a:latin typeface="Arial" panose="020B0604020202020204" pitchFamily="34" charset="0"/>
              </a:rPr>
              <a:t>A 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reacts with bromine compound </a:t>
            </a:r>
            <a:r>
              <a:rPr lang="en-GB" b="1" i="0" u="none" strike="noStrike" baseline="0" dirty="0" smtClean="0">
                <a:latin typeface="Arial" panose="020B0604020202020204" pitchFamily="34" charset="0"/>
              </a:rPr>
              <a:t>F 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is formed.</a:t>
            </a:r>
          </a:p>
          <a:p>
            <a:r>
              <a:rPr lang="en-GB" b="1" i="0" u="none" strike="noStrike" baseline="0" dirty="0" smtClean="0">
                <a:latin typeface="Arial" panose="020B0604020202020204" pitchFamily="34" charset="0"/>
              </a:rPr>
              <a:t>(b) 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Draw the structure for </a:t>
            </a:r>
            <a:r>
              <a:rPr lang="en-GB" b="1" i="0" u="none" strike="noStrike" baseline="0" dirty="0" smtClean="0">
                <a:latin typeface="Arial" panose="020B0604020202020204" pitchFamily="34" charset="0"/>
              </a:rPr>
              <a:t>A 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and the product formed when it reacts with bromine, </a:t>
            </a:r>
            <a:r>
              <a:rPr lang="en-GB" b="1" i="0" u="none" strike="noStrike" baseline="0" dirty="0" smtClean="0">
                <a:latin typeface="Arial" panose="020B0604020202020204" pitchFamily="34" charset="0"/>
              </a:rPr>
              <a:t>F</a:t>
            </a:r>
            <a:r>
              <a:rPr lang="en-GB" b="0" i="0" u="none" strike="noStrike" baseline="0" dirty="0" smtClean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956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8479971" y="5938498"/>
            <a:ext cx="2993571" cy="36433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1600" b="1" dirty="0" smtClean="0">
                <a:solidFill>
                  <a:srgbClr val="FFFF00"/>
                </a:solidFill>
              </a:rPr>
              <a:t>This is on the handout</a:t>
            </a:r>
            <a:endParaRPr lang="en-GB" sz="1600" b="1" dirty="0">
              <a:solidFill>
                <a:srgbClr val="FFFF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76400"/>
            <a:ext cx="8458200" cy="5181600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FFFF00"/>
                </a:solidFill>
                <a:latin typeface="+mj-lt"/>
              </a:rPr>
              <a:t>Enthusiasm </a:t>
            </a:r>
            <a:r>
              <a:rPr lang="en-GB" sz="2400" dirty="0">
                <a:latin typeface="+mj-lt"/>
              </a:rPr>
              <a:t>for your chosen subject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FFFF00"/>
                </a:solidFill>
                <a:latin typeface="+mj-lt"/>
              </a:rPr>
              <a:t>Knowledge</a:t>
            </a:r>
            <a:r>
              <a:rPr lang="en-GB" sz="2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sz="2400" dirty="0">
                <a:latin typeface="+mj-lt"/>
              </a:rPr>
              <a:t>of your chosen subject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FFFF00"/>
                </a:solidFill>
                <a:latin typeface="+mj-lt"/>
              </a:rPr>
              <a:t>Intellectual interest and initiative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>
                <a:latin typeface="+mj-lt"/>
              </a:rPr>
              <a:t>The </a:t>
            </a:r>
            <a:r>
              <a:rPr lang="en-GB" sz="2400" b="1" dirty="0">
                <a:solidFill>
                  <a:srgbClr val="FFFF00"/>
                </a:solidFill>
                <a:latin typeface="+mj-lt"/>
              </a:rPr>
              <a:t>confidence and capacity </a:t>
            </a:r>
            <a:r>
              <a:rPr lang="en-GB" sz="2400" dirty="0">
                <a:latin typeface="+mj-lt"/>
              </a:rPr>
              <a:t>to respond to demands of tutorial/supervision systems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>
                <a:latin typeface="+mj-lt"/>
              </a:rPr>
              <a:t>Evidence of </a:t>
            </a:r>
            <a:r>
              <a:rPr lang="en-GB" sz="2400" b="1" dirty="0">
                <a:solidFill>
                  <a:srgbClr val="FFFF00"/>
                </a:solidFill>
                <a:latin typeface="+mj-lt"/>
              </a:rPr>
              <a:t>forethought </a:t>
            </a:r>
            <a:r>
              <a:rPr lang="en-GB" sz="2400" b="1" dirty="0">
                <a:latin typeface="+mj-lt"/>
              </a:rPr>
              <a:t>and </a:t>
            </a:r>
            <a:r>
              <a:rPr lang="en-GB" sz="2400" b="1" dirty="0">
                <a:solidFill>
                  <a:srgbClr val="FFFF00"/>
                </a:solidFill>
                <a:latin typeface="+mj-lt"/>
              </a:rPr>
              <a:t>research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>
                <a:latin typeface="+mj-lt"/>
              </a:rPr>
              <a:t>Relevant work experience where necessary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>
                <a:latin typeface="+mj-lt"/>
              </a:rPr>
              <a:t>Above all they want a </a:t>
            </a:r>
            <a:r>
              <a:rPr lang="en-GB" sz="2400" b="1" dirty="0">
                <a:latin typeface="+mj-lt"/>
              </a:rPr>
              <a:t>“</a:t>
            </a:r>
            <a:r>
              <a:rPr lang="en-GB" sz="2400" b="1" dirty="0">
                <a:solidFill>
                  <a:srgbClr val="FFFF00"/>
                </a:solidFill>
                <a:latin typeface="+mj-lt"/>
              </a:rPr>
              <a:t>self-motivated learner</a:t>
            </a:r>
            <a:r>
              <a:rPr lang="en-GB" sz="2400" b="1" dirty="0">
                <a:latin typeface="+mj-lt"/>
              </a:rPr>
              <a:t>” </a:t>
            </a:r>
            <a:endParaRPr lang="en-GB" sz="2400" b="1" dirty="0" smtClean="0">
              <a:latin typeface="+mj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94816" y="581026"/>
            <a:ext cx="9625585" cy="8810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GB" sz="3600" b="1" smtClean="0">
                <a:solidFill>
                  <a:srgbClr val="FFFF00"/>
                </a:solidFill>
              </a:rPr>
              <a:t>What Are They Looking for?</a:t>
            </a:r>
            <a:endParaRPr lang="en-GB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1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What is the personal statement?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80457"/>
            <a:ext cx="9227231" cy="5094513"/>
          </a:xfrm>
        </p:spPr>
        <p:txBody>
          <a:bodyPr>
            <a:normAutofit/>
          </a:bodyPr>
          <a:lstStyle/>
          <a:p>
            <a:r>
              <a:rPr lang="en-GB" dirty="0" smtClean="0"/>
              <a:t>A key part of your UCAS application </a:t>
            </a:r>
          </a:p>
          <a:p>
            <a:pPr lvl="1"/>
            <a:r>
              <a:rPr lang="en-GB" dirty="0"/>
              <a:t>Up to 47 lines</a:t>
            </a:r>
          </a:p>
          <a:p>
            <a:pPr lvl="1"/>
            <a:r>
              <a:rPr lang="en-GB" dirty="0"/>
              <a:t>Up to 4000 characters c.600 words</a:t>
            </a:r>
          </a:p>
          <a:p>
            <a:r>
              <a:rPr lang="en-GB" dirty="0" smtClean="0"/>
              <a:t>A unique chance to </a:t>
            </a:r>
            <a:r>
              <a:rPr lang="en-GB" dirty="0" smtClean="0">
                <a:solidFill>
                  <a:srgbClr val="FFFF00"/>
                </a:solidFill>
              </a:rPr>
              <a:t>argue</a:t>
            </a:r>
            <a:r>
              <a:rPr lang="en-GB" dirty="0" smtClean="0"/>
              <a:t> for a place on the courses you are considering</a:t>
            </a:r>
          </a:p>
          <a:p>
            <a:r>
              <a:rPr lang="en-GB" dirty="0" smtClean="0"/>
              <a:t>Personal Statements here are largely early drafts – this explains why they are so long</a:t>
            </a:r>
          </a:p>
          <a:p>
            <a:pPr marL="0" indent="0">
              <a:buNone/>
            </a:pPr>
            <a:r>
              <a:rPr lang="en-GB" dirty="0"/>
              <a:t>Three areas </a:t>
            </a:r>
            <a:r>
              <a:rPr lang="en-GB" dirty="0" smtClean="0"/>
              <a:t>outlined by most universities: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Why do you want to study this subject?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have you done in the past that makes you particularly suitable to study this subject?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can you offer the university? What can you contribute to the course and the institution?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19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Before we hand these out…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en-GB" sz="4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RETURN ALL STATEMENTS</a:t>
            </a:r>
            <a:endParaRPr lang="en-GB" sz="28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Keeping these out would be unethical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UCAS anti-plagiarism software would mean that these, like those which might be copied from the internet or books would be more likely to lose you a place than gain one</a:t>
            </a:r>
          </a:p>
        </p:txBody>
      </p:sp>
    </p:spTree>
    <p:extLst>
      <p:ext uri="{BB962C8B-B14F-4D97-AF65-F5344CB8AC3E}">
        <p14:creationId xmlns:p14="http://schemas.microsoft.com/office/powerpoint/2010/main" val="9099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EXERCISE side 1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Reviewing the Personal Statements you have:</a:t>
            </a:r>
          </a:p>
          <a:p>
            <a:r>
              <a:rPr lang="en-GB" sz="2400" dirty="0" smtClean="0"/>
              <a:t>Identify the strengths and weaknesses of each</a:t>
            </a:r>
          </a:p>
          <a:p>
            <a:r>
              <a:rPr lang="en-GB" sz="2400" dirty="0" smtClean="0"/>
              <a:t>What further features would you like to see?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714" y="1933429"/>
            <a:ext cx="2854171" cy="410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4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rgbClr val="FFFF00"/>
                </a:solidFill>
              </a:rPr>
              <a:t>The difference between extra-curricular and super-curricular activities</a:t>
            </a:r>
            <a:endParaRPr lang="en-GB" sz="3600" b="1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Extra-Curricular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Taken outside of your regular academic work.</a:t>
            </a:r>
          </a:p>
          <a:p>
            <a:r>
              <a:rPr lang="en-GB" dirty="0" smtClean="0"/>
              <a:t>May show  that you:</a:t>
            </a:r>
          </a:p>
          <a:p>
            <a:pPr lvl="1"/>
            <a:r>
              <a:rPr lang="en-GB" dirty="0" smtClean="0"/>
              <a:t>Are a better more rounded personality</a:t>
            </a:r>
          </a:p>
          <a:p>
            <a:pPr lvl="1"/>
            <a:r>
              <a:rPr lang="en-GB" dirty="0" smtClean="0"/>
              <a:t>Are able to juggle a wide range of intellectual interests</a:t>
            </a:r>
          </a:p>
          <a:p>
            <a:pPr lvl="1"/>
            <a:r>
              <a:rPr lang="en-GB" dirty="0" smtClean="0"/>
              <a:t>Are able to manage your time effectively between a variety of commitments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Super-Curricular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All of the preceding but also aim to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mprove your grasp of your chosen subject or discipline beyond the demands of the A level syllabus </a:t>
            </a:r>
          </a:p>
          <a:p>
            <a:pPr lvl="1"/>
            <a:r>
              <a:rPr lang="en-GB" dirty="0" smtClean="0"/>
              <a:t>Show that you will take the subject beyond the materials and work provided by your teachers</a:t>
            </a:r>
          </a:p>
          <a:p>
            <a:pPr lvl="1"/>
            <a:r>
              <a:rPr lang="en-GB" dirty="0" smtClean="0"/>
              <a:t>Demonstrate convincingly that you are a </a:t>
            </a:r>
            <a:r>
              <a:rPr lang="en-GB" b="1" dirty="0" smtClean="0">
                <a:solidFill>
                  <a:srgbClr val="FFFF00"/>
                </a:solidFill>
              </a:rPr>
              <a:t>self motivated learner </a:t>
            </a:r>
            <a:r>
              <a:rPr lang="en-GB" dirty="0" smtClean="0"/>
              <a:t>in your chosen discipline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90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EXERCISE side 2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What specific activities might you wish to use to improve your own personal statement</a:t>
            </a:r>
          </a:p>
          <a:p>
            <a:r>
              <a:rPr lang="en-GB" sz="2200" dirty="0" smtClean="0"/>
              <a:t>By June/July 2017</a:t>
            </a:r>
          </a:p>
          <a:p>
            <a:r>
              <a:rPr lang="en-GB" sz="2200" dirty="0" smtClean="0"/>
              <a:t>By September/October 2017</a:t>
            </a:r>
            <a:endParaRPr lang="en-GB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1344" y="2737138"/>
            <a:ext cx="2598380" cy="371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0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Once again …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en-GB" sz="4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RETURN ALL STATEMENTS</a:t>
            </a:r>
            <a:endParaRPr lang="en-GB" sz="28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Keeping these out would be unethical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UCAS anti-plagiarism software would mean that these, like those which might be copied from the internet or books would be more likely to lose you a place than gain one</a:t>
            </a:r>
          </a:p>
        </p:txBody>
      </p:sp>
    </p:spTree>
    <p:extLst>
      <p:ext uri="{BB962C8B-B14F-4D97-AF65-F5344CB8AC3E}">
        <p14:creationId xmlns:p14="http://schemas.microsoft.com/office/powerpoint/2010/main" val="24606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8096" y="428626"/>
            <a:ext cx="9685592" cy="809625"/>
          </a:xfrm>
        </p:spPr>
        <p:txBody>
          <a:bodyPr/>
          <a:lstStyle/>
          <a:p>
            <a:pPr eaLnBrk="1" hangingPunct="1"/>
            <a:r>
              <a:rPr lang="en-GB" sz="3600" b="1" dirty="0">
                <a:solidFill>
                  <a:srgbClr val="FFFF00"/>
                </a:solidFill>
                <a:latin typeface="Gill Sans MT" pitchFamily="34" charset="0"/>
              </a:rPr>
              <a:t>What Are They Looking at?</a:t>
            </a:r>
          </a:p>
        </p:txBody>
      </p:sp>
      <p:pic>
        <p:nvPicPr>
          <p:cNvPr id="11268" name="Picture 9" descr="MMj0236384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7939" y="3068638"/>
            <a:ext cx="2160587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1612786" y="2600999"/>
            <a:ext cx="2520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Interview Performance</a:t>
            </a: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3050709" y="1562934"/>
            <a:ext cx="2520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GCSE </a:t>
            </a:r>
            <a:r>
              <a:rPr lang="en-GB" b="1" dirty="0" smtClean="0">
                <a:solidFill>
                  <a:prstClr val="white"/>
                </a:solidFill>
                <a:latin typeface="Arial" charset="0"/>
              </a:rPr>
              <a:t>and AS results</a:t>
            </a:r>
            <a:endParaRPr lang="en-GB" b="1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8077" name="Text Box 13"/>
          <p:cNvSpPr txBox="1">
            <a:spLocks noChangeArrowheads="1"/>
          </p:cNvSpPr>
          <p:nvPr/>
        </p:nvSpPr>
        <p:spPr bwMode="auto">
          <a:xfrm>
            <a:off x="7824788" y="2781300"/>
            <a:ext cx="2520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A level predictions</a:t>
            </a: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1524000" y="5373689"/>
            <a:ext cx="2520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Specific Course Requirements</a:t>
            </a: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8147050" y="4076701"/>
            <a:ext cx="2520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Specialist test results</a:t>
            </a:r>
          </a:p>
        </p:txBody>
      </p:sp>
      <p:sp>
        <p:nvSpPr>
          <p:cNvPr id="88080" name="Text Box 16"/>
          <p:cNvSpPr txBox="1">
            <a:spLocks noChangeArrowheads="1"/>
          </p:cNvSpPr>
          <p:nvPr/>
        </p:nvSpPr>
        <p:spPr bwMode="auto">
          <a:xfrm>
            <a:off x="5483226" y="5305426"/>
            <a:ext cx="51847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FFFF00"/>
                </a:solidFill>
                <a:latin typeface="Arial" charset="0"/>
              </a:rPr>
              <a:t>And then …</a:t>
            </a:r>
          </a:p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FFFF00"/>
                </a:solidFill>
                <a:latin typeface="Arial" charset="0"/>
              </a:rPr>
              <a:t>Meeting </a:t>
            </a:r>
            <a:r>
              <a:rPr lang="en-GB" b="1" dirty="0" smtClean="0">
                <a:solidFill>
                  <a:srgbClr val="FFFF00"/>
                </a:solidFill>
                <a:latin typeface="Arial" charset="0"/>
              </a:rPr>
              <a:t>the offer</a:t>
            </a:r>
            <a:endParaRPr lang="en-GB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en-GB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1524000" y="4149726"/>
            <a:ext cx="2520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The Personal Statement</a:t>
            </a:r>
          </a:p>
        </p:txBody>
      </p:sp>
      <p:sp>
        <p:nvSpPr>
          <p:cNvPr id="88082" name="Text Box 18"/>
          <p:cNvSpPr txBox="1">
            <a:spLocks noChangeArrowheads="1"/>
          </p:cNvSpPr>
          <p:nvPr/>
        </p:nvSpPr>
        <p:spPr bwMode="auto">
          <a:xfrm>
            <a:off x="7104063" y="2133600"/>
            <a:ext cx="2520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The Reference</a:t>
            </a:r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6167438" y="1484313"/>
            <a:ext cx="2520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prstClr val="white"/>
                </a:solidFill>
                <a:latin typeface="Arial" charset="0"/>
              </a:rPr>
              <a:t>Sample Work</a:t>
            </a:r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>
            <a:off x="3820886" y="3182938"/>
            <a:ext cx="1195614" cy="461963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5246914" y="2133600"/>
            <a:ext cx="381003" cy="702837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 flipH="1">
            <a:off x="6383339" y="1989138"/>
            <a:ext cx="217487" cy="10080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88088" name="Line 24"/>
          <p:cNvSpPr>
            <a:spLocks noChangeShapeType="1"/>
          </p:cNvSpPr>
          <p:nvPr/>
        </p:nvSpPr>
        <p:spPr bwMode="auto">
          <a:xfrm flipH="1">
            <a:off x="7175500" y="2636838"/>
            <a:ext cx="433388" cy="3603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88089" name="Line 25"/>
          <p:cNvSpPr>
            <a:spLocks noChangeShapeType="1"/>
          </p:cNvSpPr>
          <p:nvPr/>
        </p:nvSpPr>
        <p:spPr bwMode="auto">
          <a:xfrm flipH="1">
            <a:off x="7248526" y="3141664"/>
            <a:ext cx="1152525" cy="35877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88090" name="Line 26"/>
          <p:cNvSpPr>
            <a:spLocks noChangeShapeType="1"/>
          </p:cNvSpPr>
          <p:nvPr/>
        </p:nvSpPr>
        <p:spPr bwMode="auto">
          <a:xfrm flipH="1" flipV="1">
            <a:off x="7248526" y="4437063"/>
            <a:ext cx="1439863" cy="215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88091" name="Line 27"/>
          <p:cNvSpPr>
            <a:spLocks noChangeShapeType="1"/>
          </p:cNvSpPr>
          <p:nvPr/>
        </p:nvSpPr>
        <p:spPr bwMode="auto">
          <a:xfrm flipV="1">
            <a:off x="3648076" y="4365625"/>
            <a:ext cx="1368425" cy="287338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88092" name="Line 28"/>
          <p:cNvSpPr>
            <a:spLocks noChangeShapeType="1"/>
          </p:cNvSpPr>
          <p:nvPr/>
        </p:nvSpPr>
        <p:spPr bwMode="auto">
          <a:xfrm flipV="1">
            <a:off x="3935414" y="5013325"/>
            <a:ext cx="1152525" cy="863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8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8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8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8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880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4" grpId="0"/>
      <p:bldP spid="88075" grpId="0"/>
      <p:bldP spid="88077" grpId="0"/>
      <p:bldP spid="88078" grpId="0"/>
      <p:bldP spid="88079" grpId="0"/>
      <p:bldP spid="88080" grpId="0"/>
      <p:bldP spid="88081" grpId="0"/>
      <p:bldP spid="88082" grpId="0"/>
      <p:bldP spid="88083" grpId="0"/>
      <p:bldP spid="88084" grpId="0" animBg="1"/>
      <p:bldP spid="88085" grpId="0" animBg="1"/>
      <p:bldP spid="88087" grpId="0" animBg="1"/>
      <p:bldP spid="88088" grpId="0" animBg="1"/>
      <p:bldP spid="88089" grpId="0" animBg="1"/>
      <p:bldP spid="88090" grpId="0" animBg="1"/>
      <p:bldP spid="88091" grpId="0" animBg="1"/>
      <p:bldP spid="8809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096603" cy="1400530"/>
          </a:xfrm>
        </p:spPr>
        <p:txBody>
          <a:bodyPr/>
          <a:lstStyle/>
          <a:p>
            <a:pPr algn="r"/>
            <a:r>
              <a:rPr lang="en-GB" b="1" dirty="0" smtClean="0">
                <a:solidFill>
                  <a:srgbClr val="FFFF00"/>
                </a:solidFill>
              </a:rPr>
              <a:t>Tips from the University of Durham</a:t>
            </a:r>
            <a:br>
              <a:rPr lang="en-GB" b="1" dirty="0" smtClean="0">
                <a:solidFill>
                  <a:srgbClr val="FFFF00"/>
                </a:solidFill>
              </a:rPr>
            </a:br>
            <a:r>
              <a:rPr lang="en-GB" sz="2000" b="1" dirty="0" smtClean="0">
                <a:solidFill>
                  <a:srgbClr val="FFFF00"/>
                </a:solidFill>
              </a:rPr>
              <a:t>(on your handout)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 original</a:t>
            </a:r>
          </a:p>
          <a:p>
            <a:r>
              <a:rPr lang="en-GB" dirty="0" smtClean="0"/>
              <a:t>Be positive</a:t>
            </a:r>
          </a:p>
          <a:p>
            <a:r>
              <a:rPr lang="en-GB" dirty="0" smtClean="0"/>
              <a:t>Do not mention individual institutions</a:t>
            </a:r>
          </a:p>
          <a:p>
            <a:r>
              <a:rPr lang="en-GB" dirty="0" smtClean="0"/>
              <a:t>Do not start your personal statement with a quotation</a:t>
            </a:r>
          </a:p>
          <a:p>
            <a:r>
              <a:rPr lang="en-GB" dirty="0" smtClean="0"/>
              <a:t>Do not try to be funny!</a:t>
            </a:r>
          </a:p>
          <a:p>
            <a:r>
              <a:rPr lang="en-GB" dirty="0" smtClean="0"/>
              <a:t>Be careful when you talk about your interests and hobbies</a:t>
            </a:r>
          </a:p>
          <a:p>
            <a:r>
              <a:rPr lang="en-GB" dirty="0" smtClean="0"/>
              <a:t>Don’t write a chronological history of yourself</a:t>
            </a:r>
            <a:endParaRPr lang="en-GB" dirty="0"/>
          </a:p>
        </p:txBody>
      </p:sp>
      <p:pic>
        <p:nvPicPr>
          <p:cNvPr id="2050" name="Picture 2" descr="http://www.chevening.org/partners/images/durham_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5805265"/>
            <a:ext cx="2088232" cy="91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701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Final Points about the Personal Statement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Remember it should not be an autobiography as much as an </a:t>
            </a:r>
            <a:r>
              <a:rPr lang="en-GB" b="1" dirty="0" smtClean="0">
                <a:solidFill>
                  <a:srgbClr val="FFFF00"/>
                </a:solidFill>
              </a:rPr>
              <a:t>argument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/>
              <a:t>as to why you would be a very good candidate</a:t>
            </a:r>
          </a:p>
          <a:p>
            <a:r>
              <a:rPr lang="en-GB" dirty="0" smtClean="0"/>
              <a:t>To that end, your time would be well spent between now and next year </a:t>
            </a:r>
            <a:r>
              <a:rPr lang="en-GB" b="1" dirty="0" smtClean="0">
                <a:solidFill>
                  <a:srgbClr val="FFFF00"/>
                </a:solidFill>
              </a:rPr>
              <a:t>gathering the evidence </a:t>
            </a:r>
            <a:r>
              <a:rPr lang="en-GB" dirty="0" smtClean="0"/>
              <a:t>to support that argument</a:t>
            </a:r>
          </a:p>
          <a:p>
            <a:pPr marL="0" indent="0" algn="ctr">
              <a:buNone/>
            </a:pPr>
            <a:r>
              <a:rPr lang="en-GB" sz="3600" b="1" dirty="0" smtClean="0">
                <a:solidFill>
                  <a:srgbClr val="FFFF00"/>
                </a:solidFill>
              </a:rPr>
              <a:t>Good luck!</a:t>
            </a:r>
          </a:p>
          <a:p>
            <a:pPr marL="0" indent="0" algn="ctr">
              <a:buNone/>
            </a:pPr>
            <a:endParaRPr lang="en-GB" sz="3600" b="1" dirty="0"/>
          </a:p>
          <a:p>
            <a:pPr marL="0" indent="0" algn="ctr">
              <a:buNone/>
            </a:pPr>
            <a:r>
              <a:rPr lang="en-GB" sz="3600" b="1" dirty="0" smtClean="0"/>
              <a:t>Next session in this cycle </a:t>
            </a:r>
          </a:p>
          <a:p>
            <a:pPr marL="0" indent="0" algn="ctr">
              <a:buNone/>
            </a:pPr>
            <a:r>
              <a:rPr lang="en-GB" sz="3600" b="1" dirty="0">
                <a:solidFill>
                  <a:srgbClr val="FFFF00"/>
                </a:solidFill>
              </a:rPr>
              <a:t>Mon 19th </a:t>
            </a:r>
            <a:r>
              <a:rPr lang="en-GB" sz="3600" b="1" dirty="0" smtClean="0">
                <a:solidFill>
                  <a:srgbClr val="FFFF00"/>
                </a:solidFill>
              </a:rPr>
              <a:t>June at Reigate College </a:t>
            </a:r>
          </a:p>
          <a:p>
            <a:pPr marL="0" indent="0" algn="ctr">
              <a:buNone/>
            </a:pPr>
            <a:r>
              <a:rPr lang="en-GB" sz="3600" b="1" dirty="0" smtClean="0">
                <a:solidFill>
                  <a:srgbClr val="FFFF00"/>
                </a:solidFill>
              </a:rPr>
              <a:t>1.30-3.30</a:t>
            </a:r>
            <a:endParaRPr lang="en-GB" sz="3600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GB" sz="3600" i="1" dirty="0" smtClean="0">
                <a:solidFill>
                  <a:srgbClr val="FFFF00"/>
                </a:solidFill>
              </a:rPr>
              <a:t>making </a:t>
            </a:r>
            <a:r>
              <a:rPr lang="en-GB" sz="3600" i="1" dirty="0">
                <a:solidFill>
                  <a:srgbClr val="FFFF00"/>
                </a:solidFill>
              </a:rPr>
              <a:t>the most of the summer holidays</a:t>
            </a:r>
            <a:endParaRPr lang="en-GB" sz="3600" b="1" i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S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2" y="4029755"/>
            <a:ext cx="571500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78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FF00"/>
                </a:solidFill>
              </a:rPr>
              <a:t>Questions?</a:t>
            </a:r>
            <a:endParaRPr lang="en-GB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6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Cambridge Courses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Computer Science – Maths-based problems at interview</a:t>
            </a:r>
          </a:p>
          <a:p>
            <a:r>
              <a:rPr lang="en-GB" dirty="0" smtClean="0"/>
              <a:t>Engineering – ENGAA before interview – structured sets of Maths/Physics multi-choice questions</a:t>
            </a:r>
          </a:p>
          <a:p>
            <a:r>
              <a:rPr lang="en-GB" dirty="0" smtClean="0"/>
              <a:t>Maths – STEP as part of offer – 3 hour papers with structured problems</a:t>
            </a:r>
          </a:p>
          <a:p>
            <a:r>
              <a:rPr lang="en-GB" dirty="0" smtClean="0"/>
              <a:t>Natural Sciences (Physicists take this route)– NSAA before interview – structured sets of Maths/Science open response questions</a:t>
            </a:r>
          </a:p>
          <a:p>
            <a:r>
              <a:rPr lang="en-GB" dirty="0" smtClean="0"/>
              <a:t>Chemical Engineering can follow  either Engineering or Natural Sciences route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28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Oxford Courses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Computer Science – MAT</a:t>
            </a:r>
          </a:p>
          <a:p>
            <a:r>
              <a:rPr lang="en-GB" dirty="0" smtClean="0"/>
              <a:t>Computer Science and Philosophy – MAT</a:t>
            </a:r>
          </a:p>
          <a:p>
            <a:r>
              <a:rPr lang="en-GB" dirty="0" smtClean="0"/>
              <a:t>Earth Science (geology)</a:t>
            </a:r>
          </a:p>
          <a:p>
            <a:r>
              <a:rPr lang="en-GB" dirty="0" smtClean="0"/>
              <a:t>Engineering Science – PAT</a:t>
            </a:r>
          </a:p>
          <a:p>
            <a:r>
              <a:rPr lang="en-GB" dirty="0" smtClean="0"/>
              <a:t>Material Science – PAT</a:t>
            </a:r>
          </a:p>
          <a:p>
            <a:r>
              <a:rPr lang="en-GB" dirty="0" smtClean="0"/>
              <a:t>Mathematics – MAT</a:t>
            </a:r>
          </a:p>
          <a:p>
            <a:r>
              <a:rPr lang="en-GB" dirty="0" smtClean="0"/>
              <a:t>Maths and Computer Science – MAT</a:t>
            </a:r>
          </a:p>
          <a:p>
            <a:r>
              <a:rPr lang="en-GB" dirty="0" smtClean="0"/>
              <a:t>Maths and Philosophy – MAT</a:t>
            </a:r>
          </a:p>
          <a:p>
            <a:r>
              <a:rPr lang="en-GB" dirty="0" smtClean="0"/>
              <a:t>Maths and Statistics – MAT</a:t>
            </a:r>
          </a:p>
          <a:p>
            <a:r>
              <a:rPr lang="en-GB" dirty="0" smtClean="0"/>
              <a:t>Physics – PAT</a:t>
            </a:r>
          </a:p>
          <a:p>
            <a:r>
              <a:rPr lang="en-GB" dirty="0" smtClean="0"/>
              <a:t>Physics and Philosophy - PAT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2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 and PAT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Taken before interview</a:t>
            </a:r>
          </a:p>
          <a:p>
            <a:r>
              <a:rPr lang="en-GB" dirty="0" smtClean="0"/>
              <a:t>MAT - 2½ hour paper assessing mathematical  thinking skills</a:t>
            </a:r>
          </a:p>
          <a:p>
            <a:r>
              <a:rPr lang="en-GB" dirty="0" smtClean="0"/>
              <a:t>PAT – 2 hour paper in two parts ; Maths for Physics , Physics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3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websites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www.nrich.maths.org</a:t>
            </a:r>
            <a:r>
              <a:rPr lang="en-GB" dirty="0" smtClean="0"/>
              <a:t>  Preparing for University – problems , articles, STEP preparation</a:t>
            </a:r>
          </a:p>
          <a:p>
            <a:r>
              <a:rPr lang="en-GB" dirty="0" smtClean="0">
                <a:hlinkClick r:id="rId3"/>
              </a:rPr>
              <a:t>www.furthermaths.org.uk</a:t>
            </a:r>
            <a:r>
              <a:rPr lang="en-GB" dirty="0" smtClean="0"/>
              <a:t> Further Maths Support Programme</a:t>
            </a:r>
          </a:p>
          <a:p>
            <a:r>
              <a:rPr lang="en-GB" dirty="0" smtClean="0">
                <a:hlinkClick r:id="rId4"/>
              </a:rPr>
              <a:t>www.isaacphysics.org</a:t>
            </a:r>
            <a:r>
              <a:rPr lang="en-GB" dirty="0" smtClean="0"/>
              <a:t> Mastering Physics by solving problems</a:t>
            </a:r>
          </a:p>
          <a:p>
            <a:r>
              <a:rPr lang="en-GB" dirty="0" smtClean="0">
                <a:hlinkClick r:id="rId5"/>
              </a:rPr>
              <a:t>www.iwanttostudyengineering.com</a:t>
            </a:r>
            <a:r>
              <a:rPr lang="en-GB" dirty="0" smtClean="0"/>
              <a:t> Problem-based website aiming to prepare for engineering courses at top universities</a:t>
            </a:r>
          </a:p>
          <a:p>
            <a:r>
              <a:rPr lang="en-GB" dirty="0" smtClean="0">
                <a:hlinkClick r:id="rId6"/>
              </a:rPr>
              <a:t>www.maths.cam.ac.uk/STEP</a:t>
            </a:r>
            <a:r>
              <a:rPr lang="en-GB" dirty="0" smtClean="0"/>
              <a:t> support in preparing for STEP papers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3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Tips for 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around subject – you can start with broader-based books (e.g. Ian Stewart for Maths) </a:t>
            </a:r>
            <a:r>
              <a:rPr lang="en-GB" smtClean="0"/>
              <a:t>or journals and </a:t>
            </a:r>
            <a:r>
              <a:rPr lang="en-GB" dirty="0" smtClean="0"/>
              <a:t>focus on areas of particular interest to take deeper.</a:t>
            </a:r>
          </a:p>
          <a:p>
            <a:r>
              <a:rPr lang="en-GB" dirty="0" smtClean="0"/>
              <a:t>Arrange work experience/ shadowing especially for practically based subjects such as engineering</a:t>
            </a:r>
          </a:p>
          <a:p>
            <a:r>
              <a:rPr lang="en-GB" dirty="0" smtClean="0"/>
              <a:t>Start developing thinking skills – past papers for UKMT Senior Challenge, Olympiads, aptitude tests, STEP</a:t>
            </a:r>
          </a:p>
          <a:p>
            <a:r>
              <a:rPr lang="en-GB" dirty="0" smtClean="0"/>
              <a:t>Talk to students who have been through the process and see what they recommend.</a:t>
            </a:r>
          </a:p>
          <a:p>
            <a:r>
              <a:rPr lang="en-GB" dirty="0" smtClean="0"/>
              <a:t>Don’t neglect study for AS and other exams!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5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8410" y="383741"/>
            <a:ext cx="83366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Preparing your personal statement. 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Show not tell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key way to do this is to ask questions of yourself. 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canstock36087461.jpg (240×19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345" y="727505"/>
            <a:ext cx="2903948" cy="235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se-studies-what-problems-have-you-solved-and-what-opportunities-RBHrmI-clipart.gif (900×55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397" y="3556987"/>
            <a:ext cx="4199245" cy="258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68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0173" y="688023"/>
            <a:ext cx="110304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do you find interesting about the subject you are applying for?</a:t>
            </a:r>
            <a:endParaRPr lang="en-GB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have you gone above and beyond the syllabus to find out new things about your subject.</a:t>
            </a:r>
            <a:endParaRPr lang="en-GB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the specific things which interest you? </a:t>
            </a:r>
            <a:endParaRPr lang="en-GB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do you know about the theory behind your subject, and how can you understand the underlying foundations of it? </a:t>
            </a:r>
          </a:p>
          <a:p>
            <a:pPr>
              <a:spcAft>
                <a:spcPts val="0"/>
              </a:spcAft>
            </a:pPr>
            <a:endParaRPr lang="en-GB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2800" dirty="0"/>
              <a:t>Why did reading a certain text give you a greater passion for the subject? </a:t>
            </a:r>
          </a:p>
          <a:p>
            <a:pPr>
              <a:spcAft>
                <a:spcPts val="0"/>
              </a:spcAft>
            </a:pP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1_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1141</Words>
  <Application>Microsoft Office PowerPoint</Application>
  <PresentationFormat>Widescreen</PresentationFormat>
  <Paragraphs>154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Calibri</vt:lpstr>
      <vt:lpstr>Century Gothic</vt:lpstr>
      <vt:lpstr>Gill Sans MT</vt:lpstr>
      <vt:lpstr>inherit</vt:lpstr>
      <vt:lpstr>PT Sans</vt:lpstr>
      <vt:lpstr>PT Serif</vt:lpstr>
      <vt:lpstr>Times New Roman</vt:lpstr>
      <vt:lpstr>Wingdings 2</vt:lpstr>
      <vt:lpstr>Wingdings 3</vt:lpstr>
      <vt:lpstr>Ion</vt:lpstr>
      <vt:lpstr>1_Ion</vt:lpstr>
      <vt:lpstr>Oxbridge Workshop</vt:lpstr>
      <vt:lpstr>What Are They Looking at?</vt:lpstr>
      <vt:lpstr>Cambridge Courses</vt:lpstr>
      <vt:lpstr>Oxford Courses</vt:lpstr>
      <vt:lpstr>MAT and PAT</vt:lpstr>
      <vt:lpstr>Useful websites</vt:lpstr>
      <vt:lpstr>Tips for preparation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This is on the handout</vt:lpstr>
      <vt:lpstr>What is the personal statement?</vt:lpstr>
      <vt:lpstr>Before we hand these out…</vt:lpstr>
      <vt:lpstr>EXERCISE side 1</vt:lpstr>
      <vt:lpstr>The difference between extra-curricular and super-curricular activities</vt:lpstr>
      <vt:lpstr>EXERCISE side 2</vt:lpstr>
      <vt:lpstr>Once again …</vt:lpstr>
      <vt:lpstr>Tips from the University of Durham (on your handout)</vt:lpstr>
      <vt:lpstr>Final Points about the Personal Statement</vt:lpstr>
      <vt:lpstr>Questions?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 High 2</dc:title>
  <dc:creator>Dave King</dc:creator>
  <cp:lastModifiedBy>Tim Hills</cp:lastModifiedBy>
  <cp:revision>29</cp:revision>
  <cp:lastPrinted>2017-01-24T09:31:48Z</cp:lastPrinted>
  <dcterms:created xsi:type="dcterms:W3CDTF">2017-01-17T18:17:29Z</dcterms:created>
  <dcterms:modified xsi:type="dcterms:W3CDTF">2017-02-01T15:38:05Z</dcterms:modified>
</cp:coreProperties>
</file>