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900EF83-1A2E-400A-9711-B7EDA821532D}" type="datetimeFigureOut">
              <a:rPr lang="en-GB" smtClean="0"/>
              <a:t>16/03/2015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CE291A4-E951-4254-B0D4-5FBFCD2088CE}" type="slidenum">
              <a:rPr lang="en-GB" smtClean="0"/>
              <a:t>‹#›</a:t>
            </a:fld>
            <a:endParaRPr lang="en-GB" dirty="0"/>
          </a:p>
        </p:txBody>
      </p:sp>
    </p:spTree>
    <p:extLst>
      <p:ext uri="{BB962C8B-B14F-4D97-AF65-F5344CB8AC3E}">
        <p14:creationId xmlns:p14="http://schemas.microsoft.com/office/powerpoint/2010/main" val="1534332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900EF83-1A2E-400A-9711-B7EDA821532D}" type="datetimeFigureOut">
              <a:rPr lang="en-GB" smtClean="0"/>
              <a:t>16/03/2015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CE291A4-E951-4254-B0D4-5FBFCD2088CE}" type="slidenum">
              <a:rPr lang="en-GB" smtClean="0"/>
              <a:t>‹#›</a:t>
            </a:fld>
            <a:endParaRPr lang="en-GB" dirty="0"/>
          </a:p>
        </p:txBody>
      </p:sp>
    </p:spTree>
    <p:extLst>
      <p:ext uri="{BB962C8B-B14F-4D97-AF65-F5344CB8AC3E}">
        <p14:creationId xmlns:p14="http://schemas.microsoft.com/office/powerpoint/2010/main" val="3297501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900EF83-1A2E-400A-9711-B7EDA821532D}" type="datetimeFigureOut">
              <a:rPr lang="en-GB" smtClean="0"/>
              <a:t>16/03/2015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CE291A4-E951-4254-B0D4-5FBFCD2088CE}" type="slidenum">
              <a:rPr lang="en-GB" smtClean="0"/>
              <a:t>‹#›</a:t>
            </a:fld>
            <a:endParaRPr lang="en-GB" dirty="0"/>
          </a:p>
        </p:txBody>
      </p:sp>
    </p:spTree>
    <p:extLst>
      <p:ext uri="{BB962C8B-B14F-4D97-AF65-F5344CB8AC3E}">
        <p14:creationId xmlns:p14="http://schemas.microsoft.com/office/powerpoint/2010/main" val="1060980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900EF83-1A2E-400A-9711-B7EDA821532D}" type="datetimeFigureOut">
              <a:rPr lang="en-GB" smtClean="0"/>
              <a:t>16/03/2015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CE291A4-E951-4254-B0D4-5FBFCD2088CE}" type="slidenum">
              <a:rPr lang="en-GB" smtClean="0"/>
              <a:t>‹#›</a:t>
            </a:fld>
            <a:endParaRPr lang="en-GB" dirty="0"/>
          </a:p>
        </p:txBody>
      </p:sp>
    </p:spTree>
    <p:extLst>
      <p:ext uri="{BB962C8B-B14F-4D97-AF65-F5344CB8AC3E}">
        <p14:creationId xmlns:p14="http://schemas.microsoft.com/office/powerpoint/2010/main" val="3944227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00EF83-1A2E-400A-9711-B7EDA821532D}" type="datetimeFigureOut">
              <a:rPr lang="en-GB" smtClean="0"/>
              <a:t>16/03/2015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CE291A4-E951-4254-B0D4-5FBFCD2088CE}" type="slidenum">
              <a:rPr lang="en-GB" smtClean="0"/>
              <a:t>‹#›</a:t>
            </a:fld>
            <a:endParaRPr lang="en-GB" dirty="0"/>
          </a:p>
        </p:txBody>
      </p:sp>
    </p:spTree>
    <p:extLst>
      <p:ext uri="{BB962C8B-B14F-4D97-AF65-F5344CB8AC3E}">
        <p14:creationId xmlns:p14="http://schemas.microsoft.com/office/powerpoint/2010/main" val="1836563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900EF83-1A2E-400A-9711-B7EDA821532D}" type="datetimeFigureOut">
              <a:rPr lang="en-GB" smtClean="0"/>
              <a:t>16/03/2015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CE291A4-E951-4254-B0D4-5FBFCD2088CE}" type="slidenum">
              <a:rPr lang="en-GB" smtClean="0"/>
              <a:t>‹#›</a:t>
            </a:fld>
            <a:endParaRPr lang="en-GB" dirty="0"/>
          </a:p>
        </p:txBody>
      </p:sp>
    </p:spTree>
    <p:extLst>
      <p:ext uri="{BB962C8B-B14F-4D97-AF65-F5344CB8AC3E}">
        <p14:creationId xmlns:p14="http://schemas.microsoft.com/office/powerpoint/2010/main" val="434327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900EF83-1A2E-400A-9711-B7EDA821532D}" type="datetimeFigureOut">
              <a:rPr lang="en-GB" smtClean="0"/>
              <a:t>16/03/2015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3CE291A4-E951-4254-B0D4-5FBFCD2088CE}" type="slidenum">
              <a:rPr lang="en-GB" smtClean="0"/>
              <a:t>‹#›</a:t>
            </a:fld>
            <a:endParaRPr lang="en-GB" dirty="0"/>
          </a:p>
        </p:txBody>
      </p:sp>
    </p:spTree>
    <p:extLst>
      <p:ext uri="{BB962C8B-B14F-4D97-AF65-F5344CB8AC3E}">
        <p14:creationId xmlns:p14="http://schemas.microsoft.com/office/powerpoint/2010/main" val="2853751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900EF83-1A2E-400A-9711-B7EDA821532D}" type="datetimeFigureOut">
              <a:rPr lang="en-GB" smtClean="0"/>
              <a:t>16/03/2015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3CE291A4-E951-4254-B0D4-5FBFCD2088CE}" type="slidenum">
              <a:rPr lang="en-GB" smtClean="0"/>
              <a:t>‹#›</a:t>
            </a:fld>
            <a:endParaRPr lang="en-GB" dirty="0"/>
          </a:p>
        </p:txBody>
      </p:sp>
    </p:spTree>
    <p:extLst>
      <p:ext uri="{BB962C8B-B14F-4D97-AF65-F5344CB8AC3E}">
        <p14:creationId xmlns:p14="http://schemas.microsoft.com/office/powerpoint/2010/main" val="2424529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00EF83-1A2E-400A-9711-B7EDA821532D}" type="datetimeFigureOut">
              <a:rPr lang="en-GB" smtClean="0"/>
              <a:t>16/03/2015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3CE291A4-E951-4254-B0D4-5FBFCD2088CE}" type="slidenum">
              <a:rPr lang="en-GB" smtClean="0"/>
              <a:t>‹#›</a:t>
            </a:fld>
            <a:endParaRPr lang="en-GB" dirty="0"/>
          </a:p>
        </p:txBody>
      </p:sp>
    </p:spTree>
    <p:extLst>
      <p:ext uri="{BB962C8B-B14F-4D97-AF65-F5344CB8AC3E}">
        <p14:creationId xmlns:p14="http://schemas.microsoft.com/office/powerpoint/2010/main" val="3437023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00EF83-1A2E-400A-9711-B7EDA821532D}" type="datetimeFigureOut">
              <a:rPr lang="en-GB" smtClean="0"/>
              <a:t>16/03/2015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CE291A4-E951-4254-B0D4-5FBFCD2088CE}" type="slidenum">
              <a:rPr lang="en-GB" smtClean="0"/>
              <a:t>‹#›</a:t>
            </a:fld>
            <a:endParaRPr lang="en-GB" dirty="0"/>
          </a:p>
        </p:txBody>
      </p:sp>
    </p:spTree>
    <p:extLst>
      <p:ext uri="{BB962C8B-B14F-4D97-AF65-F5344CB8AC3E}">
        <p14:creationId xmlns:p14="http://schemas.microsoft.com/office/powerpoint/2010/main" val="4146113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00EF83-1A2E-400A-9711-B7EDA821532D}" type="datetimeFigureOut">
              <a:rPr lang="en-GB" smtClean="0"/>
              <a:t>16/03/2015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CE291A4-E951-4254-B0D4-5FBFCD2088CE}" type="slidenum">
              <a:rPr lang="en-GB" smtClean="0"/>
              <a:t>‹#›</a:t>
            </a:fld>
            <a:endParaRPr lang="en-GB" dirty="0"/>
          </a:p>
        </p:txBody>
      </p:sp>
    </p:spTree>
    <p:extLst>
      <p:ext uri="{BB962C8B-B14F-4D97-AF65-F5344CB8AC3E}">
        <p14:creationId xmlns:p14="http://schemas.microsoft.com/office/powerpoint/2010/main" val="4284030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00EF83-1A2E-400A-9711-B7EDA821532D}" type="datetimeFigureOut">
              <a:rPr lang="en-GB" smtClean="0"/>
              <a:t>16/03/2015</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E291A4-E951-4254-B0D4-5FBFCD2088CE}" type="slidenum">
              <a:rPr lang="en-GB" smtClean="0"/>
              <a:t>‹#›</a:t>
            </a:fld>
            <a:endParaRPr lang="en-GB" dirty="0"/>
          </a:p>
        </p:txBody>
      </p:sp>
    </p:spTree>
    <p:extLst>
      <p:ext uri="{BB962C8B-B14F-4D97-AF65-F5344CB8AC3E}">
        <p14:creationId xmlns:p14="http://schemas.microsoft.com/office/powerpoint/2010/main" val="2466472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ukcat.ac.uk/about-the-test/quantitative-reasoning/" TargetMode="External"/><Relationship Id="rId2" Type="http://schemas.openxmlformats.org/officeDocument/2006/relationships/hyperlink" Target="http://www.ukcat.ac.uk/about-the-test/verbal-reasoning/" TargetMode="External"/><Relationship Id="rId1" Type="http://schemas.openxmlformats.org/officeDocument/2006/relationships/slideLayout" Target="../slideLayouts/slideLayout7.xml"/><Relationship Id="rId6" Type="http://schemas.openxmlformats.org/officeDocument/2006/relationships/hyperlink" Target="http://www.ukcat.ac.uk/about-the-test/situational-judgement/" TargetMode="External"/><Relationship Id="rId5" Type="http://schemas.openxmlformats.org/officeDocument/2006/relationships/hyperlink" Target="http://www.ukcat.ac.uk/about-the-test/decision-analysis/" TargetMode="External"/><Relationship Id="rId4" Type="http://schemas.openxmlformats.org/officeDocument/2006/relationships/hyperlink" Target="http://www.ukcat.ac.uk/about-the-test/abstract-reasonin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www.ukcat.ac.uk/" TargetMode="External"/><Relationship Id="rId2" Type="http://schemas.openxmlformats.org/officeDocument/2006/relationships/hyperlink" Target="http://www.amazon.co.uk/s/ref=nb_sb_ss_i_2_5/279-1834271-1993369?url=search-alias%3Daps&amp;field-keywords=ukcat%20books&amp;sprefix=ukcat%2Caps%2C163" TargetMode="External"/><Relationship Id="rId1" Type="http://schemas.openxmlformats.org/officeDocument/2006/relationships/slideLayout" Target="../slideLayouts/slideLayout7.xml"/><Relationship Id="rId4" Type="http://schemas.openxmlformats.org/officeDocument/2006/relationships/hyperlink" Target="http://www.ukcat.ac.uk/App_Media/uploads/pdf/2014%20Preliminary%20Mean%20Scores%20140814.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404664"/>
            <a:ext cx="7772400" cy="1470025"/>
          </a:xfrm>
        </p:spPr>
        <p:txBody>
          <a:bodyPr/>
          <a:lstStyle/>
          <a:p>
            <a:r>
              <a:rPr lang="en-GB" dirty="0" smtClean="0"/>
              <a:t>Preparing for the cat</a:t>
            </a:r>
            <a:endParaRPr lang="en-GB" dirty="0"/>
          </a:p>
        </p:txBody>
      </p:sp>
      <p:pic>
        <p:nvPicPr>
          <p:cNvPr id="1026" name="Picture 2" descr="http://hdwbin.com/wp-content/uploads/2015/01/little_cute_ca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1036" y="2276872"/>
            <a:ext cx="3842396" cy="216134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allaboutdogsandcats.com/images/cat-hissing9_2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6096" y="2276872"/>
            <a:ext cx="2876635" cy="19141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1656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1600" y="836712"/>
            <a:ext cx="7200800" cy="3108543"/>
          </a:xfrm>
          <a:prstGeom prst="rect">
            <a:avLst/>
          </a:prstGeom>
          <a:noFill/>
        </p:spPr>
        <p:txBody>
          <a:bodyPr wrap="square" rtlCol="0">
            <a:spAutoFit/>
          </a:bodyPr>
          <a:lstStyle/>
          <a:p>
            <a:r>
              <a:rPr lang="en-GB" sz="2800" dirty="0" smtClean="0"/>
              <a:t>Do Not believe what you read </a:t>
            </a:r>
          </a:p>
          <a:p>
            <a:endParaRPr lang="en-GB" sz="2800" dirty="0"/>
          </a:p>
          <a:p>
            <a:r>
              <a:rPr lang="en-GB" sz="2800" dirty="0" smtClean="0"/>
              <a:t>You will need to set aside about 3/4 weeks to prepare for the CAT. </a:t>
            </a:r>
          </a:p>
          <a:p>
            <a:endParaRPr lang="en-GB" sz="2800" dirty="0"/>
          </a:p>
          <a:p>
            <a:r>
              <a:rPr lang="en-GB" sz="2800" dirty="0" smtClean="0"/>
              <a:t>Although it is an “aptitude” test, you can get better and faster with practice.  </a:t>
            </a:r>
            <a:endParaRPr lang="en-GB" sz="2800" dirty="0"/>
          </a:p>
        </p:txBody>
      </p:sp>
    </p:spTree>
    <p:extLst>
      <p:ext uri="{BB962C8B-B14F-4D97-AF65-F5344CB8AC3E}">
        <p14:creationId xmlns:p14="http://schemas.microsoft.com/office/powerpoint/2010/main" val="31636279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305342"/>
            <a:ext cx="6318448" cy="4154984"/>
          </a:xfrm>
          <a:prstGeom prst="rect">
            <a:avLst/>
          </a:prstGeom>
        </p:spPr>
        <p:txBody>
          <a:bodyPr wrap="square">
            <a:spAutoFit/>
          </a:bodyPr>
          <a:lstStyle/>
          <a:p>
            <a:r>
              <a:rPr lang="en-GB" sz="2400" b="1" dirty="0" smtClean="0"/>
              <a:t>Key Dates</a:t>
            </a:r>
          </a:p>
          <a:p>
            <a:r>
              <a:rPr lang="en-GB" sz="2400" dirty="0" smtClean="0"/>
              <a:t>Registration opens  	   	   01 May 2015    </a:t>
            </a:r>
          </a:p>
          <a:p>
            <a:r>
              <a:rPr lang="en-GB" sz="2400" dirty="0" smtClean="0"/>
              <a:t>Testing begins          	   	   01 July 2015</a:t>
            </a:r>
          </a:p>
          <a:p>
            <a:r>
              <a:rPr lang="en-GB" sz="2400" dirty="0" smtClean="0"/>
              <a:t>Registration Closes 		22 September 2015</a:t>
            </a:r>
          </a:p>
          <a:p>
            <a:r>
              <a:rPr lang="en-GB" sz="2400" dirty="0" smtClean="0"/>
              <a:t>Bursary &amp; Exemption deadline</a:t>
            </a:r>
          </a:p>
          <a:p>
            <a:r>
              <a:rPr lang="en-GB" sz="2400" b="1" dirty="0" smtClean="0"/>
              <a:t>UKCATSEN (Special Educational Needs)</a:t>
            </a:r>
            <a:r>
              <a:rPr lang="en-GB" sz="2400" dirty="0" smtClean="0"/>
              <a:t>  </a:t>
            </a:r>
          </a:p>
          <a:p>
            <a:r>
              <a:rPr lang="en-GB" sz="2400" dirty="0" smtClean="0"/>
              <a:t>22 September </a:t>
            </a:r>
          </a:p>
          <a:p>
            <a:endParaRPr lang="en-GB" sz="2400" dirty="0" smtClean="0"/>
          </a:p>
          <a:p>
            <a:r>
              <a:rPr lang="en-GB" sz="2400" dirty="0" smtClean="0"/>
              <a:t>Booking/Rescheduling Closes    05 October 2015</a:t>
            </a:r>
          </a:p>
          <a:p>
            <a:r>
              <a:rPr lang="en-GB" sz="2400" dirty="0" smtClean="0"/>
              <a:t>Last testing date                           06 October 2015</a:t>
            </a:r>
          </a:p>
          <a:p>
            <a:endParaRPr lang="en-GB" sz="2400" dirty="0" smtClean="0"/>
          </a:p>
        </p:txBody>
      </p:sp>
    </p:spTree>
    <p:extLst>
      <p:ext uri="{BB962C8B-B14F-4D97-AF65-F5344CB8AC3E}">
        <p14:creationId xmlns:p14="http://schemas.microsoft.com/office/powerpoint/2010/main" val="26488215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889844"/>
            <a:ext cx="7200800" cy="4801314"/>
          </a:xfrm>
          <a:prstGeom prst="rect">
            <a:avLst/>
          </a:prstGeom>
        </p:spPr>
        <p:txBody>
          <a:bodyPr wrap="square">
            <a:spAutoFit/>
          </a:bodyPr>
          <a:lstStyle/>
          <a:p>
            <a:r>
              <a:rPr lang="en-GB" dirty="0" smtClean="0"/>
              <a:t>For candidates sitting the examination in summer 2014, the UKCAT will consist of:</a:t>
            </a:r>
          </a:p>
          <a:p>
            <a:r>
              <a:rPr lang="en-GB" b="1" dirty="0" smtClean="0">
                <a:hlinkClick r:id="rId2" action="ppaction://hlinkfile"/>
              </a:rPr>
              <a:t>Verbal reasoning</a:t>
            </a:r>
            <a:r>
              <a:rPr lang="en-GB" b="1" dirty="0" smtClean="0"/>
              <a:t> </a:t>
            </a:r>
            <a:r>
              <a:rPr lang="en-GB" dirty="0" smtClean="0"/>
              <a:t>- assesses ability to critically evaluate information that is presented in a written form.</a:t>
            </a:r>
          </a:p>
          <a:p>
            <a:endParaRPr lang="en-GB" dirty="0" smtClean="0"/>
          </a:p>
          <a:p>
            <a:r>
              <a:rPr lang="en-GB" b="1" dirty="0" smtClean="0">
                <a:hlinkClick r:id="rId3" action="ppaction://hlinkfile"/>
              </a:rPr>
              <a:t>Quantitative reasoning</a:t>
            </a:r>
            <a:r>
              <a:rPr lang="en-GB" b="1" dirty="0" smtClean="0"/>
              <a:t> </a:t>
            </a:r>
            <a:r>
              <a:rPr lang="en-GB" dirty="0" smtClean="0"/>
              <a:t>- assesses ability to critically evaluate information presented in a numerical form.</a:t>
            </a:r>
          </a:p>
          <a:p>
            <a:endParaRPr lang="en-GB" dirty="0" smtClean="0"/>
          </a:p>
          <a:p>
            <a:r>
              <a:rPr lang="en-GB" b="1" dirty="0" smtClean="0">
                <a:hlinkClick r:id="rId4" action="ppaction://hlinkfile"/>
              </a:rPr>
              <a:t>Abstract reasoning</a:t>
            </a:r>
            <a:r>
              <a:rPr lang="en-GB" b="1" dirty="0" smtClean="0"/>
              <a:t> </a:t>
            </a:r>
            <a:r>
              <a:rPr lang="en-GB" dirty="0" smtClean="0"/>
              <a:t>- assesses the use of convergent and divergent thinking to infer relationships from information.</a:t>
            </a:r>
          </a:p>
          <a:p>
            <a:endParaRPr lang="en-GB" dirty="0" smtClean="0"/>
          </a:p>
          <a:p>
            <a:r>
              <a:rPr lang="en-GB" b="1" dirty="0" smtClean="0">
                <a:hlinkClick r:id="rId5" action="ppaction://hlinkfile"/>
              </a:rPr>
              <a:t>Decision analysis</a:t>
            </a:r>
            <a:r>
              <a:rPr lang="en-GB" b="1" dirty="0" smtClean="0"/>
              <a:t> </a:t>
            </a:r>
            <a:r>
              <a:rPr lang="en-GB" dirty="0" smtClean="0"/>
              <a:t>- assesses the ability to make sound decisions and judgements using complex information.</a:t>
            </a:r>
          </a:p>
          <a:p>
            <a:endParaRPr lang="en-GB" dirty="0" smtClean="0"/>
          </a:p>
          <a:p>
            <a:r>
              <a:rPr lang="en-GB" b="1" dirty="0" smtClean="0">
                <a:hlinkClick r:id="rId6" action="ppaction://hlinkfile"/>
              </a:rPr>
              <a:t>Situational judgement</a:t>
            </a:r>
            <a:r>
              <a:rPr lang="en-GB" b="1" dirty="0" smtClean="0"/>
              <a:t> </a:t>
            </a:r>
            <a:r>
              <a:rPr lang="en-GB" dirty="0" smtClean="0"/>
              <a:t>- measures capacity to understand real world situations and to identify critical factors and appropriate behaviour in dealing with them.</a:t>
            </a:r>
            <a:r>
              <a:rPr lang="en-GB" i="1" dirty="0" smtClean="0"/>
              <a:t> </a:t>
            </a:r>
            <a:endParaRPr lang="en-GB" dirty="0"/>
          </a:p>
        </p:txBody>
      </p:sp>
    </p:spTree>
    <p:extLst>
      <p:ext uri="{BB962C8B-B14F-4D97-AF65-F5344CB8AC3E}">
        <p14:creationId xmlns:p14="http://schemas.microsoft.com/office/powerpoint/2010/main" val="18358963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612845"/>
            <a:ext cx="7920880" cy="4801314"/>
          </a:xfrm>
          <a:prstGeom prst="rect">
            <a:avLst/>
          </a:prstGeom>
        </p:spPr>
        <p:txBody>
          <a:bodyPr wrap="square">
            <a:spAutoFit/>
          </a:bodyPr>
          <a:lstStyle/>
          <a:p>
            <a:r>
              <a:rPr lang="en-GB" b="1" dirty="0" smtClean="0"/>
              <a:t>Abstract Reasoning Items</a:t>
            </a:r>
          </a:p>
          <a:p>
            <a:r>
              <a:rPr lang="en-GB" dirty="0" smtClean="0"/>
              <a:t>There are 4 different item types in the UKCAT test. You may see one or two of these item types:</a:t>
            </a:r>
          </a:p>
          <a:p>
            <a:endParaRPr lang="en-GB" dirty="0" smtClean="0"/>
          </a:p>
          <a:p>
            <a:r>
              <a:rPr lang="en-GB" dirty="0" smtClean="0"/>
              <a:t>For type 1, you will be presented with two sets of shapes labelled “Set A” and “Set B”. You will be given a test shape and asked to decide whether the test shape belongs to Set A, Set B, or Neither.</a:t>
            </a:r>
          </a:p>
          <a:p>
            <a:endParaRPr lang="en-GB" dirty="0" smtClean="0"/>
          </a:p>
          <a:p>
            <a:r>
              <a:rPr lang="en-GB" dirty="0" smtClean="0"/>
              <a:t>For type 2, you will be presented with a series of shapes. You will be asked to select the next shape in the series.</a:t>
            </a:r>
          </a:p>
          <a:p>
            <a:endParaRPr lang="en-GB" dirty="0" smtClean="0"/>
          </a:p>
          <a:p>
            <a:r>
              <a:rPr lang="en-GB" dirty="0" smtClean="0"/>
              <a:t>For type 3, you will be presented with a statement, involving a group of shapes. You will be asked to determine which shape completes the statement.</a:t>
            </a:r>
          </a:p>
          <a:p>
            <a:endParaRPr lang="en-GB" dirty="0" smtClean="0"/>
          </a:p>
          <a:p>
            <a:r>
              <a:rPr lang="en-GB" dirty="0" smtClean="0"/>
              <a:t>For type 4, you will be presented with two sets of shapes labelled “Set A” and “Set B”. You will be asked to select which of the four response options belongs to Set A or Set B. </a:t>
            </a:r>
            <a:endParaRPr lang="en-GB" dirty="0"/>
          </a:p>
        </p:txBody>
      </p:sp>
    </p:spTree>
    <p:extLst>
      <p:ext uri="{BB962C8B-B14F-4D97-AF65-F5344CB8AC3E}">
        <p14:creationId xmlns:p14="http://schemas.microsoft.com/office/powerpoint/2010/main" val="27583609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88640"/>
            <a:ext cx="8911229" cy="6083972"/>
          </a:xfrm>
          <a:prstGeom prst="rect">
            <a:avLst/>
          </a:prstGeom>
        </p:spPr>
      </p:pic>
    </p:spTree>
    <p:extLst>
      <p:ext uri="{BB962C8B-B14F-4D97-AF65-F5344CB8AC3E}">
        <p14:creationId xmlns:p14="http://schemas.microsoft.com/office/powerpoint/2010/main" val="15520010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341543"/>
            <a:ext cx="8240392" cy="5715111"/>
          </a:xfrm>
          <a:prstGeom prst="rect">
            <a:avLst/>
          </a:prstGeom>
        </p:spPr>
      </p:pic>
    </p:spTree>
    <p:extLst>
      <p:ext uri="{BB962C8B-B14F-4D97-AF65-F5344CB8AC3E}">
        <p14:creationId xmlns:p14="http://schemas.microsoft.com/office/powerpoint/2010/main" val="42648894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620688"/>
            <a:ext cx="8208912" cy="923330"/>
          </a:xfrm>
          <a:prstGeom prst="rect">
            <a:avLst/>
          </a:prstGeom>
        </p:spPr>
        <p:txBody>
          <a:bodyPr wrap="square">
            <a:spAutoFit/>
          </a:bodyPr>
          <a:lstStyle/>
          <a:p>
            <a:r>
              <a:rPr lang="en-GB" dirty="0" smtClean="0">
                <a:hlinkClick r:id="rId2"/>
              </a:rPr>
              <a:t>http://www.amazon.co.uk/s/ref=nb_sb_ss_i_2_5/279-1834271-1993369?url=search-alias%3Daps&amp;field-keywords=ukcat%20books&amp;sprefix=ukcat%2Caps%2C163</a:t>
            </a:r>
            <a:endParaRPr lang="en-GB" dirty="0" smtClean="0"/>
          </a:p>
          <a:p>
            <a:endParaRPr lang="en-GB" dirty="0"/>
          </a:p>
        </p:txBody>
      </p:sp>
      <p:sp>
        <p:nvSpPr>
          <p:cNvPr id="3" name="Rectangle 2"/>
          <p:cNvSpPr/>
          <p:nvPr/>
        </p:nvSpPr>
        <p:spPr>
          <a:xfrm>
            <a:off x="683568" y="1628800"/>
            <a:ext cx="2500493" cy="646331"/>
          </a:xfrm>
          <a:prstGeom prst="rect">
            <a:avLst/>
          </a:prstGeom>
        </p:spPr>
        <p:txBody>
          <a:bodyPr wrap="none">
            <a:spAutoFit/>
          </a:bodyPr>
          <a:lstStyle/>
          <a:p>
            <a:r>
              <a:rPr lang="en-GB" dirty="0" smtClean="0">
                <a:hlinkClick r:id="rId3"/>
              </a:rPr>
              <a:t>http://www.ukcat.ac.uk/</a:t>
            </a:r>
            <a:endParaRPr lang="en-GB" dirty="0" smtClean="0"/>
          </a:p>
          <a:p>
            <a:endParaRPr lang="en-GB" dirty="0"/>
          </a:p>
        </p:txBody>
      </p:sp>
      <p:sp>
        <p:nvSpPr>
          <p:cNvPr id="4" name="Rectangle 3"/>
          <p:cNvSpPr/>
          <p:nvPr/>
        </p:nvSpPr>
        <p:spPr>
          <a:xfrm>
            <a:off x="539552" y="2374721"/>
            <a:ext cx="7848872" cy="923330"/>
          </a:xfrm>
          <a:prstGeom prst="rect">
            <a:avLst/>
          </a:prstGeom>
        </p:spPr>
        <p:txBody>
          <a:bodyPr wrap="square">
            <a:spAutoFit/>
          </a:bodyPr>
          <a:lstStyle/>
          <a:p>
            <a:r>
              <a:rPr lang="en-GB" dirty="0" smtClean="0">
                <a:hlinkClick r:id="rId4"/>
              </a:rPr>
              <a:t>http://www.ukcat.ac.uk/App_Media/uploads/pdf/2014%20Preliminary%20Mean%20Scores%20140814.pdf</a:t>
            </a:r>
            <a:endParaRPr lang="en-GB" dirty="0" smtClean="0"/>
          </a:p>
          <a:p>
            <a:endParaRPr lang="en-GB" dirty="0"/>
          </a:p>
        </p:txBody>
      </p:sp>
    </p:spTree>
    <p:extLst>
      <p:ext uri="{BB962C8B-B14F-4D97-AF65-F5344CB8AC3E}">
        <p14:creationId xmlns:p14="http://schemas.microsoft.com/office/powerpoint/2010/main" val="42924793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TotalTime>
  <Words>334</Words>
  <Application>Microsoft Office PowerPoint</Application>
  <PresentationFormat>On-screen Show (4:3)</PresentationFormat>
  <Paragraphs>39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Preparing for the cat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Godalming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for the cat</dc:title>
  <dc:creator>Fiona V. Kennard</dc:creator>
  <cp:lastModifiedBy>Fiona V. Kennard</cp:lastModifiedBy>
  <cp:revision>7</cp:revision>
  <dcterms:created xsi:type="dcterms:W3CDTF">2015-03-16T11:23:49Z</dcterms:created>
  <dcterms:modified xsi:type="dcterms:W3CDTF">2015-03-16T15:45:57Z</dcterms:modified>
</cp:coreProperties>
</file>