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Impressionism Recap Quiz!!!"/>
          <p:cNvSpPr txBox="1"/>
          <p:nvPr/>
        </p:nvSpPr>
        <p:spPr>
          <a:xfrm>
            <a:off x="4374591" y="112979"/>
            <a:ext cx="425561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Impressionism Recap Quiz!!!</a:t>
            </a:r>
          </a:p>
        </p:txBody>
      </p:sp>
      <p:sp>
        <p:nvSpPr>
          <p:cNvPr id="120" name="In which country did Impressionism originate?"/>
          <p:cNvSpPr txBox="1"/>
          <p:nvPr/>
        </p:nvSpPr>
        <p:spPr>
          <a:xfrm>
            <a:off x="142544" y="671017"/>
            <a:ext cx="6369712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pPr/>
            <a:r>
              <a:t>In which country did Impressionism originate?</a:t>
            </a:r>
          </a:p>
        </p:txBody>
      </p:sp>
      <p:sp>
        <p:nvSpPr>
          <p:cNvPr id="121" name="Name three Impressionist artists from this period…."/>
          <p:cNvSpPr txBox="1"/>
          <p:nvPr/>
        </p:nvSpPr>
        <p:spPr>
          <a:xfrm>
            <a:off x="111268" y="1277278"/>
            <a:ext cx="7126530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solidFill>
                  <a:schemeClr val="accent6"/>
                </a:solidFill>
              </a:defRPr>
            </a:lvl1pPr>
          </a:lstStyle>
          <a:p>
            <a:pPr/>
            <a:r>
              <a:t>Name three Impressionist artists from this period….</a:t>
            </a:r>
          </a:p>
        </p:txBody>
      </p:sp>
      <p:sp>
        <p:nvSpPr>
          <p:cNvPr id="122" name="Which style preceded Impressionism?"/>
          <p:cNvSpPr txBox="1"/>
          <p:nvPr/>
        </p:nvSpPr>
        <p:spPr>
          <a:xfrm>
            <a:off x="6891697" y="718706"/>
            <a:ext cx="5376673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defRPr>
            </a:lvl1pPr>
          </a:lstStyle>
          <a:p>
            <a:pPr/>
            <a:r>
              <a:t>Which style preceded Impressionism? </a:t>
            </a:r>
          </a:p>
        </p:txBody>
      </p:sp>
      <p:sp>
        <p:nvSpPr>
          <p:cNvPr id="123" name="What was the name of the venue where artists showed their work every year?"/>
          <p:cNvSpPr txBox="1"/>
          <p:nvPr/>
        </p:nvSpPr>
        <p:spPr>
          <a:xfrm>
            <a:off x="65210" y="1883312"/>
            <a:ext cx="10732314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defRPr>
            </a:lvl1pPr>
          </a:lstStyle>
          <a:p>
            <a:pPr/>
            <a:r>
              <a:t>What was the name of the venue where artists showed their work every year? </a:t>
            </a:r>
          </a:p>
        </p:txBody>
      </p:sp>
      <p:sp>
        <p:nvSpPr>
          <p:cNvPr id="124" name="What is the term used to describe painting outdoors?"/>
          <p:cNvSpPr txBox="1"/>
          <p:nvPr/>
        </p:nvSpPr>
        <p:spPr>
          <a:xfrm>
            <a:off x="84361" y="2399361"/>
            <a:ext cx="7925411" cy="462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defRPr>
            </a:pPr>
            <a:r>
              <a:rPr b="1">
                <a:solidFill>
                  <a:schemeClr val="accent4"/>
                </a:solidFill>
              </a:rPr>
              <a:t>What is the term used to describe painting outdoors?</a:t>
            </a:r>
            <a:r>
              <a:t> </a:t>
            </a:r>
          </a:p>
        </p:txBody>
      </p:sp>
      <p:sp>
        <p:nvSpPr>
          <p:cNvPr id="125" name="Which style/type of painting were the Impressionists trying to break away from or reject?"/>
          <p:cNvSpPr txBox="1"/>
          <p:nvPr/>
        </p:nvSpPr>
        <p:spPr>
          <a:xfrm>
            <a:off x="115451" y="2880629"/>
            <a:ext cx="12206631" cy="461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>
                <a:solidFill>
                  <a:schemeClr val="accent5">
                    <a:lumOff val="-29866"/>
                  </a:schemeClr>
                </a:solidFill>
              </a:defRPr>
            </a:pPr>
            <a:r>
              <a:rPr>
                <a:solidFill>
                  <a:schemeClr val="accent2">
                    <a:hueOff val="258623"/>
                    <a:satOff val="16006"/>
                    <a:lumOff val="-25223"/>
                  </a:schemeClr>
                </a:solidFill>
              </a:rPr>
              <a:t>Which style/type of painting were the Impressionists trying to break away from or reject?</a:t>
            </a:r>
            <a:r>
              <a:t> </a:t>
            </a:r>
          </a:p>
        </p:txBody>
      </p:sp>
      <p:sp>
        <p:nvSpPr>
          <p:cNvPr id="126" name="Name one thing that the Impressionists were interested in depicting in their work"/>
          <p:cNvSpPr txBox="1"/>
          <p:nvPr/>
        </p:nvSpPr>
        <p:spPr>
          <a:xfrm>
            <a:off x="109575" y="3360680"/>
            <a:ext cx="11134650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solidFill>
                  <a:srgbClr val="EF23C8"/>
                </a:solidFill>
              </a:defRPr>
            </a:lvl1pPr>
          </a:lstStyle>
          <a:p>
            <a:pPr/>
            <a:r>
              <a:t>Name one thing that the Impressionists were interested in depicting in their work </a:t>
            </a:r>
          </a:p>
        </p:txBody>
      </p:sp>
      <p:sp>
        <p:nvSpPr>
          <p:cNvPr id="127" name="What term do we use to describe something that is ahead of its time?"/>
          <p:cNvSpPr txBox="1"/>
          <p:nvPr/>
        </p:nvSpPr>
        <p:spPr>
          <a:xfrm>
            <a:off x="76995" y="3840730"/>
            <a:ext cx="9667343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>
                <a:solidFill>
                  <a:srgbClr val="EF23C8"/>
                </a:solidFill>
              </a:defRPr>
            </a:pPr>
            <a:r>
              <a:rPr>
                <a:solidFill>
                  <a:schemeClr val="accent3">
                    <a:hueOff val="914337"/>
                    <a:satOff val="31515"/>
                    <a:lumOff val="-30790"/>
                  </a:schemeClr>
                </a:solidFill>
              </a:rPr>
              <a:t>What term do we use to describe something that is ahead of its time?</a:t>
            </a:r>
            <a:r>
              <a:t> </a:t>
            </a:r>
          </a:p>
        </p:txBody>
      </p:sp>
      <p:sp>
        <p:nvSpPr>
          <p:cNvPr id="128" name="Name one characteristic of Impressionist painting"/>
          <p:cNvSpPr txBox="1"/>
          <p:nvPr/>
        </p:nvSpPr>
        <p:spPr>
          <a:xfrm>
            <a:off x="39590" y="4320780"/>
            <a:ext cx="6939687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solidFill>
                  <a:schemeClr val="accent4">
                    <a:hueOff val="-1081314"/>
                    <a:satOff val="4338"/>
                    <a:lumOff val="-8931"/>
                  </a:schemeClr>
                </a:solidFill>
              </a:defRPr>
            </a:lvl1pPr>
          </a:lstStyle>
          <a:p>
            <a:pPr/>
            <a:r>
              <a:t>Name one characteristic of Impressionist painting </a:t>
            </a:r>
          </a:p>
        </p:txBody>
      </p:sp>
      <p:sp>
        <p:nvSpPr>
          <p:cNvPr id="129" name="Name one technical advancement of this period which the Impressionists would use"/>
          <p:cNvSpPr txBox="1"/>
          <p:nvPr/>
        </p:nvSpPr>
        <p:spPr>
          <a:xfrm>
            <a:off x="62958" y="4838048"/>
            <a:ext cx="11642751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>
                <a:solidFill>
                  <a:schemeClr val="accent4"/>
                </a:solidFill>
              </a:defRPr>
            </a:pPr>
            <a:r>
              <a:rPr>
                <a:solidFill>
                  <a:schemeClr val="accent1"/>
                </a:solidFill>
              </a:rPr>
              <a:t>Name one technical advancement of this period which the Impressionists would use</a:t>
            </a:r>
            <a:r>
              <a:t> </a:t>
            </a:r>
          </a:p>
        </p:txBody>
      </p:sp>
      <p:sp>
        <p:nvSpPr>
          <p:cNvPr id="130" name="Which non-European art form influenced artists of this period?"/>
          <p:cNvSpPr txBox="1"/>
          <p:nvPr/>
        </p:nvSpPr>
        <p:spPr>
          <a:xfrm>
            <a:off x="147929" y="5370017"/>
            <a:ext cx="8594142" cy="461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>
                <a:solidFill>
                  <a:schemeClr val="accent5"/>
                </a:solidFill>
              </a:defRPr>
            </a:lvl1pPr>
          </a:lstStyle>
          <a:p>
            <a:pPr/>
            <a:r>
              <a:t>Which non-European art form influenced artists of this period?</a:t>
            </a:r>
          </a:p>
        </p:txBody>
      </p:sp>
      <p:pic>
        <p:nvPicPr>
          <p:cNvPr id="13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61588" y="5835365"/>
            <a:ext cx="5214148" cy="3871505"/>
          </a:xfrm>
          <a:prstGeom prst="rect">
            <a:avLst/>
          </a:prstGeom>
          <a:ln w="12700">
            <a:miter lim="400000"/>
          </a:ln>
        </p:spPr>
      </p:pic>
      <p:sp>
        <p:nvSpPr>
          <p:cNvPr id="132" name="What is the correct title of this painting?"/>
          <p:cNvSpPr txBox="1"/>
          <p:nvPr/>
        </p:nvSpPr>
        <p:spPr>
          <a:xfrm>
            <a:off x="1086391" y="8398817"/>
            <a:ext cx="592135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What is the correct title of this painting?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5" grpId="6"/>
      <p:bldP build="whole" bldLvl="1" animBg="1" rev="0" advAuto="0" spid="123" grpId="4"/>
      <p:bldP build="whole" bldLvl="1" animBg="1" rev="0" advAuto="0" spid="130" grpId="11"/>
      <p:bldP build="whole" bldLvl="1" animBg="1" rev="0" advAuto="0" spid="124" grpId="5"/>
      <p:bldP build="whole" bldLvl="1" animBg="1" rev="0" advAuto="0" spid="131" grpId="12"/>
      <p:bldP build="whole" bldLvl="1" animBg="1" rev="0" advAuto="0" spid="132" grpId="13"/>
      <p:bldP build="whole" bldLvl="1" animBg="1" rev="0" advAuto="0" spid="128" grpId="9"/>
      <p:bldP build="whole" bldLvl="1" animBg="1" rev="0" advAuto="0" spid="129" grpId="10"/>
      <p:bldP build="whole" bldLvl="1" animBg="1" rev="0" advAuto="0" spid="126" grpId="7"/>
      <p:bldP build="whole" bldLvl="1" animBg="1" rev="0" advAuto="0" spid="122" grpId="2"/>
      <p:bldP build="whole" bldLvl="1" animBg="1" rev="0" advAuto="0" spid="120" grpId="1"/>
      <p:bldP build="whole" bldLvl="1" animBg="1" rev="0" advAuto="0" spid="121" grpId="3"/>
      <p:bldP build="whole" bldLvl="1" animBg="1" rev="0" advAuto="0" spid="127" grpId="8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