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53"/>
  </p:handoutMasterIdLst>
  <p:sldIdLst>
    <p:sldId id="386" r:id="rId5"/>
    <p:sldId id="387" r:id="rId6"/>
    <p:sldId id="388" r:id="rId7"/>
    <p:sldId id="389" r:id="rId8"/>
    <p:sldId id="367" r:id="rId9"/>
    <p:sldId id="348" r:id="rId10"/>
    <p:sldId id="333" r:id="rId11"/>
    <p:sldId id="352" r:id="rId12"/>
    <p:sldId id="384" r:id="rId13"/>
    <p:sldId id="362" r:id="rId14"/>
    <p:sldId id="335" r:id="rId15"/>
    <p:sldId id="358" r:id="rId16"/>
    <p:sldId id="345" r:id="rId17"/>
    <p:sldId id="359" r:id="rId18"/>
    <p:sldId id="346" r:id="rId19"/>
    <p:sldId id="365" r:id="rId20"/>
    <p:sldId id="363" r:id="rId21"/>
    <p:sldId id="370" r:id="rId22"/>
    <p:sldId id="369" r:id="rId23"/>
    <p:sldId id="371" r:id="rId24"/>
    <p:sldId id="374" r:id="rId25"/>
    <p:sldId id="383" r:id="rId26"/>
    <p:sldId id="376" r:id="rId27"/>
    <p:sldId id="377" r:id="rId28"/>
    <p:sldId id="378" r:id="rId29"/>
    <p:sldId id="372" r:id="rId30"/>
    <p:sldId id="379" r:id="rId31"/>
    <p:sldId id="381" r:id="rId32"/>
    <p:sldId id="382" r:id="rId33"/>
    <p:sldId id="364" r:id="rId34"/>
    <p:sldId id="302" r:id="rId35"/>
    <p:sldId id="312" r:id="rId36"/>
    <p:sldId id="310" r:id="rId37"/>
    <p:sldId id="306" r:id="rId38"/>
    <p:sldId id="270" r:id="rId39"/>
    <p:sldId id="305" r:id="rId40"/>
    <p:sldId id="366" r:id="rId41"/>
    <p:sldId id="279" r:id="rId42"/>
    <p:sldId id="326" r:id="rId43"/>
    <p:sldId id="300" r:id="rId44"/>
    <p:sldId id="320" r:id="rId45"/>
    <p:sldId id="311" r:id="rId46"/>
    <p:sldId id="337" r:id="rId47"/>
    <p:sldId id="340" r:id="rId48"/>
    <p:sldId id="341" r:id="rId49"/>
    <p:sldId id="342" r:id="rId50"/>
    <p:sldId id="322" r:id="rId51"/>
    <p:sldId id="31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1" autoAdjust="0"/>
    <p:restoredTop sz="94660"/>
  </p:normalViewPr>
  <p:slideViewPr>
    <p:cSldViewPr>
      <p:cViewPr varScale="1">
        <p:scale>
          <a:sx n="77" d="100"/>
          <a:sy n="77" d="100"/>
        </p:scale>
        <p:origin x="96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DE445-3B8F-4686-8184-D66A2E5B39CD}" type="datetimeFigureOut">
              <a:rPr lang="en-GB" smtClean="0"/>
              <a:pPr/>
              <a:t>21/11/2016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02D6-7918-4E0F-A408-99CE7363CA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43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FFB6-73EC-4FB5-B6FF-46630B0F0918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6CDE-691B-4AC8-9D8D-02D403893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EC95-2210-4362-AA4B-4248BCBD7285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4D70-92FF-43DB-82E5-9A608B5AF0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11BB-F758-42F5-B0CC-4CECDD4F302D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212A-6BBA-40C9-A633-5C8CAFBD78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800">
                <a:latin typeface="Gill Sans MT" pitchFamily="34" charset="0"/>
              </a:defRPr>
            </a:lvl2pPr>
            <a:lvl3pPr>
              <a:defRPr sz="2800">
                <a:latin typeface="Gill Sans MT" pitchFamily="34" charset="0"/>
              </a:defRPr>
            </a:lvl3pPr>
            <a:lvl4pPr>
              <a:defRPr sz="2800">
                <a:latin typeface="Gill Sans MT" pitchFamily="34" charset="0"/>
              </a:defRPr>
            </a:lvl4pPr>
            <a:lvl5pPr>
              <a:defRPr sz="2800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1157-F612-4A92-8392-DDB4CA69C519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302D-3528-4956-AFC1-0C20D7FCF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649E-751F-4BF2-A67D-A533BC5DC03D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0023-724B-4EB7-BA86-CBE7E894DB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800">
                <a:latin typeface="Gill Sans MT" pitchFamily="34" charset="0"/>
              </a:defRPr>
            </a:lvl2pPr>
            <a:lvl3pPr>
              <a:defRPr sz="2800">
                <a:latin typeface="Gill Sans MT" pitchFamily="34" charset="0"/>
              </a:defRPr>
            </a:lvl3pPr>
            <a:lvl4pPr>
              <a:defRPr sz="2800">
                <a:latin typeface="Gill Sans MT" pitchFamily="34" charset="0"/>
              </a:defRPr>
            </a:lvl4pPr>
            <a:lvl5pPr>
              <a:defRPr sz="2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ill Sans MT" pitchFamily="34" charset="0"/>
              </a:defRPr>
            </a:lvl1pPr>
            <a:lvl2pPr>
              <a:defRPr sz="2800">
                <a:latin typeface="Gill Sans MT" pitchFamily="34" charset="0"/>
              </a:defRPr>
            </a:lvl2pPr>
            <a:lvl3pPr>
              <a:defRPr sz="2800">
                <a:latin typeface="Gill Sans MT" pitchFamily="34" charset="0"/>
              </a:defRPr>
            </a:lvl3pPr>
            <a:lvl4pPr>
              <a:defRPr sz="2800">
                <a:latin typeface="Gill Sans MT" pitchFamily="34" charset="0"/>
              </a:defRPr>
            </a:lvl4pPr>
            <a:lvl5pPr>
              <a:defRPr sz="2800">
                <a:latin typeface="Gill Sans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4C27-5F6C-47A5-B565-84863FB3FF58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5D28-4B27-4052-9637-4A2C861C5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303F-F251-40E1-BB1E-E6AF420D4776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E217-0186-4C74-ABB5-91AFEE193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F8EB8-8DA8-4A90-B927-2D216E80AE72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137D-1671-4103-93A1-900675564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E297-E313-43FF-B425-D4BE344D283D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3F3C-84F1-4486-B11A-1FCEFA1F6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46C6-F23E-4894-A751-9ED41FA60D42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B805-1958-473F-9BE9-EAFC9EBD83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7C45-6B38-4276-90EC-D6A7CCFD60C0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2B47-CACB-4164-A7CB-45665F5238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8BD839-5791-4092-822F-751D374291F9}" type="datetimeFigureOut">
              <a:rPr lang="en-US"/>
              <a:pPr>
                <a:defRPr/>
              </a:pPr>
              <a:t>11/21/2016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4B6C40-EA4A-4800-B3E9-FF1DEA7B9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uk/url?sa=i&amp;rct=j&amp;q=&amp;esrc=s&amp;frm=1&amp;source=images&amp;cd=&amp;cad=rja&amp;docid=nmjsCMFJTxr9MM&amp;tbnid=XS2-1RERdruFUM:&amp;ved=0CAUQjRw&amp;url=http://www.studyblue.com/notes/note/n/art-history-final-exam-/deck/2867138&amp;ei=XRs4UqmtNqLg7Qa_g4HIDA&amp;psig=AFQjCNFh90t41dypuoMYPshUgfsxPT8wZA&amp;ust=13794950722495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1ng_QqC4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d/d6/Notre-Dame_de_Paris_-_Galerie_des_Rois_-_Au_centre,_8%C3%A8me_roi_repr%C3%A9sent%C3%A9_par_Eug%C3%A8ne_Viollet-le-Duc_sculpt%C3%A9_par_Chenillon_en_1858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zeatbFj_iaCw1M&amp;tbnid=1gQbu_2EayZaHM:&amp;ved=0CAUQjRw&amp;url=http://www.allposters.com/-sp/Sculpture-of-the-Last-Judgment-Notre-Dame-De-Paris-Cathedral-Paris-France-Europe-Posters_i6223124_.htm&amp;ei=dWxWU5zqG4Tz0gXMt4DgBA&amp;bvm=bv.65177938,d.ZGU&amp;psig=AFQjCNH1pRIDu8Z71zxoOmR9xBVCI-_DwQ&amp;ust=139825894656789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0D4XaWx8Hfq30M&amp;tbnid=netEXGQoik020M:&amp;ved=0CAUQjRw&amp;url=http://www.tripadvisor.com.au/LocationPhotoDirectLink-g187147-d188679-i21032305-Notre_Dame_Cathedral-Paris_Ile_de_France.html&amp;ei=2GxWU9n8L4X00gWC8oHoDg&amp;bvm=bv.65177938,d.ZGU&amp;psig=AFQjCNH1pRIDu8Z71zxoOmR9xBVCI-_DwQ&amp;ust=139825894656789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flickr.com/photos/mathteacherguy/873648221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4N94rZ7XtU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d/d6/Notre-Dame_de_Paris_-_Galerie_des_Rois_-_Au_centre,_8%C3%A8me_roi_repr%C3%A9sent%C3%A9_par_Eug%C3%A8ne_Viollet-le-Duc_sculpt%C3%A9_par_Chenillon_en_1858.JPG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v_nD15Tll0" TargetMode="External"/><Relationship Id="rId2" Type="http://schemas.openxmlformats.org/officeDocument/2006/relationships/hyperlink" Target="http://www.youtube.com/watch?v=pFv_xsns-E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arthinpictures.com/world/france/paris/notre_dame_de_pari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78GPY0tANP8eHM&amp;tbnid=wwQsWaEXMd1-lM:&amp;ved=0CAUQjRw&amp;url=http://www.wondermondo.com/Countries/E/France/IleDeFrance/NotreDameParis.htm&amp;ei=0UdWU86jDKOJ0AXg1YDYBQ&amp;bvm=bv.65177938,d.ZGU&amp;psig=AFQjCNFg07kWhT40w2GzfT48CnuJWL6pTw&amp;ust=139824979685511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zeatbFj_iaCw1M&amp;tbnid=1gQbu_2EayZaHM:&amp;ved=0CAUQjRw&amp;url=http://www.allposters.com/-sp/Sculpture-of-the-Last-Judgment-Notre-Dame-De-Paris-Cathedral-Paris-France-Europe-Posters_i6223124_.htm&amp;ei=dWxWU5zqG4Tz0gXMt4DgBA&amp;bvm=bv.65177938,d.ZGU&amp;psig=AFQjCNH1pRIDu8Z71zxoOmR9xBVCI-_DwQ&amp;ust=139825894656789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897" y="11113"/>
            <a:ext cx="5895528" cy="1143000"/>
          </a:xfrm>
        </p:spPr>
        <p:txBody>
          <a:bodyPr/>
          <a:lstStyle/>
          <a:p>
            <a:r>
              <a:rPr lang="en-GB" dirty="0" smtClean="0"/>
              <a:t>Gothic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classconnection.s3.amazonaws.com/605/flashcards/22605/png/west_facade__cathedral_of_notre-dame__reims__france_1225-90_(gabled_porch_projections__windows_replace_sculpture__pinnacles)133600926266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35436"/>
            <a:ext cx="4412729" cy="57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royes St Urb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812" y="1489075"/>
            <a:ext cx="3579812" cy="5368925"/>
          </a:xfrm>
          <a:prstGeom prst="rect">
            <a:avLst/>
          </a:prstGeom>
          <a:noFill/>
        </p:spPr>
      </p:pic>
      <p:pic>
        <p:nvPicPr>
          <p:cNvPr id="6" name="Picture 7" descr="rheims 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11113"/>
            <a:ext cx="2971800" cy="4456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6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  <a:solidFill>
            <a:schemeClr val="accent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Cathedrals - Functions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280920" cy="551896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All Medieval cathedrals shared similar functions both religious and social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To provide large and different spaces in which people can worship</a:t>
            </a:r>
            <a:endParaRPr lang="en-GB" b="1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To symbolise the heavenly city of God  where the saved will find eternal life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b="1" dirty="0" smtClean="0"/>
              <a:t>To </a:t>
            </a:r>
            <a:r>
              <a:rPr lang="en-GB" b="1" dirty="0"/>
              <a:t>represent the power and prestige of the Church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b="1" dirty="0"/>
              <a:t>To mystify and impress the ordinary people who were the worshippers.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b="1" dirty="0"/>
              <a:t>To  illustrate stories from the Bible and Christian theology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186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" name="Picture 4" descr="http://upload.wikimedia.org/wikipedia/commons/a/a8/Notre_Dame_dalla_Senn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7911" r="12227" b="36264"/>
          <a:stretch/>
        </p:blipFill>
        <p:spPr bwMode="auto">
          <a:xfrm>
            <a:off x="-36512" y="0"/>
            <a:ext cx="9505056" cy="6851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13572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https://www.youtube.com/watch?v=O61ng_QqC4I</a:t>
            </a:r>
            <a:r>
              <a:rPr lang="en-GB" dirty="0"/>
              <a:t> - intro</a:t>
            </a:r>
          </a:p>
        </p:txBody>
      </p:sp>
    </p:spTree>
    <p:extLst>
      <p:ext uri="{BB962C8B-B14F-4D97-AF65-F5344CB8AC3E}">
        <p14:creationId xmlns:p14="http://schemas.microsoft.com/office/powerpoint/2010/main" val="21395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://media4.allnumis.com/1189/paris-ile-de-la-cite-aerial_1189_3071124271f6a07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56715"/>
            <a:ext cx="5915025" cy="82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http://www.notredamedeparis.fr/local/cache-vignettes/L350xH480/arton382-15c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40" y="332656"/>
            <a:ext cx="381295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6" descr="http://www.bedrockimages.com/51-232-thickbox/l-ile-de-la-ci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7281" r="7445" b="7094"/>
          <a:stretch/>
        </p:blipFill>
        <p:spPr bwMode="auto">
          <a:xfrm>
            <a:off x="-324544" y="-27776"/>
            <a:ext cx="6750767" cy="689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notredamedeparis.fr/local/cache-vignettes/L300xH299/arton461-9a9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92" y="-33636"/>
            <a:ext cx="3375208" cy="33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all" dirty="0"/>
              <a:t>On the “Île de la Cité”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340768"/>
            <a:ext cx="5040560" cy="5328592"/>
          </a:xfrm>
        </p:spPr>
        <p:txBody>
          <a:bodyPr/>
          <a:lstStyle/>
          <a:p>
            <a:r>
              <a:rPr lang="en-GB" sz="2600" dirty="0"/>
              <a:t>The </a:t>
            </a:r>
            <a:r>
              <a:rPr lang="en-GB" sz="2600" i="1" dirty="0" err="1"/>
              <a:t>Île</a:t>
            </a:r>
            <a:r>
              <a:rPr lang="en-GB" sz="2600" i="1" dirty="0"/>
              <a:t> de la </a:t>
            </a:r>
            <a:r>
              <a:rPr lang="en-GB" sz="2600" i="1" dirty="0" err="1"/>
              <a:t>Cité</a:t>
            </a:r>
            <a:r>
              <a:rPr lang="en-GB" sz="2600" dirty="0"/>
              <a:t> is formed by two meanders of the Seine</a:t>
            </a:r>
            <a:r>
              <a:rPr lang="en-GB" sz="2600" dirty="0" smtClean="0"/>
              <a:t>.</a:t>
            </a:r>
          </a:p>
          <a:p>
            <a:endParaRPr lang="en-GB" sz="2600" dirty="0" smtClean="0"/>
          </a:p>
          <a:p>
            <a:r>
              <a:rPr lang="en-GB" sz="2600" b="1" dirty="0" smtClean="0"/>
              <a:t>the </a:t>
            </a:r>
            <a:r>
              <a:rPr lang="en-GB" sz="2600" b="1" dirty="0"/>
              <a:t>cradle of </a:t>
            </a:r>
            <a:r>
              <a:rPr lang="en-GB" sz="2600" b="1" dirty="0" smtClean="0"/>
              <a:t>‘Paris’</a:t>
            </a:r>
          </a:p>
          <a:p>
            <a:endParaRPr lang="en-GB" sz="2600" dirty="0"/>
          </a:p>
          <a:p>
            <a:r>
              <a:rPr lang="en-GB" sz="2600" dirty="0" smtClean="0"/>
              <a:t>birthplace </a:t>
            </a:r>
            <a:r>
              <a:rPr lang="en-GB" sz="2600" dirty="0"/>
              <a:t>of Roman </a:t>
            </a:r>
            <a:r>
              <a:rPr lang="en-GB" sz="2600" b="1" dirty="0"/>
              <a:t>river </a:t>
            </a:r>
            <a:r>
              <a:rPr lang="en-GB" sz="2600" b="1" dirty="0" smtClean="0"/>
              <a:t>commerce.</a:t>
            </a:r>
          </a:p>
          <a:p>
            <a:r>
              <a:rPr lang="en-GB" sz="2600" dirty="0" smtClean="0"/>
              <a:t>site is an </a:t>
            </a:r>
            <a:r>
              <a:rPr lang="en-GB" sz="2600" b="1" dirty="0" smtClean="0"/>
              <a:t>imperial </a:t>
            </a:r>
            <a:r>
              <a:rPr lang="en-GB" sz="2600" b="1" dirty="0"/>
              <a:t>and administrative </a:t>
            </a:r>
            <a:r>
              <a:rPr lang="en-GB" sz="2600" b="1" dirty="0" smtClean="0"/>
              <a:t>residence and </a:t>
            </a:r>
            <a:r>
              <a:rPr lang="en-GB" sz="2600" dirty="0" smtClean="0"/>
              <a:t>remain </a:t>
            </a:r>
            <a:r>
              <a:rPr lang="en-GB" sz="2600" dirty="0"/>
              <a:t>a </a:t>
            </a:r>
            <a:r>
              <a:rPr lang="en-GB" sz="2600" b="1" dirty="0"/>
              <a:t>royal residence</a:t>
            </a:r>
            <a:r>
              <a:rPr lang="en-GB" sz="2600" dirty="0"/>
              <a:t> until the Louvre was </a:t>
            </a:r>
            <a:r>
              <a:rPr lang="en-GB" sz="2600" dirty="0" smtClean="0"/>
              <a:t>built.</a:t>
            </a:r>
            <a:endParaRPr lang="en-GB" sz="2600" dirty="0"/>
          </a:p>
        </p:txBody>
      </p:sp>
      <p:pic>
        <p:nvPicPr>
          <p:cNvPr id="2049" name="Picture 1" descr="http://www.notredamedeparis.fr/local/cache-vignettes/L350xH480/arton382-15c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33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Layout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4" t="14309" r="32134" b="5691"/>
          <a:stretch/>
        </p:blipFill>
        <p:spPr bwMode="auto">
          <a:xfrm rot="16200000">
            <a:off x="2061943" y="178417"/>
            <a:ext cx="4797152" cy="76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is the ‘style’ of Notre Dame?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r>
              <a:rPr lang="en-GB" dirty="0" smtClean="0"/>
              <a:t>Ideals/ideas? </a:t>
            </a:r>
          </a:p>
          <a:p>
            <a:pPr lvl="1"/>
            <a:r>
              <a:rPr lang="en-GB" b="1" u="sng" dirty="0" smtClean="0"/>
              <a:t>what</a:t>
            </a:r>
            <a:r>
              <a:rPr lang="en-GB" b="1" dirty="0" smtClean="0"/>
              <a:t> </a:t>
            </a:r>
            <a:r>
              <a:rPr lang="en-GB" b="1" dirty="0"/>
              <a:t>they were trying to </a:t>
            </a:r>
            <a:r>
              <a:rPr lang="en-GB" b="1" dirty="0" smtClean="0"/>
              <a:t>achieve</a:t>
            </a:r>
          </a:p>
          <a:p>
            <a:pPr lvl="1"/>
            <a:endParaRPr lang="en-GB" sz="1600" dirty="0" smtClean="0"/>
          </a:p>
          <a:p>
            <a:r>
              <a:rPr lang="en-US" dirty="0" smtClean="0"/>
              <a:t>Characteristics ?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Symmetrical / asymmetrical, </a:t>
            </a:r>
            <a:r>
              <a:rPr lang="en-US" i="1" dirty="0">
                <a:solidFill>
                  <a:srgbClr val="FF0000"/>
                </a:solidFill>
              </a:rPr>
              <a:t>simple/elaborate, geometric, formal, rational, powerful, decorative, , heavy…</a:t>
            </a:r>
            <a:r>
              <a:rPr lang="en-US" i="1" dirty="0" err="1">
                <a:solidFill>
                  <a:srgbClr val="FF0000"/>
                </a:solidFill>
              </a:rPr>
              <a:t>etc</a:t>
            </a:r>
            <a:endParaRPr lang="en-GB" dirty="0"/>
          </a:p>
          <a:p>
            <a:endParaRPr lang="en-GB" sz="1400" dirty="0" smtClean="0"/>
          </a:p>
          <a:p>
            <a:r>
              <a:rPr lang="en-GB" dirty="0" smtClean="0"/>
              <a:t>Formal features?</a:t>
            </a:r>
          </a:p>
          <a:p>
            <a:pPr marL="0" indent="0">
              <a:buNone/>
            </a:pPr>
            <a:r>
              <a:rPr lang="en-GB" b="1" dirty="0" smtClean="0"/>
              <a:t>composition</a:t>
            </a:r>
            <a:r>
              <a:rPr lang="en-GB" b="1" dirty="0"/>
              <a:t>, scale, depth, colour, </a:t>
            </a:r>
            <a:r>
              <a:rPr lang="en-GB" b="1" dirty="0" smtClean="0">
                <a:solidFill>
                  <a:srgbClr val="FF0000"/>
                </a:solidFill>
              </a:rPr>
              <a:t>material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decoration</a:t>
            </a:r>
            <a:r>
              <a:rPr lang="en-GB" dirty="0"/>
              <a:t>?</a:t>
            </a:r>
            <a:endParaRPr lang="en-GB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374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Group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51304" cy="56166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Collate </a:t>
            </a:r>
            <a:r>
              <a:rPr lang="en-GB" dirty="0"/>
              <a:t>image sheets for the cathedral: façade, plan, interior &amp; at least 3 detail shots for close analysis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dirty="0"/>
              <a:t>2.   Create a key fact box: 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Architects</a:t>
            </a:r>
          </a:p>
          <a:p>
            <a:pPr lvl="1"/>
            <a:r>
              <a:rPr lang="en-GB" dirty="0" smtClean="0"/>
              <a:t>Dates</a:t>
            </a:r>
          </a:p>
          <a:p>
            <a:pPr lvl="1"/>
            <a:r>
              <a:rPr lang="en-GB" dirty="0" smtClean="0"/>
              <a:t>Location</a:t>
            </a:r>
            <a:endParaRPr lang="en-GB" dirty="0"/>
          </a:p>
          <a:p>
            <a:pPr lvl="1"/>
            <a:r>
              <a:rPr lang="en-GB" dirty="0" smtClean="0"/>
              <a:t>size </a:t>
            </a:r>
            <a:r>
              <a:rPr lang="en-GB" dirty="0"/>
              <a:t>(scale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Dimensions</a:t>
            </a:r>
            <a:endParaRPr lang="en-GB" dirty="0"/>
          </a:p>
          <a:p>
            <a:pPr lvl="1"/>
            <a:r>
              <a:rPr lang="en-GB" dirty="0" smtClean="0"/>
              <a:t>Materials</a:t>
            </a:r>
          </a:p>
          <a:p>
            <a:pPr lvl="1"/>
            <a:r>
              <a:rPr lang="en-GB" dirty="0" smtClean="0"/>
              <a:t>style </a:t>
            </a:r>
            <a:r>
              <a:rPr lang="en-GB" dirty="0"/>
              <a:t>‘label’.</a:t>
            </a:r>
          </a:p>
          <a:p>
            <a:pPr marL="0" lv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8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Dimensions of Notre Dame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69160"/>
          </a:xfrm>
        </p:spPr>
        <p:txBody>
          <a:bodyPr/>
          <a:lstStyle/>
          <a:p>
            <a:r>
              <a:rPr lang="en-GB" dirty="0" smtClean="0"/>
              <a:t>Impressive </a:t>
            </a:r>
            <a:r>
              <a:rPr lang="en-GB" dirty="0"/>
              <a:t>dimensions </a:t>
            </a:r>
            <a:r>
              <a:rPr lang="en-GB" dirty="0" smtClean="0"/>
              <a:t>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41 </a:t>
            </a:r>
            <a:r>
              <a:rPr lang="en-GB" dirty="0"/>
              <a:t>m wide </a:t>
            </a:r>
            <a:br>
              <a:rPr lang="en-GB" dirty="0"/>
            </a:br>
            <a:r>
              <a:rPr lang="en-GB" dirty="0" smtClean="0"/>
              <a:t>	43 </a:t>
            </a:r>
            <a:r>
              <a:rPr lang="en-GB" dirty="0"/>
              <a:t>m high up to the base of the towers </a:t>
            </a:r>
            <a:br>
              <a:rPr lang="en-GB" dirty="0"/>
            </a:br>
            <a:r>
              <a:rPr lang="en-GB" dirty="0" smtClean="0"/>
              <a:t>	63 </a:t>
            </a:r>
            <a:r>
              <a:rPr lang="en-GB" dirty="0"/>
              <a:t>m up to the top of the </a:t>
            </a:r>
            <a:r>
              <a:rPr lang="en-GB" dirty="0" smtClean="0"/>
              <a:t>towers</a:t>
            </a:r>
          </a:p>
          <a:p>
            <a:endParaRPr lang="en-GB" dirty="0"/>
          </a:p>
          <a:p>
            <a:r>
              <a:rPr lang="en-GB" dirty="0" smtClean="0"/>
              <a:t>nearly </a:t>
            </a:r>
            <a:r>
              <a:rPr lang="en-GB" b="1" dirty="0" smtClean="0"/>
              <a:t>110 </a:t>
            </a:r>
            <a:r>
              <a:rPr lang="en-GB" b="1" dirty="0"/>
              <a:t>feet in </a:t>
            </a:r>
            <a:r>
              <a:rPr lang="en-GB" b="1" dirty="0" smtClean="0"/>
              <a:t>height</a:t>
            </a:r>
          </a:p>
          <a:p>
            <a:r>
              <a:rPr lang="en-GB" b="1" dirty="0" smtClean="0"/>
              <a:t> </a:t>
            </a:r>
            <a:r>
              <a:rPr lang="en-GB" b="1" dirty="0"/>
              <a:t>402 feet in </a:t>
            </a:r>
            <a:r>
              <a:rPr lang="en-GB" b="1" dirty="0" smtClean="0"/>
              <a:t>length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and </a:t>
            </a:r>
            <a:r>
              <a:rPr lang="en-GB" dirty="0"/>
              <a:t>its dimensions were </a:t>
            </a:r>
            <a:r>
              <a:rPr lang="en-GB" b="1" dirty="0"/>
              <a:t>larger than any Gothic church built prior to it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16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Group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51304" cy="5616624"/>
          </a:xfrm>
        </p:spPr>
        <p:txBody>
          <a:bodyPr/>
          <a:lstStyle/>
          <a:p>
            <a:r>
              <a:rPr lang="en-GB" dirty="0" smtClean="0"/>
              <a:t>Advanced technology? (Innovations? machinery?)</a:t>
            </a:r>
          </a:p>
          <a:p>
            <a:r>
              <a:rPr lang="en-GB" dirty="0" smtClean="0"/>
              <a:t>Background France and Paris?</a:t>
            </a:r>
          </a:p>
          <a:p>
            <a:r>
              <a:rPr lang="en-GB" dirty="0" smtClean="0"/>
              <a:t>Background of the cathedral? (its history) </a:t>
            </a:r>
          </a:p>
          <a:p>
            <a:r>
              <a:rPr lang="en-GB" dirty="0" smtClean="0"/>
              <a:t>Construction of the cathedral? (Development?)</a:t>
            </a:r>
          </a:p>
          <a:p>
            <a:r>
              <a:rPr lang="en-GB" dirty="0" smtClean="0"/>
              <a:t>Maurice de Scully?</a:t>
            </a:r>
          </a:p>
          <a:p>
            <a:r>
              <a:rPr lang="en-GB" dirty="0" smtClean="0"/>
              <a:t>Sculptures on the cathedral?</a:t>
            </a:r>
          </a:p>
          <a:p>
            <a:r>
              <a:rPr lang="en-GB" dirty="0" smtClean="0"/>
              <a:t>Materials? (Stone? Wood? …)</a:t>
            </a:r>
          </a:p>
          <a:p>
            <a:r>
              <a:rPr lang="en-GB" dirty="0" smtClean="0"/>
              <a:t>Importance of ND de Paris? (Events throughout history? Relics?...)</a:t>
            </a:r>
          </a:p>
          <a:p>
            <a:r>
              <a:rPr lang="en-GB" dirty="0" smtClean="0"/>
              <a:t>Development of Gothic Style and ND’s place in Gothic?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5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am.ac.uk/__data/assets/image/0004/185062/2006bb3218_rheims_cathedral_model_annotat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r="19804"/>
          <a:stretch/>
        </p:blipFill>
        <p:spPr bwMode="auto">
          <a:xfrm>
            <a:off x="2987824" y="-8522"/>
            <a:ext cx="4621696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251520" y="188640"/>
            <a:ext cx="198782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How many parts can you label?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8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260647"/>
            <a:ext cx="3744416" cy="79208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Form of façade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56918" y="1218017"/>
            <a:ext cx="3739018" cy="552672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pic>
        <p:nvPicPr>
          <p:cNvPr id="5" name="Picture 4" descr="http://upload.wikimedia.org/wikipedia/commons/3/38/Facade-notre-dame-paris-ciel-bl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91"/>
            <a:ext cx="5372100" cy="795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www.aviewoncities.com/img/paris/kvefr137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476672"/>
            <a:ext cx="9126860" cy="60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File:Notre-Dame de Paris - Galerie des Rois - Au centre, 8ème roi représenté par Eugène Viollet-le-Duc sculpté par Chenillon en 18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244"/>
            <a:ext cx="7118970" cy="67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Rose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window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 descr="JPG - 72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56176" cy="48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91626"/>
            <a:ext cx="4546848" cy="5793507"/>
          </a:xfrm>
        </p:spPr>
        <p:txBody>
          <a:bodyPr/>
          <a:lstStyle/>
          <a:p>
            <a:r>
              <a:rPr lang="en-GB" b="1" dirty="0" smtClean="0"/>
              <a:t>was gift </a:t>
            </a:r>
            <a:r>
              <a:rPr lang="en-GB" b="1" dirty="0"/>
              <a:t>from </a:t>
            </a:r>
            <a:r>
              <a:rPr lang="en-GB" b="1" dirty="0" smtClean="0"/>
              <a:t>king </a:t>
            </a:r>
            <a:r>
              <a:rPr lang="en-GB" b="1" dirty="0"/>
              <a:t>Saint Louis</a:t>
            </a:r>
            <a:r>
              <a:rPr lang="en-GB" b="1" dirty="0" smtClean="0"/>
              <a:t>.</a:t>
            </a:r>
          </a:p>
          <a:p>
            <a:r>
              <a:rPr lang="en-GB" b="1" dirty="0"/>
              <a:t>constructed in 1260 </a:t>
            </a:r>
            <a:endParaRPr lang="en-GB" b="1" dirty="0" smtClean="0"/>
          </a:p>
          <a:p>
            <a:endParaRPr lang="en-GB" sz="1600" b="1" dirty="0" smtClean="0"/>
          </a:p>
          <a:p>
            <a:r>
              <a:rPr lang="en-GB" b="1" dirty="0"/>
              <a:t>reached </a:t>
            </a:r>
            <a:r>
              <a:rPr lang="en-GB" b="1" dirty="0" smtClean="0"/>
              <a:t>12.90 metres </a:t>
            </a:r>
            <a:r>
              <a:rPr lang="en-GB" b="1" dirty="0"/>
              <a:t>in diameter </a:t>
            </a:r>
            <a:endParaRPr lang="en-GB" b="1" dirty="0" smtClean="0"/>
          </a:p>
          <a:p>
            <a:endParaRPr lang="en-GB" sz="2000" b="1" dirty="0" smtClean="0"/>
          </a:p>
          <a:p>
            <a:r>
              <a:rPr lang="en-GB" b="1" dirty="0"/>
              <a:t>height of nearly </a:t>
            </a:r>
            <a:r>
              <a:rPr lang="en-GB" b="1" dirty="0" smtClean="0"/>
              <a:t>19m including </a:t>
            </a:r>
            <a:r>
              <a:rPr lang="en-GB" b="1" dirty="0"/>
              <a:t>its </a:t>
            </a:r>
            <a:r>
              <a:rPr lang="en-GB" b="1" dirty="0" smtClean="0"/>
              <a:t>bay</a:t>
            </a:r>
          </a:p>
          <a:p>
            <a:endParaRPr lang="en-GB" sz="1800" b="1" dirty="0" smtClean="0"/>
          </a:p>
          <a:p>
            <a:r>
              <a:rPr lang="en-GB" dirty="0" smtClean="0"/>
              <a:t>It </a:t>
            </a:r>
            <a:r>
              <a:rPr lang="en-GB" dirty="0"/>
              <a:t>has </a:t>
            </a:r>
            <a:r>
              <a:rPr lang="en-GB" b="1" dirty="0"/>
              <a:t>eighty-four</a:t>
            </a:r>
            <a:r>
              <a:rPr lang="en-GB" dirty="0"/>
              <a:t> panes divided into four circles</a:t>
            </a:r>
          </a:p>
        </p:txBody>
      </p:sp>
      <p:pic>
        <p:nvPicPr>
          <p:cNvPr id="6145" name="Picture 1" descr="http://www.notredamedeparis.fr/local/cache-vignettes/L220xH298/arton448-733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948"/>
            <a:ext cx="3672408" cy="49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-571500"/>
            <a:ext cx="666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PG - 31.7 k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20164"/>
            <a:ext cx="1406686" cy="14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JPG - 67.4 k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345946"/>
            <a:ext cx="3672409" cy="13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dudziak.com/pictures/europe_summer2007/paris/notre_dame/inside_notre_dame_3_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" y="-3584"/>
            <a:ext cx="10033024" cy="75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736304" cy="108012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Form - Interior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40767"/>
            <a:ext cx="3347864" cy="5526721"/>
          </a:xfrm>
        </p:spPr>
        <p:txBody>
          <a:bodyPr/>
          <a:lstStyle/>
          <a:p>
            <a:r>
              <a:rPr lang="en-GB" dirty="0" smtClean="0"/>
              <a:t>Large interior</a:t>
            </a:r>
          </a:p>
          <a:p>
            <a:endParaRPr lang="en-GB" dirty="0" smtClean="0"/>
          </a:p>
          <a:p>
            <a:r>
              <a:rPr lang="en-GB" dirty="0"/>
              <a:t>very large </a:t>
            </a:r>
            <a:r>
              <a:rPr lang="en-GB" dirty="0" smtClean="0"/>
              <a:t> nave with large amounts of stained glass</a:t>
            </a:r>
          </a:p>
          <a:p>
            <a:endParaRPr lang="en-GB" dirty="0" smtClean="0"/>
          </a:p>
          <a:p>
            <a:r>
              <a:rPr lang="en-GB" dirty="0" smtClean="0"/>
              <a:t>Three storey elevation with arcades, </a:t>
            </a:r>
            <a:r>
              <a:rPr lang="en-GB" dirty="0" err="1" smtClean="0"/>
              <a:t>triforium</a:t>
            </a:r>
            <a:r>
              <a:rPr lang="en-GB" dirty="0" smtClean="0"/>
              <a:t> and clerestory</a:t>
            </a:r>
          </a:p>
        </p:txBody>
      </p:sp>
      <p:pic>
        <p:nvPicPr>
          <p:cNvPr id="5" name="Picture 2" descr="Paris, Notre Dame : élévation de la nef centr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21352"/>
            <a:ext cx="5788942" cy="68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0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infrancia.org/parigi/paris/monuments-paris3/images/notre_dame_de_paris_sculp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20" y="116633"/>
            <a:ext cx="44253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c.allpostersimages.com/images/P-473-488-90/40/4003/N62WF00Z/posters/godong-sculpture-of-the-last-judgment-notre-dame-de-paris-cathedral-paris-france-europ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"/>
            <a:ext cx="5148064" cy="68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humbs.dreamstime.com/x/portal-sculptures-notre-dame-cathedral-126665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068961"/>
            <a:ext cx="2689983" cy="36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292080" y="6286500"/>
            <a:ext cx="3851920" cy="45486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mtClean="0">
                <a:solidFill>
                  <a:schemeClr val="bg1"/>
                </a:solidFill>
              </a:rPr>
              <a:t>Form</a:t>
            </a:r>
            <a:r>
              <a:rPr lang="en-GB" smtClean="0"/>
              <a:t> </a:t>
            </a:r>
            <a:r>
              <a:rPr lang="en-GB" smtClean="0">
                <a:solidFill>
                  <a:schemeClr val="bg1"/>
                </a:solidFill>
              </a:rPr>
              <a:t>- Sculpture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ockat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68578"/>
            <a:ext cx="9031087" cy="51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-cdn.tripadvisor.com/media/photo-s/01/40/ed/71/sculptures-outside-th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86928"/>
            <a:ext cx="3634529" cy="27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2.bp.blogspot.com/_I9MoXlCH_zc/TEJp4PWz-1I/AAAAAAAAA9Q/AmWv2bwo-ZE/s640/Paris+Notre+Dame+Gargoy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data:image/jpeg;base64,/9j/4AAQSkZJRgABAQAAAQABAAD/2wCEAAkGBhMSERQUExQWFRQUGBgaGRYYFxgYGxcXGhcYGBgYGhgXHCYeGBojGRYYIC8gJCcpLCwsFx8xNTEqNSYrLCkBCQoKDgwOFw8PGikcHBwpKSkpKSkpLCwpKSkpKSkpKSkpKSkpLCkpKSwpKSkpKSkpLCwsLCkpLCksKSksLCksLP/AABEIALcBEwMBIgACEQEDEQH/xAAcAAABBQEBAQAAAAAAAAAAAAAFAAIDBAYBBwj/xABDEAABAgQDBQYCCAQFBAMBAAABAhEAAxIhBDFBBSJRYXETMoGRofAGQgcUI1KxwdHhFWJy8TNDgpKic7LC0hajxFP/xAAYAQADAQEAAAAAAAAAAAAAAAAAAQIDBP/EACARAQEBAAICAwEBAQAAAAAAAAABEQISITETQVFhA3H/2gAMAwEAAhEDEQA/APcXhRHVCqh4WpIUR1R2qDAfCjgMdhGUKFCgBQoUKAFChQoAUKFCgBQoUKAFChQoAUKFCgBQoUKAFChQoAUKFHCYA7ChhVHKoAe8J4Y8J4C1k/jT6PJePUlfaGVMSACaakqSHYKS4LhzcH8m87+I/gD+HzJZTMMwTE3VSEstBYpCQ7JpKWck2VePcHjLfSJhgvCBTXRMQR4uk/8AdCs8Hxry/a0r7JOmZjK4tOf94220ZLy0OwDH8TGWxeGAJ0jBqCGQYUWZigC0KJN9RVQqojrhVx2OdLVHQqI6o6DAEyVQ8KiAKhwVBhp4URBcOrhYNPhQyqOlUIzoUMrhVwA+OPDCqOVw8LUscJiOuFXBg1II7EVcKuDBqV448R1wq4MGpHhPEdccrgwalqjjxHXCrgwae8cJhtcNKoAcTCeGFUcqgI9448NqjlUMH1QB+NZjYRX9cv8A7wfyjPfSL8Yz8NMRKkKTLdNa5hFSt4qShCUsQLpcqLWIbWPPcR8c4rEJMidOrFQPdS26SQXAB4WdrxHLl9LnH7aDaaR2Sbg555Z5vlnGUxyw5uOd029ekW54UuSgrZ7jL5gohw9hADFJSm755+z1MYNDZtLm48x+sKBahfWFCwa+qa4VcRViFWOMdrnTBcPC4q9oOMIzgNYBq4Fw7tIpJxA4x1E28LAuhcdC4qiYOMPC4MNYC47XFeqKm1todjKUvWwDgkOTy5P5QgJCYDca/nCrjL7P+KklEtKmBFCScw9TEhv5A/F40YMEunZiWqFVETx2qAkjxyGBUJ4AkjoiKqBy/ibDpxScIZgE9YcS2VcUlTVNS9KSWd2gAxHDHzx8e/EM84qaFzSqlaqaV1ICXdNFJpaluYLvfKtsr6TcbIlTEpmkikJSFGqkkneSVd0AAhhx8YWnj6QaGmPk6dtvErX2i501S3cKMxbvyILjwaN58FfTHPkLTLxqjNkEt2pczJXMnOakau6uBORXaH1e6xx4YiYCAQQQQ4ILgg3BB1DQ54aXXjiltclhxNo48ee/S2hMxOHTVvIWVlI+6QySeBqTY52MGm3adqySoJ7WVUbAdohyejvFoMcj5eX4x80K7Rk3JbM+HOPcfo6I/h8o6lUwq/qrV+QTCl0WY0xTHKYoba27KwsrtJpIS4AADlSjoA40BN2Foxs36bMGAr7Oe4DpcIAUdASFkpvqQWaHoxN9If0fTsctE2RNQlQSEKRMKgkgKKgoKSFMbkMzHjHnWN+BMRgZqO3KFdqCQUFShYipJqSm7FJy1gptP6a8SsgSgiXVoEhZAZ7rWCDpkkeEZXbH0kYycwmzK0oUSAUS7E2+VCTlziOUipaPY/Djs0i7Mr8T5v4wBn4fIe/fWIsV8bqUkSxLTVooEsRmSU5u5+9+ETy8QVICiACRduIsW8Q/jGN2NJ5DF4e8ch09RqN4UTqsfRdJbl5ehjoD6ekUTtF2ZjmWswLE5vwHH8YbK2mXYPfShR1Zw4Deg5x2ubBFI018vxjqk9PT+8D1Y1VwE7xc3SQGfmW4a/rCGNVZwBzoKhwcs5EMCBlPlpn7MJEt/wAs4qoxuVi92JSR13VAPfnk3SOduVZyy5AuaWGbG17huMLRi0kHQ+/YiZMw8/KBpmd75epdIclgeNtHh8ueSyAoKuWa3mwyFhm/rBowTM5ufOB+3TXKA/nTwyuNesU/4gpVqgxzJCr+Y6ekMxm0lUgO4qHHR7ZDhnzhX0c9geCQpUslrunIAByiWr5jnc+3jfKxFz192jCbNmLRKKabuk5cJSE/ikweO1nZlJD5gPbrezcucTxVyHfrMdGIEBRiFUhVSAL3KmbK5dVrtnD/AK3SioqT1KwLlwHFVQD/AIRaBf60Ocd7ce/0jPzdpgJqLZOwUH10zaxOfCFK2sLa65k+rW/eAD31nNgX099Y8M+Itpk7Yn4iWe72wC+CRJVIDHjvhvPr6Dtr44l4UCp1LU9EsCxKSBchmDqSdSxtHkc/GpVVS5MzMmxLKuwLMKieumkRyVxWNhfAs3HYbETpCgZklaUiUW+0SUVEJVkFjQGxZnEZbeSVIUCC7EEEFKkkuCDcM7EFshGt+EPjmbgDMSgJUicUlaFA5hwKVA2JBOYOlof9IE2VjSjHShaY0qak95ExCQUu2dUvIl37M8wJ+j+2YQlobMkZnhD5N0g5sWPUC3o0SEWiFvZfob+Ju0wZw6y68KQkc5S3Mv8A2kLT0CY331tPGPnz6NtqfV9oJBsmchctTPn/AIiG51ywB/UY9e/jA8MiWNtfHoOHjGvHzGfKCPxD8RDDYdcwJqUClKUmwKlFg5GmZ8I8l27txc5XaTklS2cBBpSoBwkFJJZQbMaHIm53fxSTMwU0BiUhKiM+6sKN9d0KOr0x5lMBqLEkAZ+jO/WFypxal4RXdKSCwceD304ecbD4B+JhIrkTCAlTmWo2CVszK4JUwvo3OMBPx6kuzDl+bREMaXzd72631OjwpcD1vasuTtHDql4hfZTUKWlC5Qm/ZKIAuDuqdrgm4yINx4ZtPZE6TNXKmB1JLVB2UDcKSSASCDqAeLRsMPtpVNDklSSAy6S4uN4vwPpxjPbUkYpF1S5oS5HeMy+d+zVax1g5fwQFwoVLVdwU3Fn14db+UVsUtyWJJUXJIbiMvOJkYgqUCSGTkLDM/tEk5gklx6cR+sQpTw6KS5sGzPHxjS4eY8pBDXGmWZD+n4xmsTJZL+/KDknEFCEI0SkD5S9nz6kwuXmHLiCeTUc/SFFafijUbDx6QojFdnt6kANuVX//AKBJy0JVbo2ggbMURNG4p3BZK6mS9nVcPbJuMXJQlFIKZgYJV/mIsUkAJLqdze/LmIklYGWBaYHIBO+i5a+raR1d2HU/60vMpPRJkAH1unPMdBDjijoCCHz7N30dSHI8OAvpEc/DIDfaKLqSBQq5JIHyKyFV9LQRlbKTaxa16s+5e7nIqN/u/wA0HeDrVJW1JiC6QCSxLBID23RuBnZ+sOkbVWM5aCxTZRcFIdwNA7CzeTRMsyUNUUO4BSFhRzRVkkZAzM/ujiwC/Xyw3JYJbKXVc/1TDmx0hy6PQ8PiArQpPYpCripKHCdHALgs6Ddu951f4mosoGYkWBqISNDYKAUDbi1zoBAtC6jv2NQG5LkgFJYBQKu6xcjjYWzCxiUKchUxwGH2YAUQLEmsqctc9bQYNE8VjpRYoUQLgg3Bc2Yy8tLPmR4slTN4XcJLXJzTS7vZw/keEUpT0kdvPFVyGSylEh79qxc2vDkyqAAZqWHyrUmkOkEqACiT1a5e0FngSrGyZJTKUCAGUnyEtA/FJ8jD5q1Ap1ADOBo4a5LDW9/JoZhsUhZWkFJNmpCi4Dubi1imz6xVnSXmKLKUCS/2ZLWAFwi5AcuCXiOPi+V314XsWFrTMT2yKd5w4JVSrdAbXu3HXSGYfGqSEoSoklgbjPesHtcKli9wUni0CpOGSlb0KVUAwIWkWZlVJWk2IBys2UMHaJU8uWhhxTMAcEsRUVEnmGzi/aPQoqogkKLu7CWFv1Z8/wCmmwve70Yo3rJZIIzoJNmJGgvoM/WjTMWAFKlg23V0MMu7UQc/yzaFjcKtKUmuWXBeljQbXVSd4OTkNCYMGg/xltCWk76ARLSopJYqmFS6QQ/EJGXU8sErEhTGkJF9NCX4flB/4sxJVO7NagqUhIakilRKElSg7Ob56ZaQMxU1PZpSEkki1gGzFzGPL20gI+6/ypGWWoAuOanPIQ1GIWgH7q8xocyPzY6OeN7akgWIG8b8LpSRlzUYo4iZagXCdfvKyJ6ZwSjF7DTHcANxDvfiOFomNnfJv3ijgc+Xv94t43FpJBAby04awqIdLxHZzETR/lrSu1juqCsxkbesesTZjoAQtViGdMwFZsHBpbU2J6R5EguGOtjHr+yJExWAw80pCqJKFJ3wC7ut3AZlBwAXuYvhS5Ks5M0GlRVcZEnI7vhwjM7QwpQtSSMiEtxz15vn0jcHFIWymUtRF73QRZnKmPG2ubwA+IsKFOtKWtfMm4zLveokcCwOUPltTx8MjPRdm7wfQtY3OfBoqhZpA1ST+TD1gpiZQAqIdzkeCeHUkwHmTGNmGjaZ/pGaxbY2JpmSn0mI1Z3LMOBMbtOKIIINJFwQctG0GV48/wDhiYe3lv3a0O1ywUCWAHLhG/ViGq7xYEuECnNgD2ktJGYyf1jSbiL7YT4p2TLE0qA72gYObh/wdmu8B5mEQgPSHOXn04xp9rTwtZB1ci2jjJrfMMzwjK7WcEaWsOA4nR4yvmr9QNxagoc/QfrD8Li1pAGYFg7Bh1/aIib8zr6/nECpxNhn+EVhLkyYCX/P9oUQDDjXP3xhQjx7KvBy77ySzBwtIeosW3tNeUc+oIuHTmE2KNQDVnkHbwMWcVNSAslILCSbEHvMPu8f24Q1YRWsUXGISnSzpSbW7uVuZh7RkRfVkpFYVvJKmNQB3Xu4VkaQ3UQWl7UUZTpV2hA0KQ5FNgaToVeKGObgNNoCCaS/azU5h8ptsu6Lga2TDZOOUaUh0gJA/wAIKf72+Zwt/pg9j0nm4eSpRKpUw1kuSbkKDqyTdTjyyiL6lKJFUiZvM5BJ726tnH3WI49YnlrAWLfMn+oPKN346DlHcMsbm6P8jIqs1Qte4HyjW8X2qMV0YeTunspgdiWvc7pAcMRSEt4w0YeRT/hzQaSGs10pDVM4B7NAdsi/GLWFIpSKchJsFFgRMvmtgAzg66uzRGUECkIBKUsQmYVMezUKSUzCHcAeL6OH2oyOGTJBdMuYrMuWBuhuGpAHS8TpmS09zDqJYXJYcbWc3KoU2YHB40i9v8uaG7wyyyuCTdnFReLS4D3ZPQbqdSGbm+WsHajItq2ooZIloGrOpTakOeERz9suoUJUUg23Ul7psCpWd2s1wD0G4jGBi17HJz8viPUQO+u2FxZi4LizWV94MMss7Xhf0xmbs+SolX1hV6jSqURcJsCmoAk5CzOIYvYUq7YlPzMaGfKY43tTuDo1omxu0Gsl+6vrkNGzZ25vnCxG0UpcvclY6OlLEchpzqzg70dTP4PYBOKCQbj/ABEj7QrToG3T5AjN7TYTYkxSrYtIBS7VzUkhRezozADZWiniMe6QXGSHHVK+eZOfQeCwu1WDEJNpdynNyLv/ADe3g70dYBfFmzQmYpSaJlYSKkuSWQEmygCBUFEkP3g5EBMIgu5F2JzB7u9pYANxflG6212M1O8gKzZt0gHRxdrCz6ZWjJYfBFH1gAkqJAucpdiG5En0ERf1UBdoABJL5aDlQHGvyQLlhxBqbgwpMwHvJCSB/qcnrYD/AFRRk4bdhQUUwWAAkAnW/nl6fnAvHS75f3u0aJSWlgXG6k8nINnfT84AYtTmEaFJj1j4K22j6jKTMnICUhaTLUiYQxmzAEkjdyIsNOGnkxs0bb4PmyxhwFt31klgfuN8p4qz4iL43E8prdLxeEUlIK5LpBCd2akoD/IHJHI5/hHcTisKsFJOFu4cJKac3Lm1je14zoxEne7rhSgm16QXT0LudPCGImSiQLbxAVpYgKORB73WNO0R1oXi8OU1JdJbJQLpUMnB1f8AvGaxIuMufiPflGwxyAXpLkGzM1gAU2OoTrdxeMjjjvaZt6seLDTwjJa98NqAnSyoBSQQSnIkAgkC4uQ+vjrGv+uLUFdmhCZSySU1yypw7ZqK05AMBk8YbYy/tU83Hof1EaTDYkAg1J3WtQKiA+RzdlqvyGbCLnpP2hxLIDkudHa/QQNxmBBDlJqzc0+r5xfxKwpalAbosDxIJvllm3nA7EYgOSnM2HXKzvw8gYxagG0EhI1HDixvfhFXDYXU6mCG0RkPD3+MLDyrcW424gQ4lEyR/Z/WFExJ0EKAnq68BNYtOGjOjIjO1TF+By0ivi5M4K3VoUFKdiFBgNXfetrY8xpcRKM0PMDMSBSpYJsH+62Y45wp8uWGQQphckLVrqSLnqXjfrLPCO1ntT2jgJr2mKoLmkS1Hg5JSk09S7vnFVSprES5hChoZSMn/wCiSAQ+d3gzLlBIFIewOqjcPmXLDJ+UD9oVg13DuyhcFrEZsWPiIXX8HZJhMQtSyFLCgAT/AIckXcDMSgcodPwF3csbUhKLtwJTUDfQ20aK/bmorRQKqiogLNRUuoEgGlxcPZ3cxGNoFBPaTQa2dJICXSFEGlLuWLORwhSXfKtn0iwUlC1spSt1yEqKSlQYtS6XGeTvfnFyYgCayZdW6AEimyUh6g/DXRorSMVmJaCRnZASzt8623bZNZzEeMmTD3ikAAKIUSshL50hk+kPZCyrW1lJrIG7qkKYFsyLFnAZjrccIqdsKC+ZNr5DVruNPXxp4+aAFJMxT2DClIJLuwDFg1+sRYeSKblYDaLc2D5fprFd/wCF0/outiLBzwBqOnA+dtOcTS9izLVSyHuxSxbjSztzaIESiJImLWJaSWugqbeKQDSr+XpeJF7HKbVSxmWpa4Fy3aaAHwEL5YPjqynZjh1qKgbBgGOpYl7NHJuzJZ0uc1eHPPSBiFJKgE4hL6MVhrcarWs8XPqeLHcC1JAspM1aX5AhuPE/od4OtiDEYWhgrLR2INgwBOWXryifA7MC2VXISmzvPkJJA5VuPFotyMLNHfVNsWAlKc2BdyVIyLBg+sSzMFUgKrWXyC2JYEvqoZ6OfCDd9Fn6rYrZqK0y6Qupy6J6KQzneWZgSBnmc7axnduyxJnhxSmkIUHSpgGY1JUoKY0l3Nh1jQY2lCXOqmu33T/KLPrcQM+LcI/aKY95vJCA3oryiOV1px8MriEhCyTo4V0IAPXMK5tFPByQSEZgkeILEdf2i/hkiZKKSWXLDHmkWQedgU/6OcDMMtSVhV2QQSOXARmoVxqypwNIAYoMps2zg5jd1LvmH9t7vGdUt1QGdNyBjSfC877JSQ/eWfGiW3SwMZiabGN99GmBlzJE9SkgqRMsSFnOWmxABBDgZvraK4+UWnIQteSSpyT3bNSSApWQewudYtjZkwyyJqpaSSC0reKU5FJdXS4HQXjSYiUEkEqKUj5UkBDU0sEAAZc+GbBgW1dtypeaw7ZCzi3ycf0zGUXiNZ/H4EyyKVE05AuPCAu05JQK1skO9PHUgCxzi5tH4oJfs00/zG58NB69YzO08SVuSSTxJJ/GJNbwm2KFpUGYF8i/G280avB/EmzVDfkYoEjSZLLcW3RHnqTuxYlTLD9/yg3Deg4/FYdcpK8KJtAUpJEwoJdkkEFAekVZERl5mLKiTcAOwyJ5l7h2FuAivgNpFCSkkqSbtwJABI8g/SHrnA5XHT3eIqoWCwKpswipmSTe4AsNebZcYsKwbAitjqQBccj5RzZMwJmOclJKSbciD0dI84di5ubO3HgIApqBHzf8U/pCiFSxq/p+kKGT2LDzRLQlJCrEklVKUgsHCTW6kkJGYSR6RVxO1kVFggngKphSOG6BxIJL+ECMNg5RKXFdWqi7AkB2V/MR55RYkziyghOoalN2BIUWIULM7tk2UX8n4XT9WJm2ZhO6laiNSQhmDBikFeWru2cVV1lKVlctJUWBSKjZgBUtzqPKOlSlLDlIFIBNXEKCyUAkhLsoOnSxNxHMHs5CkF5iXSrcFwV1pS6gCxswVca3aJ7cqrrIrTpe4tS1TJjEBiSzXdmYaHxDWhYwply1FqSkOktopSUks7KYFxk+uUX1ygpwhCgCWIesslS6rgO1W9oA4HOBu25qRKWipIUp6QSCQK0kOASUlgQ2fJoUm07fCXDLWZaVBklaS5y3ikuaRYiySH4eEXOxlbtc0JtkUTWSEqHZspCFBQ3bs10tDNi7LVNkJNdIBUmkyZ2gCXrQoeQbm8WJmy+yS6pwWpwKaZhWQ2bryvoxzisTrqdnYQ1E4qSHSAHQ7KYCoBZGZuzCLUnZGzqUvMwqlDMnskFWd2C7aeUVpUsqBZCiU57wSb5AJULZcYZOkqBApNw5dSbXIGXFvQxW4nD8bs9kdnLxGFXLL0y0IWrVS2CgCmxJOYy5Q/E4bE5kSrFLGYFneJ4MoXBAYpGsWsPs2WZcqeXCkIUxswBqCur28Why5tTgmoZXCD4WTbwh8ZpW4h2bstYCiuXJcM1D52JJKg4GYYC7jRxE82XKUbykXDPbyJA0tzDRLKnqSGSopd9Aq5AD7z3sLZWyN4rSAqZh0iYULCnDGWl2Spn3dX1h9cmUt86v4vDKroYsTusbNdm520h04AIAKg4fQJzUTlwv+zRTlTWQEBKQmlmAItxuS5yztYWDRDNw5V8xSOVJPmUlvKLxLk/EJA3iGLC5sTcWFmvpf0gPtjaxVTLEoqB1JYgaEAG5b72nDQwnCJS9AZTNWo1qF31uzPZ4EbXw4QoKWs7xWQKXYWJbfsB+cZ8ry/GnGcWNxUxWHnVNlYj7wyI5ZOODCLs6SgprSxCg6dN05Fjy9Xi9i8NKmgO9rZl83Zwb5xJNlfZJRUoplpoQCzpTmEBWZGdjGLRlsbPYG/toESlF4M4/ATHJCLc1C1xwzgOrCKBhwqdMmxpPg74s+qCck3qoUBbMBaSzjNlekZpODJNy3vnBrZmyZSiAs2Y71SRbK+8D6RUTas7V+MZs42NI42J/QeEBzMJubnrGrHwvgz/mLHSYjPJt4HlDx8GYc92bNu9/s1C2dwnjxirLU7GNWqKmJNvfCN1M+A0HKeodZYP/AJCK036PHDduPGUf/eFlPYw6MomljL2RGsP0czBlOlHqFj8jDpvwGpKEntkVfMGIGrUK+bTNIz1hCWMyk29+xGh2DsYkCatqC+6r5kkEVchUpLcWOVnWB2H2c1Kiosh3pS5KWLh3AYu0HZmLFJuyWFIYO4IOYUXyyDAczE1cCtqbIShToJaxZnzA4aB38IpzsGFAZOcuoZw/DUdYvYra5XkOTqI/tpq+WcNwqtwkkd6xe2QHQwgAzsCUqIINuDfmYUGliQ5dz1Uf/aFAG1kpkhCUKBMwqUqond7ILAIup3qL5ZDOIkrISSqwNVyCARyaxsMhFNeInZUpQ7vRL+szGJdie6kO1qh4xGdnrWXmIUo/exEwu4zaUjrqFaxWFqxNxibrv3WICVkhLly5AD3NgTDpaZjGiXSkWqmKK1DJLBEkd7KyuWWtnZuCkhRJRIlBIO8pLVZCwpdRIJ3XGto5LSiqlCylJqpoKpYuR8pfN8orrhaor2apRqWqakmzmUlALAWShSSQL9bu0WsJsMpUlblIAA3kyxUxJ3je18qU5Xghg5SkJclSnUQKr5JS7G3EesRY6cSAzjT2BF8eM9ptvo/A4uZuUrQEquyUKANQNRZKmJYHQ5RdBQkMB42fxbMwN2VIX2qShJKg6qQkqcMxVQm4z7wtxi2wQR2lSUXBWkOytAUEjxu4tZrh8Z+lbqhOxakKKkuFZcXHNIzAz/CIcdMXNmJmI3VhAT4VzFgEKN0ssAaguxEWJiwpCkiWlQUoErWCgpb5agsA8rFtCbNT+toQya1TFD5Uk+AfQNypgue6JvqLeLxq1JloIpo7wd6lfKQcikXDG7ta4izs9SEg1KAvkS2UZ3auOnBBoBkg2dJZV82ILjzOekLBY7GAB8VOcvYqmnI3b7QRPycYfS1rUzUkvUm12qHv9IFYbEzBNEuglAyWSbJeojq5OjWsS0DztDHMGmhTnWW+n84VD1bQxYF0yVdZckf/AJzD+TiPjrTpTnb0/L3pGK/+azFzFLS1ADUMCkXeonvGZysBws8X/wCKYgX+rSD1Sx/4dnaM1t5ap06bWlMohCLJqAexfeWqrM3J/CFy/wBN9CcP0zH/ABviSxQS13pAADNqEni0DV7fmzG7QrURYOp2Du1+sVkbOdVI3jmAHNnLnLlEhRSopYjKxDOOLG8Z3kucV+RtMhNVJPTS/B8resd/+RjIA+Ni7e8oik3bRvflCxWzQoOPHn+/OIUkmbbfNBPvxijPxYLsk5cIdgzek5+x5xfOEDO0M/YIrFlLuMw2R5fpEaNpF40C8FbKAE/BMffFocqbxI7UPvrDhtQ6FoiXgS0Vzh4rU4JS9tLGSiPE/lE6dvTPvnz521gN2MSCVBowc/j8y7LP6fpFrDbaUcy4zslzlfLU8YHy0INIRytexbJzYGx3uDmLOKJloSqxqAOb5gEWPI5uTCtGDyds0y2AFaglgSN1xUSTxAYdekDjhjMW5mC/VRbrkLRnJ2JXWRWeV30FosYeasaluVoRj+M7LDpBCAvSonMsMuGYgDtPbU02LOLAD5QdA/4+UWMaomVTmHBd3IPv8BFWXhg1ahdWQ/FV+MH/AEUK3jxjsETK5D/j+kKF2J6VtdcxJHZzAgMbdmhYJ/1KDQYAKS11FQS7gAk0hmCbcPSK8/ZkielMw4hgxG7SXfPdcqccCE9REWLmLmSl0pVSKQiYldCx2YCalUhSShRvQSCk5nIDbhsTyyiJ2epnoIGbNfqQ7jPNhAhUgFRSA5dvZP4QWlSJhwyVLXMVZLBw2bOQnvKAe/KB83bRICQmWabdoxSSAbilJCRqcmOYpi5eybMW8PgVCSlQLyyokKBcJUQlLE/6QGuxtEM7GSwGKVdo9ykhSVD+ZzultNTqXsNxUxBVUs1FWSUhnuGuBUs2Z0hXOHgzVMEpEsXvr6F/+Q/phXlOJ9bVmep+8RKAvU5Kxpanu242bMxDKWkt2KDMbJau6OguG6VDlDUYKWhaRNUSVEM4LAngEilJezkBzrDv4wy5gQkUorS7X7RKVEa3SaFDIG0ZX/S300nCT27icMpiucs0jRIpFxYCneL8mB4RxU6XLnSpcpKSFpSurJkLXSkiwu5fpFBMlS8Mpw9RSutTABae1SS5NnASogDgwyi0vCbyFNmlIysB2q2SRlmnh5taLP1U/gXjpylyyouyiCAS4TvLBA4OAks2YMUZwNAZu9aqkhNnLOWDkDK9uTwZ2ugKCy9W8cjV8xcuDf8AvFSTOoDuUO1wFfdVnS+pBy0gh0Z2JNJQHBcAc80gs4zOjm/WKG3MUtIHeSCtKAN6XcgqdWSjnZw3mYt7JxG5c3tcXfdSTZsn5eEdxOJKQVJUUvMlpJcOUnMXa1vSFJ5FvgtkYkKlp3s0hQCmelQfl97TOKW3cT3juqSgUuAlThRIpBU4Dtry4QT2fPUUpNTKKZbmlN7JUcrXLvyyiDFqFU1VCVEMQFBZF1hOSS+SjlBJ5G+A3YGx0qm9sFKcJWKSAzndNybF0qtcE5EO0WviHDpUjsyhNVzUT3GuVO1sw4uC/jF3AykFYV2aEkVskO2ak2CnIyc31h+LloK1hiy5awoBQFmS7WIBLZt4GC+z+nn6UsbEEaEZEWY3vlF+QuzcstP2i/i9lyzKKpaFpIKe8utwqVKUGIQm28kNxBOsDMOfxDc8mh2ZSiPGYBilYfO/R282vBGVhD7MNTLcFx4t1geZakTaa1BKsmNhy98oAMKwpAjPzZTzGbu+sG04Vbf4ivQ/lA/CSHWtlGpCiC4GhI/CAF9WSzMYozsCm5Yj84MYhMxIcpSocYGzdpsQ8ol7ApP7XhEHKwJjqcEYv4rHIR3kngWIcHNlPZ4lk4yUoBQOejgnxSC/pFeQdsrABqvmdQbLdKAPF3VFTamyylqT0S/U25tpygmidLII3g4ZwCD4ERBjsPKWxK1BiCLmxHAqyhaAnCyKrVKD6H20SJF/TyjRyMPIVdL6ZkkHLPiYg2ns195IdX4iFoxRkywRlYC/vKK+IW55ZaRdnJpSEjqTe59/hFBfvzh2IqoW5+kKOlL8fSOROB69sOWnsVKLAhSnLByKBZy7DpDVEHNKT4A+/fGKYSqXLoJYEv1LC3o/jDMIjf6X/K0dXDjntnzu+l5KEv3QC+lj5pa/59IeVE5kn+olQH+5/fWGA+/fL06wir379uw0jVDicOhL0hIfP7OU56si/wDYQsQmqxI8CtJtzlrTr+EdB9+/eccKvfv20TkPahmbPQpZmECohKbKULJIIYEqAIYHx5xyTs1CVFVJJKiousK3mVkDK/nPpE5Uffv24jhV79+3hdYfaojhSpSySSFpAdkFT33iSxV3lfNHOwIUgZoSkjuJBcrq77KUzAZDMZROFe/flHHb3+sHWUdqEY/Cz1ApQqXLTolIUmzvmuWLs56mB/1HFJH+KSf+rLJH/wBgPpGpFvfvrCMzn6++vlE/HFfJWclS8WASlJqOrGZ4tvvEc7G4sDflp0zklI/7BfPzjSGWk5hPiAfx5R0SgAwFPIW/DhC+KH8jMyfiGYkuZcpXIKKbcGeJ17Y7QKfDWIFR7Xdsag5IYXDxoi5F1L/3rPPInQRkPivaMxCxLlSt5Y3FUp1saTmpd2uwHAxF/wA88qnPfAnJ2pLSxVLmAB2oWlXE3dIJu9/OI1bfw7vXMFiO45Dhh8zGMltjGYghlrSEndUJbgVNcEuT6tyimiXMIsocMozxbYy9u4bs1IqmEkEVFKQx7NEtJaq7UA6QFM1NRKSGVcAHJy7NoQ5gWnBr/lPpDjLUL6weKY5KVeFtGTUiod5Nx4fqH9IG4TF3ZVjzzz184N4ZlAgQEnwU6pAPERlMYtScUspJDzFZa7x01jR7HDBSfuKIHQ3HoRGexyynEVAkETCQRYuFm45wG1eydtS1SQTLTUGC1zHUlBsS0tNyKXUHOjRBO2oopDAoUbqWQCpwSwTSwSgAC3m+ZEYDbZCZy11LTMmSZVzvEETCpzqClIB5LaC2IJLlFO4paVG5UkgkJo0qca9dIdTGX2ts+gNYqc2A7oVTY8CAHZrA84ObA2XJSkJmE8QsaZOCnVNusVJSLqKk0vozO5LG/EAQ+VjgDa7eULVYIbSHZ2SAoH5k3HLoevrBTC/C6/q31iZSEsFCpWb91kpBudHbyvGXQqlaV8VOXGYe/WNBtz41XiAkLASlI7qXAfiXJu1oCWMJNQsMGcZj3nEqcMlBqLOMuvGM/gMY6wzhr8wPH3eL2O2qSrdYBruHu7X8IcibS2hs8LdmCr39Yz8+Tcgi+vvrBobQzdlcwM/A9OMC9qSULUCBdr+H5/tAlTMvrChIkAizN1hQYHoWK2ilaVoUkUqpzrSsBJdkrQosKrm19bWhmzuyQGSpzzqJ6OQH66tChR2Yx0Sw8+SFPO7Ts2JeWzvZnJIIF3sDoI5iJ0lSnkKmGUBcrpcqe7MkEAZXdyTweFChGa1/fT8m6A8YklyCpylmDElROuWQNyxPgIUKAkRSaiktYAkgkjU6gF2vlqOEORLUxUEKKQWqFLAsC11OSxGjXhQoVNEmcCHGhIPUWI98Y6FX9++UKFDB7eZjj+sKFACMID375woUAPQOOj/v+UZr4tNUySB8oN7h6n1F23fJ4UKI/wBPSuHtlFYEKfeJqIIy7xAFvJrxpE/BACR9sQtg+6Cmpt4BiCz2hQoy/wA+Mu6058rMwJxez5khQStriygXChy1HiIlkoBHWFCjPlMrTjdh8zABQ92jmzpykKKDyI6RyFCgEMKn7ZX8yQb6M/8A4kRm9pMJ18u0U/TtDHYUAR7FomBSFqoAmy5zsS6UVJmJDA7zLSQ9rG8F9l7QStTMa5ippWbNugkDm4J/3KGpjkKLqUG1ZrPzYQOkzwFh9XzDh9HHDwPjChRKljFSlU1SwAlN1oyKXe4OSk553Hk1HtFKKQA41P7OHhQocTWikyiiWHsogEgXY8HOmkRAl/LlzzAfh5QoUUg0vb3o3CIVfv6P+TQoUKhCqXChQoRv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images.travelpod.com/tw_slides/ta01/08a/bd4/gargoyles-atop-notre-dame-cathedral-p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0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hBf0dq9mOUg/Teo6iNJ3a_I/AAAAAAAAR_E/Fq2Fg-BAm80/s400/Notre%2BDame%2BExterior%2B%25286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vam.ac.uk/__data/assets/image/0004/185062/2006bb3218_rheims_cathedral_model_annot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389440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122413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Brief historical context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</p:spPr>
        <p:txBody>
          <a:bodyPr/>
          <a:lstStyle/>
          <a:p>
            <a:r>
              <a:rPr lang="en-GB" dirty="0" smtClean="0"/>
              <a:t>Period </a:t>
            </a:r>
            <a:r>
              <a:rPr lang="en-GB" dirty="0"/>
              <a:t>of </a:t>
            </a:r>
            <a:r>
              <a:rPr lang="en-GB" b="1" dirty="0">
                <a:solidFill>
                  <a:srgbClr val="FF0000"/>
                </a:solidFill>
              </a:rPr>
              <a:t>great demographic expansion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economic dynamism </a:t>
            </a:r>
            <a:r>
              <a:rPr lang="en-GB" dirty="0"/>
              <a:t>and was affirming its status in the kingdom of France as:</a:t>
            </a:r>
          </a:p>
          <a:p>
            <a:pPr lvl="1"/>
            <a:r>
              <a:rPr lang="en-GB" b="1" dirty="0"/>
              <a:t>the political capital</a:t>
            </a:r>
            <a:r>
              <a:rPr lang="en-GB" dirty="0"/>
              <a:t> of the </a:t>
            </a:r>
            <a:r>
              <a:rPr lang="en-GB" dirty="0" err="1"/>
              <a:t>Capetian</a:t>
            </a:r>
            <a:r>
              <a:rPr lang="en-GB" dirty="0"/>
              <a:t> </a:t>
            </a:r>
            <a:r>
              <a:rPr lang="en-GB" dirty="0" smtClean="0"/>
              <a:t>kings </a:t>
            </a:r>
          </a:p>
          <a:p>
            <a:pPr marL="457200" lvl="1" indent="0">
              <a:buNone/>
            </a:pPr>
            <a:r>
              <a:rPr lang="en-GB" dirty="0" smtClean="0"/>
              <a:t>	(increasing </a:t>
            </a:r>
            <a:r>
              <a:rPr lang="en-GB" dirty="0"/>
              <a:t>power of the king of </a:t>
            </a:r>
            <a:r>
              <a:rPr lang="en-GB" dirty="0" smtClean="0"/>
              <a:t>France)</a:t>
            </a:r>
            <a:endParaRPr lang="en-GB" dirty="0"/>
          </a:p>
          <a:p>
            <a:pPr lvl="1"/>
            <a:r>
              <a:rPr lang="en-GB" b="1" dirty="0" smtClean="0"/>
              <a:t>an </a:t>
            </a:r>
            <a:r>
              <a:rPr lang="en-GB" b="1" dirty="0"/>
              <a:t>economic centre</a:t>
            </a:r>
            <a:r>
              <a:rPr lang="en-GB" dirty="0"/>
              <a:t>, as a craftsmen’s and merchant’s village developed on the </a:t>
            </a:r>
            <a:r>
              <a:rPr lang="en-GB" dirty="0" smtClean="0"/>
              <a:t>bank </a:t>
            </a:r>
            <a:r>
              <a:rPr lang="en-GB" dirty="0"/>
              <a:t>of the </a:t>
            </a:r>
            <a:r>
              <a:rPr lang="en-GB" dirty="0" smtClean="0"/>
              <a:t>river Seine </a:t>
            </a:r>
          </a:p>
          <a:p>
            <a:pPr lvl="1"/>
            <a:r>
              <a:rPr lang="en-GB" b="1" dirty="0" smtClean="0"/>
              <a:t>a </a:t>
            </a:r>
            <a:r>
              <a:rPr lang="en-GB" b="1" dirty="0"/>
              <a:t>major intellectual and teaching centre</a:t>
            </a:r>
            <a:r>
              <a:rPr lang="en-GB" dirty="0"/>
              <a:t>: international influence of the </a:t>
            </a:r>
            <a:r>
              <a:rPr lang="en-GB" b="1" dirty="0"/>
              <a:t>cathedral school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Increased importance of monks of cult </a:t>
            </a:r>
            <a:r>
              <a:rPr lang="en-GB" dirty="0"/>
              <a:t>of </a:t>
            </a:r>
            <a:r>
              <a:rPr lang="en-GB" dirty="0" smtClean="0"/>
              <a:t>St Denis - synonymous </a:t>
            </a:r>
            <a:r>
              <a:rPr lang="en-GB" dirty="0"/>
              <a:t>with Parisian identity.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3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08712"/>
          </a:xfrm>
        </p:spPr>
        <p:txBody>
          <a:bodyPr/>
          <a:lstStyle/>
          <a:p>
            <a:r>
              <a:rPr lang="en-GB" b="1" dirty="0"/>
              <a:t>Maurice de Sully</a:t>
            </a:r>
            <a:r>
              <a:rPr lang="en-GB" dirty="0"/>
              <a:t> was bishop of Paris from 1160 to 1196. 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Wanted to rebuild </a:t>
            </a:r>
            <a:r>
              <a:rPr lang="en-GB" b="1" dirty="0"/>
              <a:t>a cathedral church dedicated to the Virgin Mary</a:t>
            </a:r>
            <a:r>
              <a:rPr lang="en-GB" dirty="0"/>
              <a:t> (Notre-Dame) and making it a bishop’s church, a canon church and a baptistery.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intention to construct the tallest cathedral in the world can be traced to the foundation, which the builders prepared with 30 foot deep footings of precisely cut hard stone.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3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33670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Maurice </a:t>
            </a:r>
            <a:r>
              <a:rPr lang="en-GB" b="1" dirty="0"/>
              <a:t>de </a:t>
            </a:r>
            <a:r>
              <a:rPr lang="en-GB" b="1" dirty="0" smtClean="0"/>
              <a:t>Sully</a:t>
            </a:r>
            <a:r>
              <a:rPr lang="en-GB" dirty="0"/>
              <a:t> </a:t>
            </a:r>
            <a:r>
              <a:rPr lang="en-GB" dirty="0" smtClean="0"/>
              <a:t>had the </a:t>
            </a:r>
            <a:r>
              <a:rPr lang="en-GB" dirty="0"/>
              <a:t>political power and resources to build the cathedral of such sheer size.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Notre Dame had access to tax money, and controlled more than half the land on the </a:t>
            </a:r>
            <a:r>
              <a:rPr lang="en-GB" dirty="0" smtClean="0"/>
              <a:t>Ile-de-la-</a:t>
            </a:r>
            <a:r>
              <a:rPr lang="en-GB" dirty="0" err="1" smtClean="0"/>
              <a:t>Cité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Notre Dame was intended to tower above the low roofs of medieval Paris with the cross shape clearly visible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3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0"/>
            <a:ext cx="8229600" cy="1143000"/>
          </a:xfrm>
        </p:spPr>
        <p:txBody>
          <a:bodyPr/>
          <a:lstStyle/>
          <a:p>
            <a:r>
              <a:rPr lang="en-GB" sz="2800" dirty="0"/>
              <a:t>This project was the focal point of </a:t>
            </a:r>
            <a:r>
              <a:rPr lang="en-GB" sz="2800" b="1" dirty="0"/>
              <a:t>an enormous urban construction </a:t>
            </a:r>
            <a:r>
              <a:rPr lang="en-GB" sz="2800" b="1" dirty="0" smtClean="0"/>
              <a:t>site</a:t>
            </a:r>
            <a:r>
              <a:rPr lang="en-GB" sz="2800" dirty="0" smtClean="0"/>
              <a:t>: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472608"/>
          </a:xfrm>
        </p:spPr>
        <p:txBody>
          <a:bodyPr/>
          <a:lstStyle/>
          <a:p>
            <a:pPr lvl="1"/>
            <a:r>
              <a:rPr lang="en-GB" b="1" dirty="0"/>
              <a:t>demolition of the former </a:t>
            </a:r>
            <a:r>
              <a:rPr lang="en-GB" b="1" dirty="0" smtClean="0"/>
              <a:t>church</a:t>
            </a:r>
            <a:endParaRPr lang="en-GB" b="1" dirty="0"/>
          </a:p>
          <a:p>
            <a:pPr lvl="1"/>
            <a:r>
              <a:rPr lang="en-GB" dirty="0"/>
              <a:t>creation of a square, or </a:t>
            </a:r>
            <a:r>
              <a:rPr lang="en-GB" b="1" dirty="0" err="1"/>
              <a:t>parvis</a:t>
            </a:r>
            <a:r>
              <a:rPr lang="en-GB" dirty="0"/>
              <a:t> which would serve as an intermediary space between the secular world and the sacred world: </a:t>
            </a:r>
            <a:r>
              <a:rPr lang="en-GB" b="1" dirty="0"/>
              <a:t>an area for catechism and learning through the portal sculptures</a:t>
            </a:r>
            <a:r>
              <a:rPr lang="en-GB" dirty="0" smtClean="0"/>
              <a:t>;</a:t>
            </a:r>
          </a:p>
          <a:p>
            <a:pPr lvl="1"/>
            <a:r>
              <a:rPr lang="en-GB" b="1" dirty="0"/>
              <a:t>opening of the Rue </a:t>
            </a:r>
            <a:r>
              <a:rPr lang="en-GB" b="1" dirty="0" err="1"/>
              <a:t>Neuve</a:t>
            </a:r>
            <a:r>
              <a:rPr lang="en-GB" b="1" dirty="0"/>
              <a:t>:</a:t>
            </a:r>
            <a:endParaRPr lang="en-GB" dirty="0"/>
          </a:p>
          <a:p>
            <a:pPr lvl="2"/>
            <a:r>
              <a:rPr lang="en-GB" dirty="0"/>
              <a:t>a wide street that would give a large population easy access to the cathedral; </a:t>
            </a:r>
          </a:p>
          <a:p>
            <a:pPr lvl="2"/>
            <a:r>
              <a:rPr lang="en-GB" dirty="0"/>
              <a:t>it would be stage to major processions over the centuries </a:t>
            </a:r>
          </a:p>
          <a:p>
            <a:pPr lvl="2"/>
            <a:r>
              <a:rPr lang="en-GB" dirty="0"/>
              <a:t>to make possible the </a:t>
            </a:r>
            <a:r>
              <a:rPr lang="en-GB" b="1" dirty="0"/>
              <a:t>transport </a:t>
            </a:r>
            <a:r>
              <a:rPr lang="en-GB" b="1" dirty="0" err="1" smtClean="0"/>
              <a:t>ofconstruction</a:t>
            </a:r>
            <a:r>
              <a:rPr lang="en-GB" b="1" dirty="0" smtClean="0"/>
              <a:t> </a:t>
            </a:r>
            <a:r>
              <a:rPr lang="en-GB" b="1" dirty="0"/>
              <a:t>materials</a:t>
            </a:r>
            <a:r>
              <a:rPr lang="en-GB" dirty="0"/>
              <a:t>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7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Maurice of Sully and his influence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fr-FR" dirty="0" err="1" smtClean="0"/>
              <a:t>Amazed</a:t>
            </a:r>
            <a:r>
              <a:rPr lang="fr-FR" dirty="0" smtClean="0"/>
              <a:t> by </a:t>
            </a:r>
            <a:r>
              <a:rPr lang="fr-FR" dirty="0" err="1" smtClean="0"/>
              <a:t>other</a:t>
            </a:r>
            <a:r>
              <a:rPr lang="fr-FR" dirty="0" smtClean="0"/>
              <a:t> constructions in the new style </a:t>
            </a:r>
            <a:r>
              <a:rPr lang="fr-FR" dirty="0" err="1" smtClean="0"/>
              <a:t>like</a:t>
            </a:r>
            <a:r>
              <a:rPr lang="fr-FR" dirty="0" smtClean="0"/>
              <a:t> Saint Denis of </a:t>
            </a:r>
            <a:r>
              <a:rPr lang="fr-FR" dirty="0" err="1" smtClean="0"/>
              <a:t>cathedrals</a:t>
            </a:r>
            <a:r>
              <a:rPr lang="fr-FR" dirty="0" smtClean="0"/>
              <a:t> of </a:t>
            </a:r>
            <a:r>
              <a:rPr lang="fr-FR" dirty="0"/>
              <a:t>Sens, Noyon, </a:t>
            </a:r>
            <a:r>
              <a:rPr lang="fr-FR" dirty="0" smtClean="0"/>
              <a:t>Laon.</a:t>
            </a:r>
          </a:p>
          <a:p>
            <a:r>
              <a:rPr lang="en-GB" b="1" dirty="0"/>
              <a:t>Maurice de Sully</a:t>
            </a:r>
            <a:r>
              <a:rPr lang="en-GB" dirty="0"/>
              <a:t> decided to give the capital a cathedral worthy of France’s largest </a:t>
            </a:r>
            <a:r>
              <a:rPr lang="en-GB" dirty="0" smtClean="0"/>
              <a:t>city.</a:t>
            </a:r>
            <a:endParaRPr lang="fr-FR" dirty="0" smtClean="0"/>
          </a:p>
          <a:p>
            <a:r>
              <a:rPr lang="fr-FR" dirty="0" err="1" smtClean="0"/>
              <a:t>Friend</a:t>
            </a:r>
            <a:r>
              <a:rPr lang="fr-FR" dirty="0" smtClean="0"/>
              <a:t> &amp; confident of King Louis VII </a:t>
            </a:r>
            <a:r>
              <a:rPr lang="fr-FR" dirty="0" err="1" smtClean="0"/>
              <a:t>who</a:t>
            </a:r>
            <a:r>
              <a:rPr lang="fr-FR" dirty="0" smtClean="0"/>
              <a:t> encourages and supports </a:t>
            </a:r>
            <a:r>
              <a:rPr lang="fr-FR" dirty="0" err="1" smtClean="0"/>
              <a:t>his</a:t>
            </a:r>
            <a:r>
              <a:rPr lang="fr-FR" dirty="0" smtClean="0"/>
              <a:t> projet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Collaboration of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en-GB" b="1" dirty="0"/>
              <a:t>King Louis VII, the Church, notable residents of the city, and the entire population participated in construction:</a:t>
            </a:r>
            <a:r>
              <a:rPr lang="en-GB" dirty="0"/>
              <a:t> some offered money, others offered their labour, while others offered their knowledge. </a:t>
            </a:r>
          </a:p>
        </p:txBody>
      </p:sp>
    </p:spTree>
    <p:extLst>
      <p:ext uri="{BB962C8B-B14F-4D97-AF65-F5344CB8AC3E}">
        <p14:creationId xmlns:p14="http://schemas.microsoft.com/office/powerpoint/2010/main" val="27279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Background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535892" cy="5167476"/>
          </a:xfrm>
        </p:spPr>
        <p:txBody>
          <a:bodyPr/>
          <a:lstStyle/>
          <a:p>
            <a:r>
              <a:rPr lang="en-GB" b="1" dirty="0" smtClean="0"/>
              <a:t>Notre-Dame’s </a:t>
            </a:r>
            <a:r>
              <a:rPr lang="en-GB" b="1" dirty="0"/>
              <a:t>first stone</a:t>
            </a:r>
            <a:r>
              <a:rPr lang="en-GB" dirty="0"/>
              <a:t> </a:t>
            </a:r>
            <a:r>
              <a:rPr lang="en-GB" dirty="0" smtClean="0"/>
              <a:t>laid </a:t>
            </a:r>
            <a:r>
              <a:rPr lang="en-GB" dirty="0"/>
              <a:t>in 1163 in the presence of Pope Alexander III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gothic style already seen in a few building :</a:t>
            </a:r>
          </a:p>
          <a:p>
            <a:pPr lvl="1"/>
            <a:r>
              <a:rPr lang="en-GB" dirty="0" smtClean="0"/>
              <a:t>in </a:t>
            </a:r>
            <a:r>
              <a:rPr lang="en-GB" dirty="0"/>
              <a:t>1140 with the dedication of the Abbey of Saint-Denis built by </a:t>
            </a:r>
            <a:r>
              <a:rPr lang="en-GB" b="1" dirty="0" err="1"/>
              <a:t>Abbé</a:t>
            </a:r>
            <a:r>
              <a:rPr lang="en-GB" b="1" dirty="0"/>
              <a:t> </a:t>
            </a:r>
            <a:r>
              <a:rPr lang="en-GB" b="1" dirty="0" err="1"/>
              <a:t>Suger</a:t>
            </a:r>
            <a:r>
              <a:rPr lang="en-GB" dirty="0" smtClean="0"/>
              <a:t>;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 1150: </a:t>
            </a:r>
            <a:r>
              <a:rPr lang="en-GB" dirty="0" err="1" smtClean="0"/>
              <a:t>Noyon</a:t>
            </a:r>
            <a:r>
              <a:rPr lang="en-GB" dirty="0" smtClean="0"/>
              <a:t>; in </a:t>
            </a:r>
            <a:r>
              <a:rPr lang="en-GB" dirty="0"/>
              <a:t>1153: </a:t>
            </a:r>
            <a:r>
              <a:rPr lang="en-GB" dirty="0" err="1" smtClean="0"/>
              <a:t>Senlis</a:t>
            </a:r>
            <a:r>
              <a:rPr lang="en-GB" dirty="0" smtClean="0"/>
              <a:t>; in </a:t>
            </a:r>
            <a:r>
              <a:rPr lang="en-GB" dirty="0"/>
              <a:t>1160: </a:t>
            </a:r>
            <a:r>
              <a:rPr lang="en-GB" dirty="0" err="1"/>
              <a:t>Laon</a:t>
            </a:r>
            <a:r>
              <a:rPr lang="en-GB" dirty="0"/>
              <a:t>, Sens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Four major construction campaigns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472608"/>
          </a:xfrm>
        </p:spPr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ed </a:t>
            </a:r>
            <a:r>
              <a:rPr lang="en-GB" dirty="0"/>
              <a:t>by </a:t>
            </a:r>
            <a:r>
              <a:rPr lang="en-GB" dirty="0" smtClean="0"/>
              <a:t>builders: </a:t>
            </a:r>
            <a:r>
              <a:rPr lang="fr-FR" dirty="0" smtClean="0"/>
              <a:t>Jean </a:t>
            </a:r>
            <a:r>
              <a:rPr lang="fr-FR" dirty="0"/>
              <a:t>de Chelles, Pierre de Montreuil, Pierre de Chelles, Jean Ravy, Jean le Bouteiller.</a:t>
            </a:r>
            <a:endParaRPr lang="en-GB" dirty="0"/>
          </a:p>
          <a:p>
            <a:r>
              <a:rPr lang="en-GB" b="1" dirty="0"/>
              <a:t>1163-1182</a:t>
            </a:r>
            <a:r>
              <a:rPr lang="en-GB" dirty="0"/>
              <a:t> : construction of the choir and </a:t>
            </a:r>
            <a:r>
              <a:rPr lang="en-GB" dirty="0" smtClean="0"/>
              <a:t>double </a:t>
            </a:r>
            <a:r>
              <a:rPr lang="en-GB" dirty="0" err="1"/>
              <a:t>deambulatory</a:t>
            </a:r>
            <a:r>
              <a:rPr lang="en-GB" dirty="0"/>
              <a:t>. </a:t>
            </a:r>
            <a:r>
              <a:rPr lang="en-GB" dirty="0" smtClean="0"/>
              <a:t>(</a:t>
            </a:r>
            <a:r>
              <a:rPr lang="en-GB" dirty="0"/>
              <a:t>first builder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b="1" dirty="0"/>
              <a:t>1182-1190</a:t>
            </a:r>
            <a:r>
              <a:rPr lang="en-GB" dirty="0"/>
              <a:t> : construction of the last three bays in the nave, the side aisles and the tribunes. (second builder).</a:t>
            </a:r>
          </a:p>
          <a:p>
            <a:r>
              <a:rPr lang="en-GB" b="1" dirty="0"/>
              <a:t>1190-1225</a:t>
            </a:r>
            <a:r>
              <a:rPr lang="en-GB" dirty="0"/>
              <a:t> : edification of the façade </a:t>
            </a:r>
            <a:r>
              <a:rPr lang="en-GB" dirty="0" smtClean="0"/>
              <a:t>and </a:t>
            </a:r>
            <a:r>
              <a:rPr lang="en-GB" dirty="0"/>
              <a:t>the first two bays in the </a:t>
            </a:r>
            <a:r>
              <a:rPr lang="en-GB" dirty="0" smtClean="0"/>
              <a:t>nave (</a:t>
            </a:r>
            <a:r>
              <a:rPr lang="en-GB" dirty="0"/>
              <a:t>third builder).</a:t>
            </a:r>
          </a:p>
          <a:p>
            <a:r>
              <a:rPr lang="en-GB" b="1" dirty="0" smtClean="0"/>
              <a:t>1225-1250</a:t>
            </a:r>
            <a:r>
              <a:rPr lang="en-GB" dirty="0" smtClean="0"/>
              <a:t> </a:t>
            </a:r>
            <a:r>
              <a:rPr lang="en-GB" dirty="0"/>
              <a:t>: </a:t>
            </a:r>
            <a:r>
              <a:rPr lang="en-GB" b="1" dirty="0"/>
              <a:t>upper gallery</a:t>
            </a:r>
            <a:r>
              <a:rPr lang="en-GB" dirty="0"/>
              <a:t> and two towers on the </a:t>
            </a:r>
            <a:r>
              <a:rPr lang="en-GB" dirty="0" smtClean="0"/>
              <a:t>façade</a:t>
            </a:r>
            <a:r>
              <a:rPr lang="en-GB" dirty="0"/>
              <a:t> </a:t>
            </a:r>
            <a:r>
              <a:rPr lang="en-GB" dirty="0" smtClean="0"/>
              <a:t>(fourth </a:t>
            </a:r>
            <a:r>
              <a:rPr lang="en-GB" dirty="0"/>
              <a:t>builder).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4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873648221 2df693ac9a The Influence of Art History on Modern Design   Gothic Sty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-6085"/>
            <a:ext cx="5148064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7504" y="116632"/>
            <a:ext cx="3744416" cy="20882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b="1" dirty="0" smtClean="0">
                <a:solidFill>
                  <a:schemeClr val="bg1"/>
                </a:solidFill>
              </a:rPr>
              <a:t>‘Technology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engineering’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How </a:t>
            </a:r>
            <a:r>
              <a:rPr lang="en-GB" sz="1800" dirty="0"/>
              <a:t>were cathedrals built? 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http://www.youtube.com/watch?v=24N94rZ7XtU</a:t>
            </a:r>
            <a:r>
              <a:rPr lang="en-GB" sz="1800" dirty="0"/>
              <a:t> – from </a:t>
            </a:r>
            <a:r>
              <a:rPr lang="en-GB" sz="1800" dirty="0" smtClean="0"/>
              <a:t>12’30 min to 35 minutes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Notre Dame’s architectural advances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Materials:  Stone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/>
          <a:lstStyle/>
          <a:p>
            <a:r>
              <a:rPr lang="en-GB" dirty="0"/>
              <a:t>Notre-Dame was built from stone called </a:t>
            </a:r>
            <a:r>
              <a:rPr lang="en-GB" b="1" dirty="0" err="1" smtClean="0"/>
              <a:t>cliquart</a:t>
            </a:r>
            <a:endParaRPr lang="en-GB" b="1" dirty="0" smtClean="0"/>
          </a:p>
          <a:p>
            <a:endParaRPr lang="en-GB" dirty="0" smtClean="0"/>
          </a:p>
          <a:p>
            <a:r>
              <a:rPr lang="en-GB" dirty="0" smtClean="0"/>
              <a:t>so </a:t>
            </a:r>
            <a:r>
              <a:rPr lang="en-GB" dirty="0"/>
              <a:t>were the other medieval churches of Paris, as well as the </a:t>
            </a:r>
            <a:r>
              <a:rPr lang="en-GB" dirty="0" smtClean="0"/>
              <a:t>Louvre for instance.</a:t>
            </a:r>
          </a:p>
          <a:p>
            <a:endParaRPr lang="en-GB" dirty="0" smtClean="0"/>
          </a:p>
          <a:p>
            <a:r>
              <a:rPr lang="en-GB" dirty="0" smtClean="0"/>
              <a:t>This stone</a:t>
            </a:r>
            <a:r>
              <a:rPr lang="en-GB" dirty="0"/>
              <a:t>, was taken out on the Left Bank of the river Seine.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Qualities: creamy </a:t>
            </a:r>
            <a:r>
              <a:rPr lang="en-GB" dirty="0" err="1" smtClean="0"/>
              <a:t>color</a:t>
            </a:r>
            <a:r>
              <a:rPr lang="en-GB" dirty="0" smtClean="0"/>
              <a:t> and easy </a:t>
            </a:r>
            <a:r>
              <a:rPr lang="en-GB" dirty="0"/>
              <a:t>to work with and that it hardens in the air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58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4211960" cy="2852936"/>
          </a:xfrm>
        </p:spPr>
        <p:txBody>
          <a:bodyPr/>
          <a:lstStyle/>
          <a:p>
            <a:r>
              <a:rPr lang="en-GB" dirty="0" smtClean="0"/>
              <a:t>Can you draw the floor plan from what you see?</a:t>
            </a:r>
            <a:endParaRPr lang="en-GB" dirty="0"/>
          </a:p>
        </p:txBody>
      </p:sp>
      <p:pic>
        <p:nvPicPr>
          <p:cNvPr id="5" name="Picture 4" descr="http://upload.wikimedia.org/wikipedia/commons/3/38/Facade-notre-dame-paris-ciel-bl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387424"/>
            <a:ext cx="5637073" cy="83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upload.wikimedia.org/wikipedia/commons/a/a8/Notre_Dame_dalla_Senn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7911" r="12227" b="36264"/>
          <a:stretch/>
        </p:blipFill>
        <p:spPr bwMode="auto">
          <a:xfrm>
            <a:off x="-508" y="0"/>
            <a:ext cx="4788532" cy="3501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72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Wood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4752528" cy="4968552"/>
          </a:xfrm>
        </p:spPr>
        <p:txBody>
          <a:bodyPr/>
          <a:lstStyle/>
          <a:p>
            <a:r>
              <a:rPr lang="en-GB" b="1" dirty="0"/>
              <a:t>Notre-Dame de Paris’s structure is one of the oldest in </a:t>
            </a:r>
            <a:r>
              <a:rPr lang="en-GB" b="1" dirty="0" smtClean="0"/>
              <a:t>Paris</a:t>
            </a:r>
          </a:p>
          <a:p>
            <a:r>
              <a:rPr lang="en-GB" dirty="0"/>
              <a:t>The structure is made from oak. Its dimensions are very impressive: 120 m long, 13 m wide at the nave, 40 m in the transept and 10 m high.</a:t>
            </a:r>
          </a:p>
        </p:txBody>
      </p:sp>
      <p:pic>
        <p:nvPicPr>
          <p:cNvPr id="5121" name="Picture 1" descr="http://www.notredamedeparis.fr/local/cache-vignettes/L350xH350/arton410-b2d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53" y="1916832"/>
            <a:ext cx="3981822" cy="39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Techniques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wheelbarrow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Cranes</a:t>
            </a:r>
            <a:endParaRPr lang="en-GB" dirty="0"/>
          </a:p>
          <a:p>
            <a:r>
              <a:rPr lang="en-GB" dirty="0" smtClean="0"/>
              <a:t>Winches</a:t>
            </a:r>
          </a:p>
          <a:p>
            <a:r>
              <a:rPr lang="en-GB" dirty="0" smtClean="0"/>
              <a:t>steeple </a:t>
            </a:r>
            <a:r>
              <a:rPr lang="en-GB" dirty="0"/>
              <a:t>jacks—a type of human hamster </a:t>
            </a:r>
            <a:r>
              <a:rPr lang="en-GB" dirty="0" smtClean="0"/>
              <a:t>wheel -to </a:t>
            </a:r>
            <a:r>
              <a:rPr lang="en-GB" dirty="0"/>
              <a:t>raise material up for construction.</a:t>
            </a:r>
          </a:p>
        </p:txBody>
      </p:sp>
      <p:pic>
        <p:nvPicPr>
          <p:cNvPr id="5122" name="Picture 2" descr="JPG - 80.1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27" y="1683610"/>
            <a:ext cx="2955032" cy="44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2007096"/>
          </a:xfrm>
        </p:spPr>
        <p:txBody>
          <a:bodyPr/>
          <a:lstStyle/>
          <a:p>
            <a:r>
              <a:rPr lang="en-GB" sz="2400" dirty="0"/>
              <a:t>What was the role of </a:t>
            </a:r>
            <a:r>
              <a:rPr lang="en-GB" sz="2400" dirty="0" smtClean="0"/>
              <a:t>Notre Dame </a:t>
            </a:r>
            <a:r>
              <a:rPr lang="en-GB" sz="2400" dirty="0"/>
              <a:t>in forming the urban identity of what was becoming a "capital" city, seat of the kings of France and the most populous centre in northern Europe?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35379" y="27463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chemeClr val="bg1"/>
                </a:solidFill>
              </a:rPr>
              <a:t>Nationality?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616624"/>
          </a:xfrm>
        </p:spPr>
        <p:txBody>
          <a:bodyPr>
            <a:normAutofit/>
          </a:bodyPr>
          <a:lstStyle/>
          <a:p>
            <a:r>
              <a:rPr lang="en-GB" dirty="0"/>
              <a:t>The style of architecture we now call Gothic first emerged </a:t>
            </a:r>
            <a:r>
              <a:rPr lang="en-GB" dirty="0" smtClean="0"/>
              <a:t>in </a:t>
            </a:r>
            <a:r>
              <a:rPr lang="en-GB" u="sng" dirty="0"/>
              <a:t>Île-de-France </a:t>
            </a:r>
            <a:r>
              <a:rPr lang="en-GB" dirty="0"/>
              <a:t>(the region around Paris</a:t>
            </a:r>
            <a:r>
              <a:rPr lang="en-GB" dirty="0" smtClean="0"/>
              <a:t>), </a:t>
            </a:r>
            <a:r>
              <a:rPr lang="en-GB" dirty="0"/>
              <a:t>around 1140.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evolved during the construction of great churches in the Paris region in a move towards greater </a:t>
            </a:r>
            <a:r>
              <a:rPr lang="en-GB" b="1" dirty="0"/>
              <a:t>height, light and </a:t>
            </a:r>
            <a:r>
              <a:rPr lang="en-GB" b="1" dirty="0" smtClean="0"/>
              <a:t>volume.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and was initially called « </a:t>
            </a:r>
            <a:r>
              <a:rPr lang="en-GB" b="1" i="1" dirty="0" err="1"/>
              <a:t>Francigenum</a:t>
            </a:r>
            <a:r>
              <a:rPr lang="en-GB" b="1" i="1" dirty="0"/>
              <a:t> Opus</a:t>
            </a:r>
            <a:r>
              <a:rPr lang="en-GB" b="1" dirty="0"/>
              <a:t> </a:t>
            </a:r>
            <a:r>
              <a:rPr lang="en-GB" dirty="0"/>
              <a:t>» (or </a:t>
            </a:r>
            <a:r>
              <a:rPr lang="en-GB" i="1" dirty="0"/>
              <a:t>opus </a:t>
            </a:r>
            <a:r>
              <a:rPr lang="en-GB" i="1" dirty="0" err="1"/>
              <a:t>modernum</a:t>
            </a:r>
            <a:r>
              <a:rPr lang="en-GB" dirty="0"/>
              <a:t> meaning </a:t>
            </a:r>
            <a:r>
              <a:rPr lang="en-GB" i="1" dirty="0"/>
              <a:t>“French work”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Gothic architecture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www.aviewoncities.com/img/paris/kvefr137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476672"/>
            <a:ext cx="9126860" cy="60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File:Notre-Dame de Paris - Galerie des Rois - Au centre, 8ème roi représenté par Eugène Viollet-le-Duc sculpté par Chenillon en 18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244"/>
            <a:ext cx="7118970" cy="67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Gallery of Kings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painted statues were added to the cathedral in the first third of the 13</a:t>
            </a:r>
            <a:r>
              <a:rPr lang="en-GB" baseline="30000" dirty="0"/>
              <a:t>th</a:t>
            </a:r>
            <a:r>
              <a:rPr lang="en-GB" dirty="0"/>
              <a:t> century and quickly became familiar </a:t>
            </a:r>
            <a:r>
              <a:rPr lang="en-GB" b="1" dirty="0">
                <a:solidFill>
                  <a:srgbClr val="FF0000"/>
                </a:solidFill>
              </a:rPr>
              <a:t>representations of the kings of France</a:t>
            </a:r>
            <a:r>
              <a:rPr lang="en-GB" b="1" dirty="0"/>
              <a:t>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From </a:t>
            </a:r>
            <a:r>
              <a:rPr lang="en-GB" dirty="0"/>
              <a:t>1284 onwards, they were presented in this way. And this tradition would be perpetuated throughout the centuries.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why, during the troubled time of the Revolution, these statues would be attacked and mutilated as symbols of royal despotism.</a:t>
            </a:r>
          </a:p>
        </p:txBody>
      </p:sp>
    </p:spTree>
    <p:extLst>
      <p:ext uri="{BB962C8B-B14F-4D97-AF65-F5344CB8AC3E}">
        <p14:creationId xmlns:p14="http://schemas.microsoft.com/office/powerpoint/2010/main" val="8553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GB" sz="2400" b="1" dirty="0"/>
              <a:t>Since it was built, the cathedral has been one of the main symbols of Paris and of </a:t>
            </a:r>
            <a:r>
              <a:rPr lang="en-GB" sz="2400" b="1" dirty="0" smtClean="0"/>
              <a:t>France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/>
          <a:lstStyle/>
          <a:p>
            <a:r>
              <a:rPr lang="en-GB" dirty="0"/>
              <a:t>It has been stage to major religious and political </a:t>
            </a:r>
            <a:r>
              <a:rPr lang="en-GB" dirty="0" smtClean="0"/>
              <a:t>events</a:t>
            </a:r>
          </a:p>
          <a:p>
            <a:r>
              <a:rPr lang="en-GB" dirty="0" smtClean="0"/>
              <a:t>Parisians </a:t>
            </a:r>
            <a:r>
              <a:rPr lang="en-GB" dirty="0"/>
              <a:t>watched over </a:t>
            </a:r>
            <a:r>
              <a:rPr lang="en-GB" dirty="0" smtClean="0"/>
              <a:t>body </a:t>
            </a:r>
            <a:r>
              <a:rPr lang="en-GB" dirty="0"/>
              <a:t>of </a:t>
            </a:r>
            <a:r>
              <a:rPr lang="en-GB" dirty="0" smtClean="0"/>
              <a:t>King </a:t>
            </a:r>
            <a:r>
              <a:rPr lang="en-GB" b="1" dirty="0" smtClean="0"/>
              <a:t>Saint Louis</a:t>
            </a:r>
            <a:endParaRPr lang="en-GB" dirty="0"/>
          </a:p>
          <a:p>
            <a:r>
              <a:rPr lang="en-GB" dirty="0" smtClean="0"/>
              <a:t>King </a:t>
            </a:r>
            <a:r>
              <a:rPr lang="en-GB" b="1" dirty="0"/>
              <a:t>Philip the Fair</a:t>
            </a:r>
            <a:r>
              <a:rPr lang="en-GB" dirty="0"/>
              <a:t> opened the first Estates General of the Kingdom of France in 1302;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1572, </a:t>
            </a:r>
            <a:r>
              <a:rPr lang="en-GB" dirty="0" smtClean="0"/>
              <a:t>King </a:t>
            </a:r>
            <a:r>
              <a:rPr lang="en-GB" b="1" dirty="0"/>
              <a:t>Henry IV</a:t>
            </a:r>
            <a:r>
              <a:rPr lang="en-GB" dirty="0"/>
              <a:t> married Marguerite de Valois, </a:t>
            </a:r>
            <a:r>
              <a:rPr lang="en-GB" dirty="0" smtClean="0"/>
              <a:t>and </a:t>
            </a:r>
            <a:r>
              <a:rPr lang="en-GB" dirty="0"/>
              <a:t>where he converted to Catholicism in 1594;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where Pope </a:t>
            </a:r>
            <a:r>
              <a:rPr lang="en-GB" b="1" dirty="0"/>
              <a:t>Pius VII</a:t>
            </a:r>
            <a:r>
              <a:rPr lang="en-GB" dirty="0"/>
              <a:t> crowned </a:t>
            </a:r>
            <a:r>
              <a:rPr lang="en-GB" b="1" dirty="0">
                <a:solidFill>
                  <a:srgbClr val="FF0000"/>
                </a:solidFill>
              </a:rPr>
              <a:t>Napoleon 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Emperor of the French in 1804;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was also at Notre-Dame that the </a:t>
            </a:r>
            <a:r>
              <a:rPr lang="en-GB" dirty="0" err="1"/>
              <a:t>Te</a:t>
            </a:r>
            <a:r>
              <a:rPr lang="en-GB" dirty="0"/>
              <a:t> Deum was sung at </a:t>
            </a:r>
            <a:r>
              <a:rPr lang="en-GB" b="1" dirty="0"/>
              <a:t>the end of the First and Second World </a:t>
            </a:r>
            <a:r>
              <a:rPr lang="en-GB" b="1" dirty="0" smtClean="0"/>
              <a:t>Wars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7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videos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www.youtube.com/watch?v=pFv_xsns-EI</a:t>
            </a:r>
            <a:r>
              <a:rPr lang="en-GB" dirty="0" smtClean="0"/>
              <a:t> from 2’44 Episode 4 : the age of Gothic</a:t>
            </a:r>
          </a:p>
          <a:p>
            <a:r>
              <a:rPr lang="en-GB" dirty="0" smtClean="0"/>
              <a:t>4’ Background</a:t>
            </a:r>
            <a:endParaRPr lang="en-GB" dirty="0"/>
          </a:p>
          <a:p>
            <a:endParaRPr lang="en-GB" dirty="0" smtClean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www.youtube.com/watch?v=0v_nD15Tll0</a:t>
            </a:r>
            <a:r>
              <a:rPr lang="en-GB" dirty="0" smtClean="0"/>
              <a:t> construction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2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otre dame de paris 960x12801 550x733 The Influence of Art History on Modern Design   Gothic Sty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48" y="-347464"/>
            <a:ext cx="5832648" cy="77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3072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What is the overall effect of a gothic cathedral?</a:t>
            </a:r>
          </a:p>
        </p:txBody>
      </p:sp>
    </p:spTree>
    <p:extLst>
      <p:ext uri="{BB962C8B-B14F-4D97-AF65-F5344CB8AC3E}">
        <p14:creationId xmlns:p14="http://schemas.microsoft.com/office/powerpoint/2010/main" val="35618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://upload.wikimedia.org/wikipedia/commons/3/38/Facade-notre-dame-paris-ciel-bl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493" y="-387424"/>
            <a:ext cx="5637073" cy="83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0.gstatic.com/images?q=tbn:ANd9GcSs9gJxuKPylgq0YPhbJWBsSmtpHuVbWCzLmgFrr2iWEM2LlizsGQ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69">
            <a:off x="5187501" y="1375060"/>
            <a:ext cx="4122705" cy="5408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5364088" y="133912"/>
            <a:ext cx="43924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mtClean="0"/>
              <a:t>Notre Dame of Paris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570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What is a cathedral?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cathedral </a:t>
            </a:r>
            <a:r>
              <a:rPr lang="en-GB" dirty="0"/>
              <a:t>is a church containing a cathedra (chair or seat of bishop) and so the principal church of </a:t>
            </a:r>
            <a:r>
              <a:rPr lang="en-GB" dirty="0" smtClean="0"/>
              <a:t>a diocese.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infrancia.org/parigi/paris/monuments-paris3/images/notre_dame_de_paris_sculp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20" y="116633"/>
            <a:ext cx="44253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c.allpostersimages.com/images/P-473-488-90/40/4003/N62WF00Z/posters/godong-sculpture-of-the-last-judgment-notre-dame-de-paris-cathedral-paris-france-europ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"/>
            <a:ext cx="5148064" cy="68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humbs.dreamstime.com/x/portal-sculptures-notre-dame-cathedral-126665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068961"/>
            <a:ext cx="2689983" cy="36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292080" y="6286500"/>
            <a:ext cx="3851920" cy="45486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mtClean="0">
                <a:solidFill>
                  <a:schemeClr val="bg1"/>
                </a:solidFill>
              </a:rPr>
              <a:t>Form</a:t>
            </a:r>
            <a:r>
              <a:rPr lang="en-GB" smtClean="0"/>
              <a:t> </a:t>
            </a:r>
            <a:r>
              <a:rPr lang="en-GB" smtClean="0">
                <a:solidFill>
                  <a:schemeClr val="bg1"/>
                </a:solidFill>
              </a:rPr>
              <a:t>- Sculpture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58F091838EE4680F97BA2B2646449" ma:contentTypeVersion="0" ma:contentTypeDescription="Create a new document." ma:contentTypeScope="" ma:versionID="84303c7a0bfec774be94d0a2d7e8473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483E749-7190-4355-AE09-72CCFC35F6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225C85-5A83-46BF-8BB0-1E4DDB530662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48FD58E-0D40-46BF-8BD5-B2E60A5AF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</Template>
  <TotalTime>1253</TotalTime>
  <Words>1358</Words>
  <Application>Microsoft Office PowerPoint</Application>
  <PresentationFormat>On-screen Show (4:3)</PresentationFormat>
  <Paragraphs>174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Gill Sans MT</vt:lpstr>
      <vt:lpstr>Wingdings</vt:lpstr>
      <vt:lpstr>PowerPointTemplate</vt:lpstr>
      <vt:lpstr>Gothic architecture</vt:lpstr>
      <vt:lpstr>PowerPoint Presentation</vt:lpstr>
      <vt:lpstr>PowerPoint Presentation</vt:lpstr>
      <vt:lpstr>PowerPoint Presentation</vt:lpstr>
      <vt:lpstr>PowerPoint Presentation</vt:lpstr>
      <vt:lpstr>What is the overall effect of a gothic cathedral?</vt:lpstr>
      <vt:lpstr>PowerPoint Presentation</vt:lpstr>
      <vt:lpstr>What is a cathedral?</vt:lpstr>
      <vt:lpstr>PowerPoint Presentation</vt:lpstr>
      <vt:lpstr>Cathedrals - Functions</vt:lpstr>
      <vt:lpstr>PowerPoint Presentation</vt:lpstr>
      <vt:lpstr>PowerPoint Presentation</vt:lpstr>
      <vt:lpstr>PowerPoint Presentation</vt:lpstr>
      <vt:lpstr>On the “Île de la Cité”</vt:lpstr>
      <vt:lpstr>Layout</vt:lpstr>
      <vt:lpstr>What is the ‘style’ of Notre Dame?</vt:lpstr>
      <vt:lpstr>Group work</vt:lpstr>
      <vt:lpstr>Dimensions of Notre Dame</vt:lpstr>
      <vt:lpstr>Group work</vt:lpstr>
      <vt:lpstr>PowerPoint Presentation</vt:lpstr>
      <vt:lpstr>PowerPoint Presentation</vt:lpstr>
      <vt:lpstr>PowerPoint Presentation</vt:lpstr>
      <vt:lpstr>Rose window</vt:lpstr>
      <vt:lpstr>PowerPoint Presentation</vt:lpstr>
      <vt:lpstr>PowerPoint Presentation</vt:lpstr>
      <vt:lpstr>Form - Interior</vt:lpstr>
      <vt:lpstr>PowerPoint Presentation</vt:lpstr>
      <vt:lpstr>PowerPoint Presentation</vt:lpstr>
      <vt:lpstr>PowerPoint Presentation</vt:lpstr>
      <vt:lpstr>Brief historical context</vt:lpstr>
      <vt:lpstr>PowerPoint Presentation</vt:lpstr>
      <vt:lpstr>PowerPoint Presentation</vt:lpstr>
      <vt:lpstr>This project was the focal point of an enormous urban construction site:</vt:lpstr>
      <vt:lpstr>Maurice of Sully and his influence</vt:lpstr>
      <vt:lpstr>Background</vt:lpstr>
      <vt:lpstr>Four major construction campaigns</vt:lpstr>
      <vt:lpstr>PowerPoint Presentation</vt:lpstr>
      <vt:lpstr>Notre Dame’s architectural advances</vt:lpstr>
      <vt:lpstr>Materials:  Stone</vt:lpstr>
      <vt:lpstr>Wood structure</vt:lpstr>
      <vt:lpstr>Techniques</vt:lpstr>
      <vt:lpstr>What was the role of Notre Dame in forming the urban identity of what was becoming a "capital" city, seat of the kings of France and the most populous centre in northern Europe?  </vt:lpstr>
      <vt:lpstr>Gothic architecture</vt:lpstr>
      <vt:lpstr>PowerPoint Presentation</vt:lpstr>
      <vt:lpstr>PowerPoint Presentation</vt:lpstr>
      <vt:lpstr>Gallery of Kings</vt:lpstr>
      <vt:lpstr>Since it was built, the cathedral has been one of the main symbols of Paris and of France:</vt:lpstr>
      <vt:lpstr>Other videos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Adelman</dc:creator>
  <cp:lastModifiedBy>Frédérique E. Lecerf</cp:lastModifiedBy>
  <cp:revision>100</cp:revision>
  <dcterms:created xsi:type="dcterms:W3CDTF">2010-10-20T08:19:27Z</dcterms:created>
  <dcterms:modified xsi:type="dcterms:W3CDTF">2016-11-21T09:56:37Z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0x010100C8658F091838EE4680F97BA2B2646449</vt:lpwstr>
  </property>
</Properties>
</file>