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52562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42899" y="6359049"/>
            <a:ext cx="343902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///wikipedia/commons/0/0c/Cathedrale_d'Amiens_-_Grandes_verrieres_et_voutes_de_la_nef.jpg" TargetMode="External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defRPr sz="36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2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33" name="http://www.vam.ac.uk/__data/assets/image/0004/185062/2006bb3218_rheims_cathedral_model_annotated.jpg" descr="http://www.vam.ac.uk/__data/assets/image/0004/185062/2006bb3218_rheims_cathedral_model_annotat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5" y="0"/>
            <a:ext cx="7389813" cy="7388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defRPr sz="36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6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37" name="http://www.trinityhistory.org/Crisis/images/Elements%20of%20Gothic%20Cathedral.jpg" descr="http://www.trinityhistory.org/Crisis/images/Elements%20of%20Gothic%20Cathedr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562" y="0"/>
            <a:ext cx="6054726" cy="746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ying buttresses and windows"/>
          <p:cNvSpPr txBox="1"/>
          <p:nvPr>
            <p:ph type="ctr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6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Flying buttresses and windows</a:t>
            </a:r>
          </a:p>
        </p:txBody>
      </p:sp>
      <p:pic>
        <p:nvPicPr>
          <p:cNvPr id="40" name="flybuttelev" descr="flybuttelev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504950"/>
            <a:ext cx="2743200" cy="428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clerestory" descr="clerestor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225" y="1184275"/>
            <a:ext cx="2733675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http://www.cartage.org.lb/en/themes/arts/architec/middleagesarchitectural/gothicarchitecture/keyelementsgothicarchitecture/fig10b.jpg" descr="http://www.cartage.org.lb/en/themes/arts/architec/middleagesarchitectural/gothicarchitecture/keyelementsgothicarchitecture/fig10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8800" y="1179512"/>
            <a:ext cx="3273425" cy="4683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erestory windows"/>
          <p:cNvSpPr txBox="1"/>
          <p:nvPr>
            <p:ph type="title"/>
          </p:nvPr>
        </p:nvSpPr>
        <p:spPr>
          <a:xfrm>
            <a:off x="990600" y="381000"/>
            <a:ext cx="4267200" cy="914400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6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Clerestory windows</a:t>
            </a:r>
          </a:p>
        </p:txBody>
      </p:sp>
      <p:pic>
        <p:nvPicPr>
          <p:cNvPr id="45" name="File:Cathedrale d'Amiens - Grandes verrieres et voutes de la nef.jpg" descr="File:Cathedrale d'Amiens - Grandes verrieres et voutes de la nef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219200"/>
            <a:ext cx="3657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chartres int 2" descr="chartres int 2"/>
          <p:cNvPicPr>
            <a:picLocks noChangeAspect="1"/>
          </p:cNvPicPr>
          <p:nvPr/>
        </p:nvPicPr>
        <p:blipFill>
          <a:blip r:embed="rId4">
            <a:extLst/>
          </a:blip>
          <a:srcRect l="0" t="0" r="0" b="14283"/>
          <a:stretch>
            <a:fillRect/>
          </a:stretch>
        </p:blipFill>
        <p:spPr>
          <a:xfrm>
            <a:off x="5037137" y="1219200"/>
            <a:ext cx="3794126" cy="487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ttp://mason.gmu.edu/~ddonald/imageassignment/stdenisinterior1large.jpg" descr="http://mason.gmu.edu/~ddonald/imageassignment/stdenisinterior1large.jpg"/>
          <p:cNvPicPr>
            <a:picLocks noChangeAspect="1"/>
          </p:cNvPicPr>
          <p:nvPr/>
        </p:nvPicPr>
        <p:blipFill>
          <a:blip r:embed="rId2">
            <a:extLst/>
          </a:blip>
          <a:srcRect l="0" t="0" r="28570" b="0"/>
          <a:stretch>
            <a:fillRect/>
          </a:stretch>
        </p:blipFill>
        <p:spPr>
          <a:xfrm>
            <a:off x="228600" y="1143000"/>
            <a:ext cx="2674938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Clustered column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6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Clustered columns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