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25" r:id="rId3"/>
    <p:sldId id="262" r:id="rId4"/>
    <p:sldId id="257" r:id="rId5"/>
    <p:sldId id="326" r:id="rId6"/>
    <p:sldId id="327" r:id="rId7"/>
    <p:sldId id="328" r:id="rId8"/>
    <p:sldId id="329" r:id="rId9"/>
    <p:sldId id="272" r:id="rId10"/>
    <p:sldId id="266" r:id="rId11"/>
    <p:sldId id="267" r:id="rId12"/>
    <p:sldId id="268" r:id="rId13"/>
    <p:sldId id="259" r:id="rId14"/>
    <p:sldId id="258" r:id="rId15"/>
    <p:sldId id="332" r:id="rId16"/>
    <p:sldId id="333" r:id="rId17"/>
    <p:sldId id="265" r:id="rId18"/>
    <p:sldId id="330" r:id="rId19"/>
    <p:sldId id="331" r:id="rId20"/>
    <p:sldId id="334" r:id="rId21"/>
    <p:sldId id="335" r:id="rId22"/>
    <p:sldId id="336" r:id="rId23"/>
    <p:sldId id="273" r:id="rId24"/>
    <p:sldId id="269" r:id="rId25"/>
    <p:sldId id="288" r:id="rId26"/>
    <p:sldId id="337" r:id="rId27"/>
    <p:sldId id="338" r:id="rId28"/>
    <p:sldId id="278" r:id="rId29"/>
    <p:sldId id="279" r:id="rId30"/>
    <p:sldId id="280" r:id="rId31"/>
    <p:sldId id="281" r:id="rId32"/>
    <p:sldId id="293" r:id="rId33"/>
    <p:sldId id="264" r:id="rId34"/>
    <p:sldId id="339" r:id="rId35"/>
    <p:sldId id="294" r:id="rId36"/>
    <p:sldId id="340" r:id="rId37"/>
    <p:sldId id="276" r:id="rId38"/>
    <p:sldId id="307" r:id="rId39"/>
    <p:sldId id="341" r:id="rId40"/>
    <p:sldId id="342" r:id="rId41"/>
    <p:sldId id="308" r:id="rId42"/>
    <p:sldId id="311" r:id="rId43"/>
    <p:sldId id="319" r:id="rId44"/>
    <p:sldId id="322" r:id="rId45"/>
    <p:sldId id="321" r:id="rId46"/>
    <p:sldId id="320" r:id="rId47"/>
    <p:sldId id="277" r:id="rId48"/>
    <p:sldId id="306" r:id="rId49"/>
    <p:sldId id="343" r:id="rId50"/>
    <p:sldId id="344" r:id="rId51"/>
    <p:sldId id="345" r:id="rId52"/>
    <p:sldId id="349" r:id="rId53"/>
    <p:sldId id="346" r:id="rId54"/>
    <p:sldId id="347" r:id="rId55"/>
    <p:sldId id="348" r:id="rId56"/>
    <p:sldId id="298" r:id="rId57"/>
    <p:sldId id="314" r:id="rId58"/>
    <p:sldId id="312" r:id="rId5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2B2B2"/>
    <a:srgbClr val="009900"/>
    <a:srgbClr val="FFFF99"/>
    <a:srgbClr val="FFFF66"/>
    <a:srgbClr val="663300"/>
    <a:srgbClr val="FF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452" autoAdjust="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350F80-1456-416D-B614-9872B8CEB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7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BB9DC7-B007-46D8-BE0E-AEDF907C4C1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52247A-03E6-4BE3-B973-EB52A151A2E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4C63EE-56D8-4834-9EA5-93849FC21A2B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3B14EF-586C-464F-8203-E6AF141A7B12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36033-1191-40A5-8E40-C125536015B9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458A75-C9D7-443C-A904-8AEB4137C0D1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E89734-0BD6-474D-A771-AF065F791148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404ADB-BFDE-4E18-B3BA-B6B47E6C6682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255839-3620-4813-97F3-3C8D1286C3C2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0F13D3-0DB4-4EF1-8A49-A2168757EFE6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470B0B-6E21-4AA1-A88A-C76B3C5CFEA2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688DB3-1FE1-4398-AB32-E1DA6840850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7D53C4-8853-48EE-A0DB-897D5F5BF790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AD70ED-FAB1-4E24-AC19-5208A78D2F46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8C1D33-FF3F-4544-B6AC-3F7AD63AD1EA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4AC40D-3259-4255-A7B3-717E4731D837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FEFD8F-FDE2-4398-8479-129238CD78CD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64F8C2-5EF0-44C9-8EAA-80E40C5E8224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623A1C-AEC5-4B10-90C0-A12AFD486EB4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767244-D3D6-4071-A215-9BFD4803E43D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ADC215-1520-4401-AE1C-F0F7988DDB19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0548C3-0C76-408C-A292-2158CAA8127A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6AB860-C802-48C3-90B7-A3A7EDA7123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348E84-9D84-4B84-9A54-9BCC022FDF79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0A1A3B-B798-4120-BF19-2B1DBFBFBFF7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B23A87-1E1C-4FF3-803D-FFFF55C135D6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437ECA-8D2C-4B84-AE37-CBACBC6185CF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6F45-F17A-4F85-B05C-3F76A9994E03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65CD5A-CDFA-47CD-B055-8046456BB785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215106-31A3-42FE-9A60-D2C950275766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0A22AA-674A-42CD-9929-95F75363D16D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173BE7-0F08-4F07-AAC6-7E3DD6496D1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A8735F-324D-410C-BCD4-4FB93433EEC1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097ECC-93BC-4A2A-993F-06ED0009B67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9083B1-A701-45DD-8FD4-C0C836A915F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C554BF-E8C6-4BB9-A226-D511FCA1A84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0C32-5813-4C1A-AE25-3BD9A5D5C0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268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6090-8B4C-4D7B-AE05-6CDE74A1A1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290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317A5-C4FB-4328-9D67-E4DE00A48F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98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DABD8-73CA-4EB2-B201-713C3F4E0C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8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0160-A844-4ED3-A6A5-C7C4B36690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20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BD0B9-D941-42D2-8BC3-C830888515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35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19EB-E642-43ED-803E-D44A0FC643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67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77EF-A179-44E3-A444-31305702BD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985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A01B-44C1-4AD7-B02C-FA77664781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601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CA89-53C7-4613-A8D8-D6EAC72F8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48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ACEA-6E9A-44C6-815F-2AC09EE3ED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0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91DD-1C8A-4203-8AEA-898489D77B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470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93DD50-7C02-428D-B124-DC2C78C239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26" descr="clickbiology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6470650"/>
            <a:ext cx="869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http://www.hawk-conservancy.org/images/articles/200608/Perennial%20ryegrass%20flowers%20closeup%20sharpened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uYrFwDuYn0&amp;feature=relate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.bio.miami.edu/~cmallery/150/mendel/sf10x1a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37.xml"/><Relationship Id="rId3" Type="http://schemas.openxmlformats.org/officeDocument/2006/relationships/slide" Target="slide47.xml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32.xml"/><Relationship Id="rId5" Type="http://schemas.openxmlformats.org/officeDocument/2006/relationships/slide" Target="slide45.xm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slide" Target="slide13.xml"/><Relationship Id="rId1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q8NWh98wQ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youtube.com/watch?v=bwCpQflmQG4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videos.howstuffworks.com/hsw/8341-forests-and-seeds-how-seeds-disperse-video.htm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44.png"/><Relationship Id="rId11" Type="http://schemas.openxmlformats.org/officeDocument/2006/relationships/image" Target="../media/image21.pn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://videos.howstuffworks.com/hsw/8341-forests-and-seeds-how-seeds-disperse-video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wWNUewPaP0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1.png"/><Relationship Id="rId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21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orange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36562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5400" b="1" smtClean="0">
                <a:solidFill>
                  <a:schemeClr val="bg1"/>
                </a:solidFill>
              </a:rPr>
              <a:t>Plant Reproduction</a:t>
            </a:r>
          </a:p>
        </p:txBody>
      </p:sp>
      <p:sp>
        <p:nvSpPr>
          <p:cNvPr id="2052" name="Text Box 1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987675" y="573405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Flower Structure Quiz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604837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Where is pollen made?</a:t>
            </a:r>
          </a:p>
        </p:txBody>
      </p:sp>
      <p:sp>
        <p:nvSpPr>
          <p:cNvPr id="10244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4860925" y="2492375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stigma</a:t>
            </a:r>
          </a:p>
        </p:txBody>
      </p:sp>
      <p:sp>
        <p:nvSpPr>
          <p:cNvPr id="10245" name="AutoShape 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4860925" y="3308350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sepal</a:t>
            </a:r>
          </a:p>
        </p:txBody>
      </p:sp>
      <p:sp>
        <p:nvSpPr>
          <p:cNvPr id="10246" name="AutoShape 8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4860925" y="4124325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anther</a:t>
            </a:r>
          </a:p>
        </p:txBody>
      </p:sp>
      <p:sp>
        <p:nvSpPr>
          <p:cNvPr id="10247" name="AutoShape 9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4860925" y="4941888"/>
            <a:ext cx="3887788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ovary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8101013" y="6021388"/>
            <a:ext cx="1042987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73325"/>
            <a:ext cx="410368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2" descr="MPj030585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6443663" y="333375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6600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Seed Dispersal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Flower Structure Quiz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67627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Where is the ovule found in a flower?</a:t>
            </a:r>
          </a:p>
        </p:txBody>
      </p:sp>
      <p:sp>
        <p:nvSpPr>
          <p:cNvPr id="11268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4211638" y="2492375"/>
            <a:ext cx="424815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petals</a:t>
            </a:r>
          </a:p>
        </p:txBody>
      </p:sp>
      <p:sp>
        <p:nvSpPr>
          <p:cNvPr id="11269" name="AutoShape 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4211638" y="3308350"/>
            <a:ext cx="424815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style</a:t>
            </a:r>
          </a:p>
        </p:txBody>
      </p:sp>
      <p:sp>
        <p:nvSpPr>
          <p:cNvPr id="11270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4211638" y="4124325"/>
            <a:ext cx="424815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nectary</a:t>
            </a:r>
          </a:p>
        </p:txBody>
      </p:sp>
      <p:sp>
        <p:nvSpPr>
          <p:cNvPr id="11271" name="AutoShape 9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4211638" y="4941888"/>
            <a:ext cx="4248150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ovary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8101013" y="6092825"/>
            <a:ext cx="1042987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312578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2" descr="MPj030585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6443663" y="333375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6600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Seed Dispersal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311785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Flower Structure Quiz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1036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Which parts of the flower are labelled below:</a:t>
            </a:r>
          </a:p>
        </p:txBody>
      </p:sp>
      <p:sp>
        <p:nvSpPr>
          <p:cNvPr id="12293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3308350"/>
            <a:ext cx="392430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X = filament, Y = anther</a:t>
            </a:r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 flipH="1" flipV="1">
            <a:off x="2359025" y="2809875"/>
            <a:ext cx="17272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067175" y="2565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/>
              <a:t>X</a:t>
            </a:r>
          </a:p>
        </p:txBody>
      </p:sp>
      <p:sp>
        <p:nvSpPr>
          <p:cNvPr id="12296" name="Line 14"/>
          <p:cNvSpPr>
            <a:spLocks noChangeShapeType="1"/>
          </p:cNvSpPr>
          <p:nvPr/>
        </p:nvSpPr>
        <p:spPr bwMode="auto">
          <a:xfrm flipH="1" flipV="1">
            <a:off x="2484438" y="4437063"/>
            <a:ext cx="165576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4140200" y="42211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/>
              <a:t>Y</a:t>
            </a:r>
          </a:p>
        </p:txBody>
      </p:sp>
      <p:sp>
        <p:nvSpPr>
          <p:cNvPr id="12298" name="AutoShape 16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5003800" y="4340225"/>
            <a:ext cx="3935413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/>
              <a:t>X = stigma, Y = style</a:t>
            </a:r>
          </a:p>
        </p:txBody>
      </p:sp>
      <p:sp>
        <p:nvSpPr>
          <p:cNvPr id="12299" name="AutoShape 1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5373688"/>
            <a:ext cx="3944938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X = anther, Y = filament</a:t>
            </a:r>
          </a:p>
        </p:txBody>
      </p:sp>
      <p:sp>
        <p:nvSpPr>
          <p:cNvPr id="12300" name="AutoShape 1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2276475"/>
            <a:ext cx="39258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/>
              <a:t>X = style, Y = stigma</a:t>
            </a:r>
          </a:p>
        </p:txBody>
      </p:sp>
      <p:sp>
        <p:nvSpPr>
          <p:cNvPr id="12301" name="Rectangle 20"/>
          <p:cNvSpPr>
            <a:spLocks noChangeArrowheads="1"/>
          </p:cNvSpPr>
          <p:nvPr/>
        </p:nvSpPr>
        <p:spPr bwMode="auto">
          <a:xfrm>
            <a:off x="8101013" y="6092825"/>
            <a:ext cx="1042987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302" name="Picture 22" descr="MPj030585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6443663" y="333375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6600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Seed Dispersal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2" descr="orange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46113"/>
            <a:ext cx="74168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19138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Pollination</a:t>
            </a:r>
          </a:p>
        </p:txBody>
      </p:sp>
      <p:sp>
        <p:nvSpPr>
          <p:cNvPr id="13316" name="Text Box 70"/>
          <p:cNvSpPr txBox="1">
            <a:spLocks noChangeArrowheads="1"/>
          </p:cNvSpPr>
          <p:nvPr/>
        </p:nvSpPr>
        <p:spPr bwMode="auto">
          <a:xfrm>
            <a:off x="971550" y="5734050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bg1"/>
                </a:solidFill>
              </a:rPr>
              <a:t>The pollen grain contains the male sex cell (gamete)</a:t>
            </a:r>
          </a:p>
        </p:txBody>
      </p:sp>
      <p:sp>
        <p:nvSpPr>
          <p:cNvPr id="13317" name="Text Box 71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1"/>
          <p:cNvSpPr>
            <a:spLocks noChangeArrowheads="1"/>
          </p:cNvSpPr>
          <p:nvPr/>
        </p:nvSpPr>
        <p:spPr bwMode="auto">
          <a:xfrm>
            <a:off x="0" y="1125538"/>
            <a:ext cx="9144000" cy="42481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9305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9305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9305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FF0000"/>
                </a:solidFill>
              </a:rPr>
              <a:t>Pollination</a:t>
            </a:r>
            <a:r>
              <a:rPr lang="en-GB" altLang="en-US" sz="2800" smtClean="0"/>
              <a:t> is the transfer of pollen from the anther to the stigma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68313" y="5345113"/>
            <a:ext cx="7559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400"/>
              <a:t>This is an example of </a:t>
            </a:r>
            <a:r>
              <a:rPr lang="en-GB" altLang="en-US" sz="2400" b="1">
                <a:solidFill>
                  <a:srgbClr val="FF0000"/>
                </a:solidFill>
              </a:rPr>
              <a:t>cross-pollination</a:t>
            </a:r>
            <a:r>
              <a:rPr lang="en-GB" altLang="en-US" sz="2400"/>
              <a:t> as the pollen travels from one flower to a different flower. This is desirable in plants as it promotes variation.</a:t>
            </a:r>
          </a:p>
        </p:txBody>
      </p:sp>
      <p:sp>
        <p:nvSpPr>
          <p:cNvPr id="14345" name="Text Box 41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  <p:grpSp>
        <p:nvGrpSpPr>
          <p:cNvPr id="14346" name="Group 42"/>
          <p:cNvGrpSpPr>
            <a:grpSpLocks/>
          </p:cNvGrpSpPr>
          <p:nvPr/>
        </p:nvGrpSpPr>
        <p:grpSpPr bwMode="auto">
          <a:xfrm>
            <a:off x="463550" y="1714500"/>
            <a:ext cx="8281988" cy="3600450"/>
            <a:chOff x="294" y="1026"/>
            <a:chExt cx="5217" cy="2268"/>
          </a:xfrm>
        </p:grpSpPr>
        <p:sp>
          <p:nvSpPr>
            <p:cNvPr id="14351" name="AutoShape 43"/>
            <p:cNvSpPr>
              <a:spLocks noChangeArrowheads="1"/>
            </p:cNvSpPr>
            <p:nvPr/>
          </p:nvSpPr>
          <p:spPr bwMode="auto">
            <a:xfrm rot="7761465">
              <a:off x="4444" y="2313"/>
              <a:ext cx="262" cy="459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2" name="AutoShape 44"/>
            <p:cNvSpPr>
              <a:spLocks noChangeArrowheads="1"/>
            </p:cNvSpPr>
            <p:nvPr/>
          </p:nvSpPr>
          <p:spPr bwMode="auto">
            <a:xfrm rot="-159402">
              <a:off x="3672" y="1071"/>
              <a:ext cx="1308" cy="1413"/>
            </a:xfrm>
            <a:custGeom>
              <a:avLst/>
              <a:gdLst>
                <a:gd name="T0" fmla="*/ 658 w 21600"/>
                <a:gd name="T1" fmla="*/ 143 h 21600"/>
                <a:gd name="T2" fmla="*/ 177 w 21600"/>
                <a:gd name="T3" fmla="*/ 707 h 21600"/>
                <a:gd name="T4" fmla="*/ 658 w 21600"/>
                <a:gd name="T5" fmla="*/ 1413 h 21600"/>
                <a:gd name="T6" fmla="*/ 1131 w 21600"/>
                <a:gd name="T7" fmla="*/ 70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8 h 21600"/>
                <a:gd name="T14" fmla="*/ 16563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3" name="AutoShape 45"/>
            <p:cNvSpPr>
              <a:spLocks noChangeArrowheads="1"/>
            </p:cNvSpPr>
            <p:nvPr/>
          </p:nvSpPr>
          <p:spPr bwMode="auto">
            <a:xfrm rot="4113339">
              <a:off x="4189" y="1473"/>
              <a:ext cx="1301" cy="1343"/>
            </a:xfrm>
            <a:custGeom>
              <a:avLst/>
              <a:gdLst>
                <a:gd name="T0" fmla="*/ 654 w 21600"/>
                <a:gd name="T1" fmla="*/ 136 h 21600"/>
                <a:gd name="T2" fmla="*/ 176 w 21600"/>
                <a:gd name="T3" fmla="*/ 672 h 21600"/>
                <a:gd name="T4" fmla="*/ 654 w 21600"/>
                <a:gd name="T5" fmla="*/ 1343 h 21600"/>
                <a:gd name="T6" fmla="*/ 1125 w 21600"/>
                <a:gd name="T7" fmla="*/ 6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1 w 21600"/>
                <a:gd name="T13" fmla="*/ 2284 h 21600"/>
                <a:gd name="T14" fmla="*/ 16553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4" name="AutoShape 46"/>
            <p:cNvSpPr>
              <a:spLocks noChangeArrowheads="1"/>
            </p:cNvSpPr>
            <p:nvPr/>
          </p:nvSpPr>
          <p:spPr bwMode="auto">
            <a:xfrm rot="-3781289">
              <a:off x="3128" y="1462"/>
              <a:ext cx="1301" cy="1343"/>
            </a:xfrm>
            <a:custGeom>
              <a:avLst/>
              <a:gdLst>
                <a:gd name="T0" fmla="*/ 654 w 21600"/>
                <a:gd name="T1" fmla="*/ 136 h 21600"/>
                <a:gd name="T2" fmla="*/ 176 w 21600"/>
                <a:gd name="T3" fmla="*/ 672 h 21600"/>
                <a:gd name="T4" fmla="*/ 654 w 21600"/>
                <a:gd name="T5" fmla="*/ 1343 h 21600"/>
                <a:gd name="T6" fmla="*/ 1125 w 21600"/>
                <a:gd name="T7" fmla="*/ 6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1 w 21600"/>
                <a:gd name="T13" fmla="*/ 2284 h 21600"/>
                <a:gd name="T14" fmla="*/ 16553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" name="Oval 47"/>
            <p:cNvSpPr>
              <a:spLocks noChangeArrowheads="1"/>
            </p:cNvSpPr>
            <p:nvPr/>
          </p:nvSpPr>
          <p:spPr bwMode="auto">
            <a:xfrm>
              <a:off x="4097" y="2003"/>
              <a:ext cx="389" cy="52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6" name="Rectangle 48"/>
            <p:cNvSpPr>
              <a:spLocks noChangeArrowheads="1"/>
            </p:cNvSpPr>
            <p:nvPr/>
          </p:nvSpPr>
          <p:spPr bwMode="auto">
            <a:xfrm>
              <a:off x="4238" y="1305"/>
              <a:ext cx="97" cy="70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7" name="AutoShape 49"/>
            <p:cNvSpPr>
              <a:spLocks noChangeArrowheads="1"/>
            </p:cNvSpPr>
            <p:nvPr/>
          </p:nvSpPr>
          <p:spPr bwMode="auto">
            <a:xfrm rot="2796774">
              <a:off x="4131" y="1243"/>
              <a:ext cx="111" cy="176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8" name="AutoShape 50"/>
            <p:cNvSpPr>
              <a:spLocks noChangeArrowheads="1"/>
            </p:cNvSpPr>
            <p:nvPr/>
          </p:nvSpPr>
          <p:spPr bwMode="auto">
            <a:xfrm rot="7990016">
              <a:off x="4334" y="1242"/>
              <a:ext cx="111" cy="177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9" name="Rectangle 51"/>
            <p:cNvSpPr>
              <a:spLocks noChangeArrowheads="1"/>
            </p:cNvSpPr>
            <p:nvPr/>
          </p:nvSpPr>
          <p:spPr bwMode="auto">
            <a:xfrm rot="-5400000">
              <a:off x="4236" y="2080"/>
              <a:ext cx="75" cy="7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0" name="Rectangle 52"/>
            <p:cNvSpPr>
              <a:spLocks noChangeArrowheads="1"/>
            </p:cNvSpPr>
            <p:nvPr/>
          </p:nvSpPr>
          <p:spPr bwMode="auto">
            <a:xfrm rot="5400000">
              <a:off x="4231" y="1978"/>
              <a:ext cx="112" cy="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1" name="AutoShape 53"/>
            <p:cNvSpPr>
              <a:spLocks noChangeArrowheads="1"/>
            </p:cNvSpPr>
            <p:nvPr/>
          </p:nvSpPr>
          <p:spPr bwMode="auto">
            <a:xfrm rot="861338">
              <a:off x="4520" y="1222"/>
              <a:ext cx="246" cy="903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2" name="AutoShape 54"/>
            <p:cNvSpPr>
              <a:spLocks noChangeArrowheads="1"/>
            </p:cNvSpPr>
            <p:nvPr/>
          </p:nvSpPr>
          <p:spPr bwMode="auto">
            <a:xfrm rot="-952189">
              <a:off x="3837" y="1227"/>
              <a:ext cx="239" cy="87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3" name="Oval 55"/>
            <p:cNvSpPr>
              <a:spLocks noChangeArrowheads="1"/>
            </p:cNvSpPr>
            <p:nvPr/>
          </p:nvSpPr>
          <p:spPr bwMode="auto">
            <a:xfrm>
              <a:off x="4168" y="2078"/>
              <a:ext cx="248" cy="446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4" name="Rectangle 56"/>
            <p:cNvSpPr>
              <a:spLocks noChangeArrowheads="1"/>
            </p:cNvSpPr>
            <p:nvPr/>
          </p:nvSpPr>
          <p:spPr bwMode="auto">
            <a:xfrm>
              <a:off x="4250" y="2736"/>
              <a:ext cx="74" cy="55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5" name="Rectangle 57"/>
            <p:cNvSpPr>
              <a:spLocks noChangeArrowheads="1"/>
            </p:cNvSpPr>
            <p:nvPr/>
          </p:nvSpPr>
          <p:spPr bwMode="auto">
            <a:xfrm>
              <a:off x="4274" y="2041"/>
              <a:ext cx="35" cy="44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6" name="Rectangle 58"/>
            <p:cNvSpPr>
              <a:spLocks noChangeArrowheads="1"/>
            </p:cNvSpPr>
            <p:nvPr/>
          </p:nvSpPr>
          <p:spPr bwMode="auto">
            <a:xfrm>
              <a:off x="4244" y="2003"/>
              <a:ext cx="87" cy="7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67" name="Group 59"/>
            <p:cNvGrpSpPr>
              <a:grpSpLocks/>
            </p:cNvGrpSpPr>
            <p:nvPr/>
          </p:nvGrpSpPr>
          <p:grpSpPr bwMode="auto">
            <a:xfrm>
              <a:off x="4309" y="2297"/>
              <a:ext cx="78" cy="111"/>
              <a:chOff x="2018" y="2790"/>
              <a:chExt cx="100" cy="136"/>
            </a:xfrm>
          </p:grpSpPr>
          <p:sp>
            <p:nvSpPr>
              <p:cNvPr id="14436" name="Rectangle 60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37" name="Oval 61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68" name="Group 62"/>
            <p:cNvGrpSpPr>
              <a:grpSpLocks/>
            </p:cNvGrpSpPr>
            <p:nvPr/>
          </p:nvGrpSpPr>
          <p:grpSpPr bwMode="auto">
            <a:xfrm>
              <a:off x="4200" y="2299"/>
              <a:ext cx="74" cy="111"/>
              <a:chOff x="1878" y="2792"/>
              <a:chExt cx="95" cy="136"/>
            </a:xfrm>
          </p:grpSpPr>
          <p:sp>
            <p:nvSpPr>
              <p:cNvPr id="14434" name="Rectangle 63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35" name="Oval 64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69" name="Group 65"/>
            <p:cNvGrpSpPr>
              <a:grpSpLocks/>
            </p:cNvGrpSpPr>
            <p:nvPr/>
          </p:nvGrpSpPr>
          <p:grpSpPr bwMode="auto">
            <a:xfrm>
              <a:off x="4198" y="2173"/>
              <a:ext cx="74" cy="112"/>
              <a:chOff x="1878" y="2792"/>
              <a:chExt cx="95" cy="136"/>
            </a:xfrm>
          </p:grpSpPr>
          <p:sp>
            <p:nvSpPr>
              <p:cNvPr id="14432" name="Rectangle 6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33" name="Oval 6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70" name="Group 68"/>
            <p:cNvGrpSpPr>
              <a:grpSpLocks/>
            </p:cNvGrpSpPr>
            <p:nvPr/>
          </p:nvGrpSpPr>
          <p:grpSpPr bwMode="auto">
            <a:xfrm>
              <a:off x="4310" y="2167"/>
              <a:ext cx="78" cy="112"/>
              <a:chOff x="2018" y="2790"/>
              <a:chExt cx="100" cy="136"/>
            </a:xfrm>
          </p:grpSpPr>
          <p:sp>
            <p:nvSpPr>
              <p:cNvPr id="14430" name="Rectangle 69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31" name="Oval 70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371" name="Oval 71"/>
            <p:cNvSpPr>
              <a:spLocks noChangeArrowheads="1"/>
            </p:cNvSpPr>
            <p:nvPr/>
          </p:nvSpPr>
          <p:spPr bwMode="auto">
            <a:xfrm rot="183620">
              <a:off x="5183" y="2282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2" name="Oval 72"/>
            <p:cNvSpPr>
              <a:spLocks noChangeArrowheads="1"/>
            </p:cNvSpPr>
            <p:nvPr/>
          </p:nvSpPr>
          <p:spPr bwMode="auto">
            <a:xfrm rot="1022545">
              <a:off x="5044" y="2358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3" name="Oval 73"/>
            <p:cNvSpPr>
              <a:spLocks noChangeArrowheads="1"/>
            </p:cNvSpPr>
            <p:nvPr/>
          </p:nvSpPr>
          <p:spPr bwMode="auto">
            <a:xfrm rot="21416380" flipH="1">
              <a:off x="3488" y="2222"/>
              <a:ext cx="70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4" name="Oval 74"/>
            <p:cNvSpPr>
              <a:spLocks noChangeArrowheads="1"/>
            </p:cNvSpPr>
            <p:nvPr/>
          </p:nvSpPr>
          <p:spPr bwMode="auto">
            <a:xfrm rot="20577455" flipH="1">
              <a:off x="3501" y="2387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5" name="Oval 75"/>
            <p:cNvSpPr>
              <a:spLocks noChangeArrowheads="1"/>
            </p:cNvSpPr>
            <p:nvPr/>
          </p:nvSpPr>
          <p:spPr bwMode="auto">
            <a:xfrm>
              <a:off x="4182" y="2484"/>
              <a:ext cx="219" cy="266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6" name="AutoShape 76"/>
            <p:cNvSpPr>
              <a:spLocks noChangeArrowheads="1"/>
            </p:cNvSpPr>
            <p:nvPr/>
          </p:nvSpPr>
          <p:spPr bwMode="auto">
            <a:xfrm rot="8933839">
              <a:off x="4385" y="2390"/>
              <a:ext cx="248" cy="48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7" name="AutoShape 77"/>
            <p:cNvSpPr>
              <a:spLocks noChangeArrowheads="1"/>
            </p:cNvSpPr>
            <p:nvPr/>
          </p:nvSpPr>
          <p:spPr bwMode="auto">
            <a:xfrm rot="1485656">
              <a:off x="3956" y="2412"/>
              <a:ext cx="248" cy="484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8" name="Oval 78"/>
            <p:cNvSpPr>
              <a:spLocks noChangeArrowheads="1"/>
            </p:cNvSpPr>
            <p:nvPr/>
          </p:nvSpPr>
          <p:spPr bwMode="auto">
            <a:xfrm>
              <a:off x="4242" y="2630"/>
              <a:ext cx="92" cy="140"/>
            </a:xfrm>
            <a:prstGeom prst="ellipse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9" name="Freeform 79"/>
            <p:cNvSpPr>
              <a:spLocks/>
            </p:cNvSpPr>
            <p:nvPr/>
          </p:nvSpPr>
          <p:spPr bwMode="auto">
            <a:xfrm>
              <a:off x="4436" y="2316"/>
              <a:ext cx="670" cy="132"/>
            </a:xfrm>
            <a:custGeom>
              <a:avLst/>
              <a:gdLst>
                <a:gd name="T0" fmla="*/ 0 w 834"/>
                <a:gd name="T1" fmla="*/ 132 h 158"/>
                <a:gd name="T2" fmla="*/ 130 w 834"/>
                <a:gd name="T3" fmla="*/ 72 h 158"/>
                <a:gd name="T4" fmla="*/ 198 w 834"/>
                <a:gd name="T5" fmla="*/ 57 h 158"/>
                <a:gd name="T6" fmla="*/ 521 w 834"/>
                <a:gd name="T7" fmla="*/ 12 h 158"/>
                <a:gd name="T8" fmla="*/ 636 w 834"/>
                <a:gd name="T9" fmla="*/ 17 h 158"/>
                <a:gd name="T10" fmla="*/ 656 w 834"/>
                <a:gd name="T11" fmla="*/ 47 h 158"/>
                <a:gd name="T12" fmla="*/ 670 w 834"/>
                <a:gd name="T13" fmla="*/ 57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4" h="158">
                  <a:moveTo>
                    <a:pt x="0" y="158"/>
                  </a:moveTo>
                  <a:cubicBezTo>
                    <a:pt x="29" y="71"/>
                    <a:pt x="69" y="91"/>
                    <a:pt x="162" y="86"/>
                  </a:cubicBezTo>
                  <a:cubicBezTo>
                    <a:pt x="230" y="72"/>
                    <a:pt x="202" y="79"/>
                    <a:pt x="246" y="68"/>
                  </a:cubicBezTo>
                  <a:cubicBezTo>
                    <a:pt x="348" y="0"/>
                    <a:pt x="540" y="18"/>
                    <a:pt x="648" y="14"/>
                  </a:cubicBezTo>
                  <a:cubicBezTo>
                    <a:pt x="696" y="4"/>
                    <a:pt x="744" y="8"/>
                    <a:pt x="792" y="20"/>
                  </a:cubicBezTo>
                  <a:cubicBezTo>
                    <a:pt x="800" y="32"/>
                    <a:pt x="808" y="44"/>
                    <a:pt x="816" y="56"/>
                  </a:cubicBezTo>
                  <a:cubicBezTo>
                    <a:pt x="820" y="62"/>
                    <a:pt x="834" y="68"/>
                    <a:pt x="834" y="6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80" name="Oval 80"/>
            <p:cNvSpPr>
              <a:spLocks noChangeArrowheads="1"/>
            </p:cNvSpPr>
            <p:nvPr/>
          </p:nvSpPr>
          <p:spPr bwMode="auto">
            <a:xfrm rot="-900000">
              <a:off x="5085" y="2359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1" name="Freeform 81"/>
            <p:cNvSpPr>
              <a:spLocks/>
            </p:cNvSpPr>
            <p:nvPr/>
          </p:nvSpPr>
          <p:spPr bwMode="auto">
            <a:xfrm>
              <a:off x="4437" y="2262"/>
              <a:ext cx="781" cy="194"/>
            </a:xfrm>
            <a:custGeom>
              <a:avLst/>
              <a:gdLst>
                <a:gd name="T0" fmla="*/ 0 w 972"/>
                <a:gd name="T1" fmla="*/ 194 h 232"/>
                <a:gd name="T2" fmla="*/ 36 w 972"/>
                <a:gd name="T3" fmla="*/ 151 h 232"/>
                <a:gd name="T4" fmla="*/ 63 w 972"/>
                <a:gd name="T5" fmla="*/ 130 h 232"/>
                <a:gd name="T6" fmla="*/ 116 w 972"/>
                <a:gd name="T7" fmla="*/ 99 h 232"/>
                <a:gd name="T8" fmla="*/ 162 w 972"/>
                <a:gd name="T9" fmla="*/ 79 h 232"/>
                <a:gd name="T10" fmla="*/ 181 w 972"/>
                <a:gd name="T11" fmla="*/ 69 h 232"/>
                <a:gd name="T12" fmla="*/ 227 w 972"/>
                <a:gd name="T13" fmla="*/ 41 h 232"/>
                <a:gd name="T14" fmla="*/ 244 w 972"/>
                <a:gd name="T15" fmla="*/ 36 h 232"/>
                <a:gd name="T16" fmla="*/ 271 w 972"/>
                <a:gd name="T17" fmla="*/ 31 h 232"/>
                <a:gd name="T18" fmla="*/ 292 w 972"/>
                <a:gd name="T19" fmla="*/ 26 h 232"/>
                <a:gd name="T20" fmla="*/ 340 w 972"/>
                <a:gd name="T21" fmla="*/ 21 h 232"/>
                <a:gd name="T22" fmla="*/ 454 w 972"/>
                <a:gd name="T23" fmla="*/ 16 h 232"/>
                <a:gd name="T24" fmla="*/ 513 w 972"/>
                <a:gd name="T25" fmla="*/ 11 h 232"/>
                <a:gd name="T26" fmla="*/ 547 w 972"/>
                <a:gd name="T27" fmla="*/ 6 h 232"/>
                <a:gd name="T28" fmla="*/ 617 w 972"/>
                <a:gd name="T29" fmla="*/ 4 h 232"/>
                <a:gd name="T30" fmla="*/ 632 w 972"/>
                <a:gd name="T31" fmla="*/ 9 h 232"/>
                <a:gd name="T32" fmla="*/ 676 w 972"/>
                <a:gd name="T33" fmla="*/ 22 h 232"/>
                <a:gd name="T34" fmla="*/ 709 w 972"/>
                <a:gd name="T35" fmla="*/ 29 h 232"/>
                <a:gd name="T36" fmla="*/ 743 w 972"/>
                <a:gd name="T37" fmla="*/ 39 h 232"/>
                <a:gd name="T38" fmla="*/ 770 w 972"/>
                <a:gd name="T39" fmla="*/ 52 h 232"/>
                <a:gd name="T40" fmla="*/ 781 w 972"/>
                <a:gd name="T41" fmla="*/ 59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2" h="232">
                  <a:moveTo>
                    <a:pt x="0" y="232"/>
                  </a:moveTo>
                  <a:cubicBezTo>
                    <a:pt x="3" y="208"/>
                    <a:pt x="20" y="186"/>
                    <a:pt x="45" y="181"/>
                  </a:cubicBezTo>
                  <a:cubicBezTo>
                    <a:pt x="52" y="172"/>
                    <a:pt x="68" y="161"/>
                    <a:pt x="78" y="155"/>
                  </a:cubicBezTo>
                  <a:cubicBezTo>
                    <a:pt x="92" y="137"/>
                    <a:pt x="122" y="121"/>
                    <a:pt x="144" y="118"/>
                  </a:cubicBezTo>
                  <a:cubicBezTo>
                    <a:pt x="160" y="106"/>
                    <a:pt x="183" y="100"/>
                    <a:pt x="201" y="94"/>
                  </a:cubicBezTo>
                  <a:cubicBezTo>
                    <a:pt x="211" y="87"/>
                    <a:pt x="214" y="84"/>
                    <a:pt x="225" y="82"/>
                  </a:cubicBezTo>
                  <a:cubicBezTo>
                    <a:pt x="240" y="71"/>
                    <a:pt x="263" y="53"/>
                    <a:pt x="282" y="49"/>
                  </a:cubicBezTo>
                  <a:cubicBezTo>
                    <a:pt x="289" y="46"/>
                    <a:pt x="297" y="44"/>
                    <a:pt x="304" y="43"/>
                  </a:cubicBezTo>
                  <a:cubicBezTo>
                    <a:pt x="314" y="39"/>
                    <a:pt x="326" y="38"/>
                    <a:pt x="337" y="37"/>
                  </a:cubicBezTo>
                  <a:cubicBezTo>
                    <a:pt x="347" y="35"/>
                    <a:pt x="354" y="32"/>
                    <a:pt x="364" y="31"/>
                  </a:cubicBezTo>
                  <a:cubicBezTo>
                    <a:pt x="381" y="21"/>
                    <a:pt x="403" y="27"/>
                    <a:pt x="423" y="25"/>
                  </a:cubicBezTo>
                  <a:cubicBezTo>
                    <a:pt x="452" y="10"/>
                    <a:pt x="545" y="19"/>
                    <a:pt x="565" y="19"/>
                  </a:cubicBezTo>
                  <a:cubicBezTo>
                    <a:pt x="587" y="12"/>
                    <a:pt x="615" y="15"/>
                    <a:pt x="639" y="13"/>
                  </a:cubicBezTo>
                  <a:cubicBezTo>
                    <a:pt x="652" y="9"/>
                    <a:pt x="667" y="8"/>
                    <a:pt x="681" y="7"/>
                  </a:cubicBezTo>
                  <a:cubicBezTo>
                    <a:pt x="711" y="0"/>
                    <a:pt x="734" y="5"/>
                    <a:pt x="768" y="5"/>
                  </a:cubicBezTo>
                  <a:cubicBezTo>
                    <a:pt x="774" y="8"/>
                    <a:pt x="781" y="10"/>
                    <a:pt x="787" y="11"/>
                  </a:cubicBezTo>
                  <a:cubicBezTo>
                    <a:pt x="801" y="19"/>
                    <a:pt x="824" y="24"/>
                    <a:pt x="841" y="26"/>
                  </a:cubicBezTo>
                  <a:cubicBezTo>
                    <a:pt x="854" y="30"/>
                    <a:pt x="868" y="33"/>
                    <a:pt x="882" y="35"/>
                  </a:cubicBezTo>
                  <a:cubicBezTo>
                    <a:pt x="894" y="41"/>
                    <a:pt x="912" y="45"/>
                    <a:pt x="925" y="47"/>
                  </a:cubicBezTo>
                  <a:cubicBezTo>
                    <a:pt x="937" y="52"/>
                    <a:pt x="945" y="60"/>
                    <a:pt x="958" y="62"/>
                  </a:cubicBezTo>
                  <a:cubicBezTo>
                    <a:pt x="963" y="64"/>
                    <a:pt x="972" y="70"/>
                    <a:pt x="972" y="7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82" name="Oval 82"/>
            <p:cNvSpPr>
              <a:spLocks noChangeArrowheads="1"/>
            </p:cNvSpPr>
            <p:nvPr/>
          </p:nvSpPr>
          <p:spPr bwMode="auto">
            <a:xfrm rot="-1481375">
              <a:off x="5216" y="2277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3" name="Freeform 83"/>
            <p:cNvSpPr>
              <a:spLocks/>
            </p:cNvSpPr>
            <p:nvPr/>
          </p:nvSpPr>
          <p:spPr bwMode="auto">
            <a:xfrm>
              <a:off x="3510" y="2313"/>
              <a:ext cx="651" cy="150"/>
            </a:xfrm>
            <a:custGeom>
              <a:avLst/>
              <a:gdLst>
                <a:gd name="T0" fmla="*/ 651 w 811"/>
                <a:gd name="T1" fmla="*/ 150 h 179"/>
                <a:gd name="T2" fmla="*/ 638 w 811"/>
                <a:gd name="T3" fmla="*/ 134 h 179"/>
                <a:gd name="T4" fmla="*/ 602 w 811"/>
                <a:gd name="T5" fmla="*/ 89 h 179"/>
                <a:gd name="T6" fmla="*/ 580 w 811"/>
                <a:gd name="T7" fmla="*/ 66 h 179"/>
                <a:gd name="T8" fmla="*/ 494 w 811"/>
                <a:gd name="T9" fmla="*/ 16 h 179"/>
                <a:gd name="T10" fmla="*/ 472 w 811"/>
                <a:gd name="T11" fmla="*/ 8 h 179"/>
                <a:gd name="T12" fmla="*/ 439 w 811"/>
                <a:gd name="T13" fmla="*/ 3 h 179"/>
                <a:gd name="T14" fmla="*/ 229 w 811"/>
                <a:gd name="T15" fmla="*/ 8 h 179"/>
                <a:gd name="T16" fmla="*/ 208 w 811"/>
                <a:gd name="T17" fmla="*/ 14 h 179"/>
                <a:gd name="T18" fmla="*/ 195 w 811"/>
                <a:gd name="T19" fmla="*/ 22 h 179"/>
                <a:gd name="T20" fmla="*/ 157 w 811"/>
                <a:gd name="T21" fmla="*/ 44 h 179"/>
                <a:gd name="T22" fmla="*/ 102 w 811"/>
                <a:gd name="T23" fmla="*/ 65 h 179"/>
                <a:gd name="T24" fmla="*/ 85 w 811"/>
                <a:gd name="T25" fmla="*/ 71 h 179"/>
                <a:gd name="T26" fmla="*/ 71 w 811"/>
                <a:gd name="T27" fmla="*/ 77 h 179"/>
                <a:gd name="T28" fmla="*/ 0 w 811"/>
                <a:gd name="T29" fmla="*/ 82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11" h="179">
                  <a:moveTo>
                    <a:pt x="811" y="179"/>
                  </a:moveTo>
                  <a:cubicBezTo>
                    <a:pt x="806" y="172"/>
                    <a:pt x="803" y="165"/>
                    <a:pt x="795" y="160"/>
                  </a:cubicBezTo>
                  <a:cubicBezTo>
                    <a:pt x="788" y="142"/>
                    <a:pt x="767" y="117"/>
                    <a:pt x="750" y="106"/>
                  </a:cubicBezTo>
                  <a:cubicBezTo>
                    <a:pt x="743" y="94"/>
                    <a:pt x="733" y="87"/>
                    <a:pt x="723" y="79"/>
                  </a:cubicBezTo>
                  <a:cubicBezTo>
                    <a:pt x="691" y="52"/>
                    <a:pt x="659" y="24"/>
                    <a:pt x="616" y="19"/>
                  </a:cubicBezTo>
                  <a:cubicBezTo>
                    <a:pt x="606" y="14"/>
                    <a:pt x="599" y="11"/>
                    <a:pt x="588" y="10"/>
                  </a:cubicBezTo>
                  <a:cubicBezTo>
                    <a:pt x="575" y="5"/>
                    <a:pt x="561" y="5"/>
                    <a:pt x="547" y="4"/>
                  </a:cubicBezTo>
                  <a:cubicBezTo>
                    <a:pt x="312" y="5"/>
                    <a:pt x="389" y="0"/>
                    <a:pt x="285" y="10"/>
                  </a:cubicBezTo>
                  <a:cubicBezTo>
                    <a:pt x="275" y="12"/>
                    <a:pt x="270" y="16"/>
                    <a:pt x="259" y="17"/>
                  </a:cubicBezTo>
                  <a:cubicBezTo>
                    <a:pt x="254" y="21"/>
                    <a:pt x="243" y="26"/>
                    <a:pt x="243" y="26"/>
                  </a:cubicBezTo>
                  <a:cubicBezTo>
                    <a:pt x="238" y="35"/>
                    <a:pt x="208" y="49"/>
                    <a:pt x="196" y="52"/>
                  </a:cubicBezTo>
                  <a:cubicBezTo>
                    <a:pt x="174" y="65"/>
                    <a:pt x="152" y="73"/>
                    <a:pt x="127" y="77"/>
                  </a:cubicBezTo>
                  <a:cubicBezTo>
                    <a:pt x="120" y="80"/>
                    <a:pt x="113" y="83"/>
                    <a:pt x="106" y="85"/>
                  </a:cubicBezTo>
                  <a:cubicBezTo>
                    <a:pt x="99" y="90"/>
                    <a:pt x="97" y="91"/>
                    <a:pt x="88" y="92"/>
                  </a:cubicBezTo>
                  <a:cubicBezTo>
                    <a:pt x="53" y="109"/>
                    <a:pt x="80" y="98"/>
                    <a:pt x="0" y="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84" name="Oval 84"/>
            <p:cNvSpPr>
              <a:spLocks noChangeArrowheads="1"/>
            </p:cNvSpPr>
            <p:nvPr/>
          </p:nvSpPr>
          <p:spPr bwMode="auto">
            <a:xfrm rot="1721394" flipH="1">
              <a:off x="3443" y="2380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5" name="Freeform 85"/>
            <p:cNvSpPr>
              <a:spLocks/>
            </p:cNvSpPr>
            <p:nvPr/>
          </p:nvSpPr>
          <p:spPr bwMode="auto">
            <a:xfrm>
              <a:off x="3511" y="2226"/>
              <a:ext cx="648" cy="236"/>
            </a:xfrm>
            <a:custGeom>
              <a:avLst/>
              <a:gdLst>
                <a:gd name="T0" fmla="*/ 648 w 807"/>
                <a:gd name="T1" fmla="*/ 236 h 282"/>
                <a:gd name="T2" fmla="*/ 634 w 807"/>
                <a:gd name="T3" fmla="*/ 222 h 282"/>
                <a:gd name="T4" fmla="*/ 621 w 807"/>
                <a:gd name="T5" fmla="*/ 211 h 282"/>
                <a:gd name="T6" fmla="*/ 587 w 807"/>
                <a:gd name="T7" fmla="*/ 178 h 282"/>
                <a:gd name="T8" fmla="*/ 577 w 807"/>
                <a:gd name="T9" fmla="*/ 169 h 282"/>
                <a:gd name="T10" fmla="*/ 561 w 807"/>
                <a:gd name="T11" fmla="*/ 148 h 282"/>
                <a:gd name="T12" fmla="*/ 503 w 807"/>
                <a:gd name="T13" fmla="*/ 89 h 282"/>
                <a:gd name="T14" fmla="*/ 493 w 807"/>
                <a:gd name="T15" fmla="*/ 80 h 282"/>
                <a:gd name="T16" fmla="*/ 475 w 807"/>
                <a:gd name="T17" fmla="*/ 65 h 282"/>
                <a:gd name="T18" fmla="*/ 441 w 807"/>
                <a:gd name="T19" fmla="*/ 40 h 282"/>
                <a:gd name="T20" fmla="*/ 395 w 807"/>
                <a:gd name="T21" fmla="*/ 15 h 282"/>
                <a:gd name="T22" fmla="*/ 364 w 807"/>
                <a:gd name="T23" fmla="*/ 5 h 282"/>
                <a:gd name="T24" fmla="*/ 154 w 807"/>
                <a:gd name="T25" fmla="*/ 3 h 282"/>
                <a:gd name="T26" fmla="*/ 86 w 807"/>
                <a:gd name="T27" fmla="*/ 1 h 282"/>
                <a:gd name="T28" fmla="*/ 0 w 807"/>
                <a:gd name="T29" fmla="*/ 3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7" h="282">
                  <a:moveTo>
                    <a:pt x="807" y="282"/>
                  </a:moveTo>
                  <a:cubicBezTo>
                    <a:pt x="803" y="275"/>
                    <a:pt x="797" y="268"/>
                    <a:pt x="789" y="265"/>
                  </a:cubicBezTo>
                  <a:cubicBezTo>
                    <a:pt x="785" y="259"/>
                    <a:pt x="779" y="256"/>
                    <a:pt x="773" y="252"/>
                  </a:cubicBezTo>
                  <a:cubicBezTo>
                    <a:pt x="764" y="237"/>
                    <a:pt x="745" y="223"/>
                    <a:pt x="731" y="213"/>
                  </a:cubicBezTo>
                  <a:cubicBezTo>
                    <a:pt x="728" y="207"/>
                    <a:pt x="724" y="206"/>
                    <a:pt x="719" y="202"/>
                  </a:cubicBezTo>
                  <a:cubicBezTo>
                    <a:pt x="715" y="194"/>
                    <a:pt x="706" y="183"/>
                    <a:pt x="699" y="177"/>
                  </a:cubicBezTo>
                  <a:cubicBezTo>
                    <a:pt x="683" y="151"/>
                    <a:pt x="654" y="122"/>
                    <a:pt x="627" y="106"/>
                  </a:cubicBezTo>
                  <a:cubicBezTo>
                    <a:pt x="622" y="99"/>
                    <a:pt x="620" y="101"/>
                    <a:pt x="614" y="96"/>
                  </a:cubicBezTo>
                  <a:cubicBezTo>
                    <a:pt x="609" y="88"/>
                    <a:pt x="599" y="83"/>
                    <a:pt x="591" y="78"/>
                  </a:cubicBezTo>
                  <a:cubicBezTo>
                    <a:pt x="585" y="68"/>
                    <a:pt x="561" y="50"/>
                    <a:pt x="549" y="48"/>
                  </a:cubicBezTo>
                  <a:cubicBezTo>
                    <a:pt x="537" y="33"/>
                    <a:pt x="510" y="22"/>
                    <a:pt x="492" y="18"/>
                  </a:cubicBezTo>
                  <a:cubicBezTo>
                    <a:pt x="483" y="11"/>
                    <a:pt x="465" y="7"/>
                    <a:pt x="453" y="6"/>
                  </a:cubicBezTo>
                  <a:cubicBezTo>
                    <a:pt x="366" y="7"/>
                    <a:pt x="279" y="6"/>
                    <a:pt x="192" y="4"/>
                  </a:cubicBezTo>
                  <a:cubicBezTo>
                    <a:pt x="163" y="2"/>
                    <a:pt x="137" y="0"/>
                    <a:pt x="107" y="1"/>
                  </a:cubicBezTo>
                  <a:cubicBezTo>
                    <a:pt x="46" y="4"/>
                    <a:pt x="82" y="3"/>
                    <a:pt x="0" y="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86" name="Oval 86"/>
            <p:cNvSpPr>
              <a:spLocks noChangeArrowheads="1"/>
            </p:cNvSpPr>
            <p:nvPr/>
          </p:nvSpPr>
          <p:spPr bwMode="auto">
            <a:xfrm rot="1319468" flipH="1">
              <a:off x="3454" y="2216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7" name="AutoShape 87"/>
            <p:cNvSpPr>
              <a:spLocks noChangeArrowheads="1"/>
            </p:cNvSpPr>
            <p:nvPr/>
          </p:nvSpPr>
          <p:spPr bwMode="auto">
            <a:xfrm rot="7761465">
              <a:off x="1712" y="2285"/>
              <a:ext cx="266" cy="485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8" name="AutoShape 88"/>
            <p:cNvSpPr>
              <a:spLocks noChangeArrowheads="1"/>
            </p:cNvSpPr>
            <p:nvPr/>
          </p:nvSpPr>
          <p:spPr bwMode="auto">
            <a:xfrm rot="-159402">
              <a:off x="891" y="1026"/>
              <a:ext cx="1382" cy="1442"/>
            </a:xfrm>
            <a:custGeom>
              <a:avLst/>
              <a:gdLst>
                <a:gd name="T0" fmla="*/ 695 w 21600"/>
                <a:gd name="T1" fmla="*/ 146 h 21600"/>
                <a:gd name="T2" fmla="*/ 187 w 21600"/>
                <a:gd name="T3" fmla="*/ 721 h 21600"/>
                <a:gd name="T4" fmla="*/ 695 w 21600"/>
                <a:gd name="T5" fmla="*/ 1442 h 21600"/>
                <a:gd name="T6" fmla="*/ 1195 w 21600"/>
                <a:gd name="T7" fmla="*/ 72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77 h 21600"/>
                <a:gd name="T14" fmla="*/ 16552 w 21600"/>
                <a:gd name="T15" fmla="*/ 136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9" name="AutoShape 89"/>
            <p:cNvSpPr>
              <a:spLocks noChangeArrowheads="1"/>
            </p:cNvSpPr>
            <p:nvPr/>
          </p:nvSpPr>
          <p:spPr bwMode="auto">
            <a:xfrm rot="4113339">
              <a:off x="1461" y="1408"/>
              <a:ext cx="1327" cy="1419"/>
            </a:xfrm>
            <a:custGeom>
              <a:avLst/>
              <a:gdLst>
                <a:gd name="T0" fmla="*/ 667 w 21600"/>
                <a:gd name="T1" fmla="*/ 144 h 21600"/>
                <a:gd name="T2" fmla="*/ 180 w 21600"/>
                <a:gd name="T3" fmla="*/ 710 h 21600"/>
                <a:gd name="T4" fmla="*/ 667 w 21600"/>
                <a:gd name="T5" fmla="*/ 1419 h 21600"/>
                <a:gd name="T6" fmla="*/ 1147 w 21600"/>
                <a:gd name="T7" fmla="*/ 71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0 w 21600"/>
                <a:gd name="T13" fmla="*/ 2283 h 21600"/>
                <a:gd name="T14" fmla="*/ 16554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0" name="AutoShape 90"/>
            <p:cNvSpPr>
              <a:spLocks noChangeArrowheads="1"/>
            </p:cNvSpPr>
            <p:nvPr/>
          </p:nvSpPr>
          <p:spPr bwMode="auto">
            <a:xfrm rot="-3781289">
              <a:off x="340" y="1400"/>
              <a:ext cx="1328" cy="1419"/>
            </a:xfrm>
            <a:custGeom>
              <a:avLst/>
              <a:gdLst>
                <a:gd name="T0" fmla="*/ 668 w 21600"/>
                <a:gd name="T1" fmla="*/ 144 h 21600"/>
                <a:gd name="T2" fmla="*/ 180 w 21600"/>
                <a:gd name="T3" fmla="*/ 710 h 21600"/>
                <a:gd name="T4" fmla="*/ 668 w 21600"/>
                <a:gd name="T5" fmla="*/ 1419 h 21600"/>
                <a:gd name="T6" fmla="*/ 1148 w 21600"/>
                <a:gd name="T7" fmla="*/ 71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2 w 21600"/>
                <a:gd name="T13" fmla="*/ 2283 h 21600"/>
                <a:gd name="T14" fmla="*/ 16558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1" name="Oval 91"/>
            <p:cNvSpPr>
              <a:spLocks noChangeArrowheads="1"/>
            </p:cNvSpPr>
            <p:nvPr/>
          </p:nvSpPr>
          <p:spPr bwMode="auto">
            <a:xfrm>
              <a:off x="1340" y="1977"/>
              <a:ext cx="411" cy="5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2" name="Rectangle 92"/>
            <p:cNvSpPr>
              <a:spLocks noChangeArrowheads="1"/>
            </p:cNvSpPr>
            <p:nvPr/>
          </p:nvSpPr>
          <p:spPr bwMode="auto">
            <a:xfrm>
              <a:off x="1487" y="1644"/>
              <a:ext cx="105" cy="3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3" name="Rectangle 93"/>
            <p:cNvSpPr>
              <a:spLocks noChangeArrowheads="1"/>
            </p:cNvSpPr>
            <p:nvPr/>
          </p:nvSpPr>
          <p:spPr bwMode="auto">
            <a:xfrm rot="-5400000">
              <a:off x="1488" y="2054"/>
              <a:ext cx="77" cy="7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4" name="AutoShape 94"/>
            <p:cNvSpPr>
              <a:spLocks noChangeArrowheads="1"/>
            </p:cNvSpPr>
            <p:nvPr/>
          </p:nvSpPr>
          <p:spPr bwMode="auto">
            <a:xfrm rot="861338">
              <a:off x="1782" y="1180"/>
              <a:ext cx="260" cy="922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5" name="AutoShape 95"/>
            <p:cNvSpPr>
              <a:spLocks noChangeArrowheads="1"/>
            </p:cNvSpPr>
            <p:nvPr/>
          </p:nvSpPr>
          <p:spPr bwMode="auto">
            <a:xfrm rot="-952189">
              <a:off x="1068" y="1190"/>
              <a:ext cx="252" cy="895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6" name="Oval 96"/>
            <p:cNvSpPr>
              <a:spLocks noChangeArrowheads="1"/>
            </p:cNvSpPr>
            <p:nvPr/>
          </p:nvSpPr>
          <p:spPr bwMode="auto">
            <a:xfrm>
              <a:off x="1415" y="2053"/>
              <a:ext cx="262" cy="456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7" name="Rectangle 97"/>
            <p:cNvSpPr>
              <a:spLocks noChangeArrowheads="1"/>
            </p:cNvSpPr>
            <p:nvPr/>
          </p:nvSpPr>
          <p:spPr bwMode="auto">
            <a:xfrm>
              <a:off x="1502" y="2725"/>
              <a:ext cx="78" cy="569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98" name="Rectangle 98"/>
            <p:cNvSpPr>
              <a:spLocks noChangeArrowheads="1"/>
            </p:cNvSpPr>
            <p:nvPr/>
          </p:nvSpPr>
          <p:spPr bwMode="auto">
            <a:xfrm>
              <a:off x="1527" y="2016"/>
              <a:ext cx="37" cy="45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99" name="Group 99"/>
            <p:cNvGrpSpPr>
              <a:grpSpLocks/>
            </p:cNvGrpSpPr>
            <p:nvPr/>
          </p:nvGrpSpPr>
          <p:grpSpPr bwMode="auto">
            <a:xfrm>
              <a:off x="1564" y="2277"/>
              <a:ext cx="82" cy="113"/>
              <a:chOff x="2018" y="2790"/>
              <a:chExt cx="100" cy="136"/>
            </a:xfrm>
          </p:grpSpPr>
          <p:sp>
            <p:nvSpPr>
              <p:cNvPr id="14428" name="Rectangle 100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9" name="Oval 101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00" name="Group 102"/>
            <p:cNvGrpSpPr>
              <a:grpSpLocks/>
            </p:cNvGrpSpPr>
            <p:nvPr/>
          </p:nvGrpSpPr>
          <p:grpSpPr bwMode="auto">
            <a:xfrm>
              <a:off x="1449" y="2279"/>
              <a:ext cx="78" cy="113"/>
              <a:chOff x="1878" y="2792"/>
              <a:chExt cx="95" cy="136"/>
            </a:xfrm>
          </p:grpSpPr>
          <p:sp>
            <p:nvSpPr>
              <p:cNvPr id="14426" name="Rectangle 103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7" name="Oval 104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01" name="Group 105"/>
            <p:cNvGrpSpPr>
              <a:grpSpLocks/>
            </p:cNvGrpSpPr>
            <p:nvPr/>
          </p:nvGrpSpPr>
          <p:grpSpPr bwMode="auto">
            <a:xfrm>
              <a:off x="1447" y="2150"/>
              <a:ext cx="78" cy="114"/>
              <a:chOff x="1878" y="2792"/>
              <a:chExt cx="95" cy="136"/>
            </a:xfrm>
          </p:grpSpPr>
          <p:sp>
            <p:nvSpPr>
              <p:cNvPr id="14424" name="Rectangle 10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5" name="Oval 10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02" name="Group 108"/>
            <p:cNvGrpSpPr>
              <a:grpSpLocks/>
            </p:cNvGrpSpPr>
            <p:nvPr/>
          </p:nvGrpSpPr>
          <p:grpSpPr bwMode="auto">
            <a:xfrm>
              <a:off x="1565" y="2144"/>
              <a:ext cx="82" cy="114"/>
              <a:chOff x="2018" y="2790"/>
              <a:chExt cx="100" cy="136"/>
            </a:xfrm>
          </p:grpSpPr>
          <p:sp>
            <p:nvSpPr>
              <p:cNvPr id="14422" name="Rectangle 109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3" name="Oval 110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403" name="Freeform 111"/>
            <p:cNvSpPr>
              <a:spLocks/>
            </p:cNvSpPr>
            <p:nvPr/>
          </p:nvSpPr>
          <p:spPr bwMode="auto">
            <a:xfrm>
              <a:off x="1682" y="1560"/>
              <a:ext cx="273" cy="910"/>
            </a:xfrm>
            <a:custGeom>
              <a:avLst/>
              <a:gdLst>
                <a:gd name="T0" fmla="*/ 0 w 332"/>
                <a:gd name="T1" fmla="*/ 910 h 1088"/>
                <a:gd name="T2" fmla="*/ 186 w 332"/>
                <a:gd name="T3" fmla="*/ 607 h 1088"/>
                <a:gd name="T4" fmla="*/ 261 w 332"/>
                <a:gd name="T5" fmla="*/ 304 h 1088"/>
                <a:gd name="T6" fmla="*/ 261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04" name="Freeform 112"/>
            <p:cNvSpPr>
              <a:spLocks/>
            </p:cNvSpPr>
            <p:nvPr/>
          </p:nvSpPr>
          <p:spPr bwMode="auto">
            <a:xfrm>
              <a:off x="1676" y="1712"/>
              <a:ext cx="561" cy="759"/>
            </a:xfrm>
            <a:custGeom>
              <a:avLst/>
              <a:gdLst>
                <a:gd name="T0" fmla="*/ 0 w 681"/>
                <a:gd name="T1" fmla="*/ 759 h 907"/>
                <a:gd name="T2" fmla="*/ 374 w 681"/>
                <a:gd name="T3" fmla="*/ 455 h 907"/>
                <a:gd name="T4" fmla="*/ 561 w 681"/>
                <a:gd name="T5" fmla="*/ 0 h 9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05" name="Oval 113"/>
            <p:cNvSpPr>
              <a:spLocks noChangeArrowheads="1"/>
            </p:cNvSpPr>
            <p:nvPr/>
          </p:nvSpPr>
          <p:spPr bwMode="auto">
            <a:xfrm>
              <a:off x="1893" y="1373"/>
              <a:ext cx="76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6" name="Oval 114"/>
            <p:cNvSpPr>
              <a:spLocks noChangeArrowheads="1"/>
            </p:cNvSpPr>
            <p:nvPr/>
          </p:nvSpPr>
          <p:spPr bwMode="auto">
            <a:xfrm rot="183620">
              <a:off x="1918" y="1376"/>
              <a:ext cx="75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7" name="Oval 115"/>
            <p:cNvSpPr>
              <a:spLocks noChangeArrowheads="1"/>
            </p:cNvSpPr>
            <p:nvPr/>
          </p:nvSpPr>
          <p:spPr bwMode="auto">
            <a:xfrm rot="848122">
              <a:off x="2207" y="1531"/>
              <a:ext cx="76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8" name="Oval 116"/>
            <p:cNvSpPr>
              <a:spLocks noChangeArrowheads="1"/>
            </p:cNvSpPr>
            <p:nvPr/>
          </p:nvSpPr>
          <p:spPr bwMode="auto">
            <a:xfrm rot="1022545">
              <a:off x="2230" y="1546"/>
              <a:ext cx="75" cy="1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9" name="Freeform 117"/>
            <p:cNvSpPr>
              <a:spLocks/>
            </p:cNvSpPr>
            <p:nvPr/>
          </p:nvSpPr>
          <p:spPr bwMode="auto">
            <a:xfrm flipH="1">
              <a:off x="1127" y="1548"/>
              <a:ext cx="274" cy="911"/>
            </a:xfrm>
            <a:custGeom>
              <a:avLst/>
              <a:gdLst>
                <a:gd name="T0" fmla="*/ 0 w 332"/>
                <a:gd name="T1" fmla="*/ 911 h 1088"/>
                <a:gd name="T2" fmla="*/ 187 w 332"/>
                <a:gd name="T3" fmla="*/ 608 h 1088"/>
                <a:gd name="T4" fmla="*/ 262 w 332"/>
                <a:gd name="T5" fmla="*/ 304 h 1088"/>
                <a:gd name="T6" fmla="*/ 262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10" name="Freeform 118"/>
            <p:cNvSpPr>
              <a:spLocks/>
            </p:cNvSpPr>
            <p:nvPr/>
          </p:nvSpPr>
          <p:spPr bwMode="auto">
            <a:xfrm flipH="1">
              <a:off x="845" y="1701"/>
              <a:ext cx="562" cy="758"/>
            </a:xfrm>
            <a:custGeom>
              <a:avLst/>
              <a:gdLst>
                <a:gd name="T0" fmla="*/ 0 w 681"/>
                <a:gd name="T1" fmla="*/ 758 h 907"/>
                <a:gd name="T2" fmla="*/ 375 w 681"/>
                <a:gd name="T3" fmla="*/ 455 h 907"/>
                <a:gd name="T4" fmla="*/ 562 w 681"/>
                <a:gd name="T5" fmla="*/ 0 h 9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11" name="Oval 119"/>
            <p:cNvSpPr>
              <a:spLocks noChangeArrowheads="1"/>
            </p:cNvSpPr>
            <p:nvPr/>
          </p:nvSpPr>
          <p:spPr bwMode="auto">
            <a:xfrm flipH="1">
              <a:off x="1114" y="1362"/>
              <a:ext cx="75" cy="1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2" name="Oval 120"/>
            <p:cNvSpPr>
              <a:spLocks noChangeArrowheads="1"/>
            </p:cNvSpPr>
            <p:nvPr/>
          </p:nvSpPr>
          <p:spPr bwMode="auto">
            <a:xfrm rot="21416380" flipH="1">
              <a:off x="1090" y="1364"/>
              <a:ext cx="74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3" name="Oval 121"/>
            <p:cNvSpPr>
              <a:spLocks noChangeArrowheads="1"/>
            </p:cNvSpPr>
            <p:nvPr/>
          </p:nvSpPr>
          <p:spPr bwMode="auto">
            <a:xfrm rot="20751878" flipH="1">
              <a:off x="800" y="1520"/>
              <a:ext cx="75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4" name="Oval 122"/>
            <p:cNvSpPr>
              <a:spLocks noChangeArrowheads="1"/>
            </p:cNvSpPr>
            <p:nvPr/>
          </p:nvSpPr>
          <p:spPr bwMode="auto">
            <a:xfrm rot="20577455" flipH="1">
              <a:off x="778" y="1534"/>
              <a:ext cx="74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5" name="Oval 123"/>
            <p:cNvSpPr>
              <a:spLocks noChangeArrowheads="1"/>
            </p:cNvSpPr>
            <p:nvPr/>
          </p:nvSpPr>
          <p:spPr bwMode="auto">
            <a:xfrm>
              <a:off x="1430" y="2468"/>
              <a:ext cx="231" cy="271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6" name="AutoShape 124"/>
            <p:cNvSpPr>
              <a:spLocks noChangeArrowheads="1"/>
            </p:cNvSpPr>
            <p:nvPr/>
          </p:nvSpPr>
          <p:spPr bwMode="auto">
            <a:xfrm rot="8933839">
              <a:off x="1645" y="2372"/>
              <a:ext cx="262" cy="49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7" name="AutoShape 125"/>
            <p:cNvSpPr>
              <a:spLocks noChangeArrowheads="1"/>
            </p:cNvSpPr>
            <p:nvPr/>
          </p:nvSpPr>
          <p:spPr bwMode="auto">
            <a:xfrm rot="1485656">
              <a:off x="1191" y="2395"/>
              <a:ext cx="262" cy="493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8" name="Oval 126"/>
            <p:cNvSpPr>
              <a:spLocks noChangeArrowheads="1"/>
            </p:cNvSpPr>
            <p:nvPr/>
          </p:nvSpPr>
          <p:spPr bwMode="auto">
            <a:xfrm>
              <a:off x="1494" y="2617"/>
              <a:ext cx="96" cy="142"/>
            </a:xfrm>
            <a:prstGeom prst="ellipse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9" name="Oval 127"/>
            <p:cNvSpPr>
              <a:spLocks noChangeArrowheads="1"/>
            </p:cNvSpPr>
            <p:nvPr/>
          </p:nvSpPr>
          <p:spPr bwMode="auto">
            <a:xfrm>
              <a:off x="1487" y="1549"/>
              <a:ext cx="107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20" name="Oval 128"/>
            <p:cNvSpPr>
              <a:spLocks noChangeArrowheads="1"/>
            </p:cNvSpPr>
            <p:nvPr/>
          </p:nvSpPr>
          <p:spPr bwMode="auto">
            <a:xfrm>
              <a:off x="1488" y="1576"/>
              <a:ext cx="102" cy="18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21" name="Rectangle 129"/>
            <p:cNvSpPr>
              <a:spLocks noChangeArrowheads="1"/>
            </p:cNvSpPr>
            <p:nvPr/>
          </p:nvSpPr>
          <p:spPr bwMode="auto">
            <a:xfrm rot="5400000">
              <a:off x="1481" y="1948"/>
              <a:ext cx="114" cy="9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28" name="AutoShape 132"/>
          <p:cNvSpPr>
            <a:spLocks noChangeArrowheads="1"/>
          </p:cNvSpPr>
          <p:nvPr/>
        </p:nvSpPr>
        <p:spPr bwMode="auto">
          <a:xfrm>
            <a:off x="1692275" y="2276475"/>
            <a:ext cx="215900" cy="2159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30" name="AutoShape 134"/>
          <p:cNvSpPr>
            <a:spLocks noChangeArrowheads="1"/>
          </p:cNvSpPr>
          <p:nvPr/>
        </p:nvSpPr>
        <p:spPr bwMode="auto">
          <a:xfrm>
            <a:off x="2968625" y="2292350"/>
            <a:ext cx="215900" cy="2159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37" name="Reco39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4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815E-6 C 0.00486 -0.00973 0.00052 0.00046 0.00313 -0.02084 C 0.00399 -0.02825 0.00712 -0.03241 0.00937 -0.0389 C 0.01181 -0.04607 0.01285 -0.05394 0.01771 -0.05834 C 0.0184 -0.06019 0.01875 -0.06228 0.01979 -0.0639 C 0.02066 -0.06528 0.02205 -0.06528 0.02292 -0.06667 C 0.02865 -0.07616 0.01806 -0.06575 0.02709 -0.07362 C 0.0316 -0.08241 0.03351 -0.08056 0.03854 -0.08612 C 0.04063 -0.08843 0.04149 -0.0926 0.04375 -0.09445 C 0.04653 -0.09677 0.05 -0.09723 0.05313 -0.09862 C 0.06129 -0.10232 0.06858 -0.10649 0.07709 -0.10834 C 0.09514 -0.12431 0.13021 -0.12084 0.14792 -0.12223 C 0.15278 -0.12269 0.15764 -0.12339 0.1625 -0.12362 C 0.19306 -0.12431 0.22361 -0.12454 0.25417 -0.12501 C 0.28993 -0.1264 0.32587 -0.12478 0.36146 -0.12917 C 0.40434 -0.12825 0.44792 -0.12987 0.49063 -0.12362 C 0.49445 -0.12223 0.49827 -0.12084 0.50209 -0.11945 C 0.50573 -0.11459 0.51268 -0.10996 0.51771 -0.10834 C 0.52396 -0.10209 0.52049 -0.10556 0.52813 -0.09862 C 0.52917 -0.09769 0.53125 -0.09584 0.53125 -0.09584 C 0.54045 -0.07755 0.54584 -0.05556 0.54584 -0.03334 " pathEditMode="relative" ptsTypes="ffffffffffffffffffffA">
                                      <p:cBhvr>
                                        <p:cTn id="6" dur="30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0 C 0.00295 -0.00394 0.00486 -0.00787 0.00833 -0.01111 C 0.01076 -0.0162 0.01233 -0.01991 0.01667 -0.02361 C 0.01875 -0.02546 0.02292 -0.02917 0.02292 -0.02917 C 0.02448 -0.03519 0.02656 -0.03981 0.02813 -0.04583 C 0.02899 -0.04907 0.03229 -0.04954 0.03438 -0.05139 C 0.03785 -0.0544 0.04097 -0.05718 0.04479 -0.05972 C 0.04792 -0.0662 0.05434 -0.06852 0.05938 -0.07222 C 0.06076 -0.07315 0.06215 -0.07384 0.06354 -0.075 C 0.06563 -0.07662 0.06979 -0.08056 0.06979 -0.08056 C 0.07066 -0.08218 0.07431 -0.08958 0.075 -0.09028 C 0.07674 -0.09167 0.0908 -0.09931 0.09271 -0.1 C 0.09653 -0.10324 0.10087 -0.10648 0.10521 -0.10833 C 0.10851 -0.11713 0.11753 -0.12014 0.12396 -0.125 C 0.12882 -0.1287 0.13281 -0.13356 0.1375 -0.1375 C 0.14288 -0.1419 0.14931 -0.14398 0.15521 -0.14722 C 0.15851 -0.1537 0.16233 -0.15648 0.16771 -0.15833 C 0.1724 -0.1625 0.17795 -0.16296 0.18333 -0.16528 C 0.2599 -0.16435 0.28698 -0.16296 0.35208 -0.16111 C 0.35642 -0.15972 0.3592 -0.15694 0.36354 -0.15556 C 0.36875 -0.15093 0.37135 -0.14769 0.37708 -0.14583 C 0.37778 -0.14444 0.37813 -0.14282 0.37917 -0.14167 C 0.38003 -0.14074 0.3816 -0.14144 0.38229 -0.14028 C 0.3901 -0.12546 0.37951 -0.13634 0.3875 -0.12917 C 0.3901 -0.12384 0.39271 -0.12431 0.39583 -0.11944 C 0.40052 -0.11204 0.39583 -0.11852 0.39896 -0.11111 C 0.40174 -0.10463 0.40538 -0.10046 0.40833 -0.09444 C 0.41285 -0.07014 0.40938 -0.09074 0.40938 -0.03056 " pathEditMode="relative" ptsTypes="fffffffffffffffffffffffffffA">
                                      <p:cBhvr>
                                        <p:cTn id="9" dur="3000" fill="hold"/>
                                        <p:tgtEl>
                                          <p:spTgt spid="4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000" fill="hold"/>
                                        <p:tgtEl>
                                          <p:spTgt spid="4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37"/>
                </p:tgtEl>
              </p:cMediaNode>
            </p:audio>
          </p:childTnLst>
        </p:cTn>
      </p:par>
    </p:tnLst>
    <p:bldLst>
      <p:bldP spid="4116" grpId="0"/>
      <p:bldP spid="4228" grpId="0" animBg="1"/>
      <p:bldP spid="4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Pollen can be carried between flowers by </a:t>
            </a:r>
            <a:r>
              <a:rPr lang="en-GB" altLang="en-US" sz="2800" smtClean="0">
                <a:solidFill>
                  <a:srgbClr val="FF0000"/>
                </a:solidFill>
              </a:rPr>
              <a:t>insects</a:t>
            </a:r>
            <a:r>
              <a:rPr lang="en-GB" altLang="en-US" sz="2800" smtClean="0"/>
              <a:t> or by </a:t>
            </a:r>
            <a:r>
              <a:rPr lang="en-GB" altLang="en-US" sz="2800" smtClean="0">
                <a:solidFill>
                  <a:srgbClr val="FF0000"/>
                </a:solidFill>
              </a:rPr>
              <a:t>wind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268413"/>
            <a:ext cx="7127875" cy="1541462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solidFill>
                  <a:srgbClr val="FF0000"/>
                </a:solidFill>
              </a:rPr>
              <a:t>Use the information in the next two slides to complete the table comparing the adaptations of wind and insect pollinated flowers.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  <p:pic>
        <p:nvPicPr>
          <p:cNvPr id="15366" name="Picture 11" descr="wind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59769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6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pollen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983412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solidFill>
                  <a:srgbClr val="FF0000"/>
                </a:solidFill>
              </a:rPr>
              <a:t>Insect-pollinated</a:t>
            </a:r>
            <a:r>
              <a:rPr lang="en-GB" altLang="en-US" sz="2800" smtClean="0"/>
              <a:t> flowers are adapted to attract insects to them to enable transfer of pollen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71550" y="4941888"/>
            <a:ext cx="2303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Sticky stigma to collect pollen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1908175" y="4365625"/>
            <a:ext cx="792163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651500" y="5157788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Brightly coloured petals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042988" y="2133600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nectar and a scent present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724525" y="1268413"/>
            <a:ext cx="2017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Pollen has barbs for hooking onto insect fur</a:t>
            </a:r>
          </a:p>
        </p:txBody>
      </p:sp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25538"/>
            <a:ext cx="8636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5580063" y="3429000"/>
            <a:ext cx="28082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Anthers positioned to rub pollen onto insects</a:t>
            </a: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 flipV="1">
            <a:off x="4211638" y="2133600"/>
            <a:ext cx="1441450" cy="136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6294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857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rgbClr val="FF0000"/>
                </a:solidFill>
              </a:rPr>
              <a:t>Wind-pollinated</a:t>
            </a:r>
            <a:r>
              <a:rPr lang="en-GB" altLang="en-US" sz="2800" smtClean="0"/>
              <a:t> flowers are different in structure because they do not have to attract insects to them but do need to be exposed to the wind.</a:t>
            </a:r>
          </a:p>
        </p:txBody>
      </p:sp>
      <p:sp>
        <p:nvSpPr>
          <p:cNvPr id="17411" name="Text Box 15"/>
          <p:cNvSpPr txBox="1">
            <a:spLocks noChangeArrowheads="1"/>
          </p:cNvSpPr>
          <p:nvPr/>
        </p:nvSpPr>
        <p:spPr bwMode="auto">
          <a:xfrm>
            <a:off x="404813" y="5262563"/>
            <a:ext cx="22526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Petals are small and green as there is no need to attract insects</a:t>
            </a: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7019925" y="3894138"/>
            <a:ext cx="1943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Stigma are feathery to catch pollen carried on wind</a:t>
            </a:r>
          </a:p>
        </p:txBody>
      </p:sp>
      <p:sp>
        <p:nvSpPr>
          <p:cNvPr id="17413" name="Text Box 17"/>
          <p:cNvSpPr txBox="1">
            <a:spLocks noChangeArrowheads="1"/>
          </p:cNvSpPr>
          <p:nvPr/>
        </p:nvSpPr>
        <p:spPr bwMode="auto">
          <a:xfrm>
            <a:off x="6005513" y="1949450"/>
            <a:ext cx="2959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Anthers are exposed to the wind so that pollen can easily be blown away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50825" y="1949450"/>
            <a:ext cx="2611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Pollen grains are very small and light. They occur in very large numbers</a:t>
            </a:r>
          </a:p>
        </p:txBody>
      </p:sp>
      <p:sp>
        <p:nvSpPr>
          <p:cNvPr id="17415" name="Text Box 23"/>
          <p:cNvSpPr txBox="1">
            <a:spLocks noChangeArrowheads="1"/>
          </p:cNvSpPr>
          <p:nvPr/>
        </p:nvSpPr>
        <p:spPr bwMode="auto">
          <a:xfrm>
            <a:off x="5724525" y="5694363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No scent or nectary</a:t>
            </a:r>
          </a:p>
        </p:txBody>
      </p:sp>
      <p:sp>
        <p:nvSpPr>
          <p:cNvPr id="17416" name="Line 261"/>
          <p:cNvSpPr>
            <a:spLocks noChangeShapeType="1"/>
          </p:cNvSpPr>
          <p:nvPr/>
        </p:nvSpPr>
        <p:spPr bwMode="auto">
          <a:xfrm flipH="1">
            <a:off x="4932363" y="2165350"/>
            <a:ext cx="107950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7" name="Line 262"/>
          <p:cNvSpPr>
            <a:spLocks noChangeShapeType="1"/>
          </p:cNvSpPr>
          <p:nvPr/>
        </p:nvSpPr>
        <p:spPr bwMode="auto">
          <a:xfrm flipH="1" flipV="1">
            <a:off x="6084888" y="3894138"/>
            <a:ext cx="9350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8" name="Line 263"/>
          <p:cNvSpPr>
            <a:spLocks noChangeShapeType="1"/>
          </p:cNvSpPr>
          <p:nvPr/>
        </p:nvSpPr>
        <p:spPr bwMode="auto">
          <a:xfrm flipV="1">
            <a:off x="2268538" y="5478463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419" name="Picture 265" descr="grass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25713"/>
            <a:ext cx="484505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266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pollinated flower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9" name="Picture 5" descr="http://www.desktopclass.com/wp-content/uploads/2011/01/flower_grass_stru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2863"/>
            <a:ext cx="3101330" cy="26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hawk-conservancy.org/images/articles/200608/Perennial%20ryegrass%20flowers%20closeup%20sharpened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4156"/>
            <a:ext cx="1790198" cy="23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79" y="1268758"/>
            <a:ext cx="3960440" cy="302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0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Comparison of insect and wind pollinated flowers.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955657"/>
              </p:ext>
            </p:extLst>
          </p:nvPr>
        </p:nvGraphicFramePr>
        <p:xfrm>
          <a:off x="827584" y="1340768"/>
          <a:ext cx="7339150" cy="32820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72407"/>
                <a:gridCol w="3666743"/>
              </a:tblGrid>
              <a:tr h="346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Insect pollinated Flowers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/>
                          <a:ea typeface="Times New Roman"/>
                        </a:rPr>
                        <a:t>Wind pollinated flowers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mic Sans MS"/>
                          <a:ea typeface="Times New Roman"/>
                        </a:rPr>
                        <a:t>Large colourful petals, scent and nectar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Small, green and inconspicuous, no scent, petals usually absent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/>
                          <a:ea typeface="Times New Roman"/>
                        </a:rPr>
                        <a:t>Anthers within the flower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Anthers </a:t>
                      </a:r>
                      <a:r>
                        <a:rPr lang="en-US" sz="1400" b="1" dirty="0">
                          <a:effectLst/>
                          <a:latin typeface="Comic Sans MS"/>
                          <a:ea typeface="Times New Roman"/>
                        </a:rPr>
                        <a:t>hanging outside</a:t>
                      </a: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omic Sans MS"/>
                          <a:ea typeface="Times New Roman"/>
                        </a:rPr>
                        <a:t>(pendulous) the </a:t>
                      </a: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flower so wind can blow pollen </a:t>
                      </a:r>
                      <a:r>
                        <a:rPr lang="en-US" sz="1400" dirty="0" smtClean="0">
                          <a:effectLst/>
                          <a:latin typeface="Comic Sans MS"/>
                          <a:ea typeface="Times New Roman"/>
                        </a:rPr>
                        <a:t>away.</a:t>
                      </a:r>
                      <a:r>
                        <a:rPr lang="en-US" sz="1400" baseline="0" dirty="0" smtClean="0">
                          <a:effectLst/>
                          <a:latin typeface="Comic Sans MS"/>
                          <a:ea typeface="Times New Roman"/>
                        </a:rPr>
                        <a:t>  Anthers have a hinged attachment so they swing easily in the wind to disperse pollen.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/>
                          <a:ea typeface="Times New Roman"/>
                        </a:rPr>
                        <a:t>Stigma within the flower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/>
                          <a:ea typeface="Times New Roman"/>
                        </a:rPr>
                        <a:t>Large feathery stigmas</a:t>
                      </a: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 providing a </a:t>
                      </a:r>
                      <a:r>
                        <a:rPr lang="en-US" sz="1400" b="1" dirty="0">
                          <a:effectLst/>
                          <a:latin typeface="Comic Sans MS"/>
                          <a:ea typeface="Times New Roman"/>
                        </a:rPr>
                        <a:t>large surface area </a:t>
                      </a: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to </a:t>
                      </a:r>
                      <a:r>
                        <a:rPr lang="en-US" sz="1400" b="1" dirty="0">
                          <a:effectLst/>
                          <a:latin typeface="Comic Sans MS"/>
                          <a:ea typeface="Times New Roman"/>
                        </a:rPr>
                        <a:t>catch pollen </a:t>
                      </a:r>
                      <a:r>
                        <a:rPr lang="en-US" sz="1400" b="1" dirty="0" smtClean="0">
                          <a:effectLst/>
                          <a:latin typeface="Comic Sans MS"/>
                          <a:ea typeface="Times New Roman"/>
                        </a:rPr>
                        <a:t>grains.  </a:t>
                      </a:r>
                      <a:r>
                        <a:rPr lang="en-US" sz="1400" b="0" dirty="0" smtClean="0">
                          <a:effectLst/>
                          <a:latin typeface="Comic Sans MS"/>
                          <a:ea typeface="Times New Roman"/>
                        </a:rPr>
                        <a:t>Also projects outside of the flower.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Small quantities of </a:t>
                      </a:r>
                      <a:r>
                        <a:rPr lang="en-US" sz="1400" b="1" dirty="0">
                          <a:effectLst/>
                          <a:latin typeface="Comic Sans MS"/>
                          <a:ea typeface="Times New Roman"/>
                        </a:rPr>
                        <a:t>sticky pollen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/>
                          <a:ea typeface="Times New Roman"/>
                        </a:rPr>
                        <a:t>Large quantities of </a:t>
                      </a:r>
                      <a:r>
                        <a:rPr lang="en-US" sz="1400" b="1" dirty="0">
                          <a:effectLst/>
                          <a:latin typeface="Comic Sans MS"/>
                          <a:ea typeface="Times New Roman"/>
                        </a:rPr>
                        <a:t>small, smooth, light pollen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Microscopic pollen magnified many times; photo courtesy of LaTrob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22498"/>
            <a:ext cx="2220838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1828"/>
            <a:ext cx="2163887" cy="242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1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Candidates should ……..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Be able to draw a half flower of a named regular flower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Primula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to show: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Receptacle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Calyx of sepals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Corolla of petals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Androecium of stamen (anther and filament)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Gynaecium of carpels (stigma, style and ovary)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512877" cy="252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 of pollen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Pollen is made in pollen sacs.</a:t>
            </a:r>
          </a:p>
          <a:p>
            <a:r>
              <a:rPr lang="en-GB" dirty="0" smtClean="0"/>
              <a:t>Pollen mother cells (2n) will divide by meiosis to form pollen grains.</a:t>
            </a:r>
          </a:p>
          <a:p>
            <a:r>
              <a:rPr lang="en-GB" dirty="0" smtClean="0"/>
              <a:t>The pollen grain contains three haploid nuclei.</a:t>
            </a:r>
          </a:p>
          <a:p>
            <a:r>
              <a:rPr lang="en-GB" dirty="0" smtClean="0"/>
              <a:t>One of the nuclei will fuse with the female gamete nucleus (you do not need more detail for WJEC).</a:t>
            </a:r>
            <a:endParaRPr lang="en-GB" dirty="0"/>
          </a:p>
        </p:txBody>
      </p:sp>
      <p:pic>
        <p:nvPicPr>
          <p:cNvPr id="8194" name="Picture 2" descr="http://www.madsci.org/posts/archives/2004-10/1098238600.Cb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31908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Release of pollen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stomium</a:t>
            </a:r>
            <a:r>
              <a:rPr lang="en-GB" dirty="0" smtClean="0"/>
              <a:t> of the pollen sacs either splits or curls back to expose the pollen grains. </a:t>
            </a:r>
          </a:p>
          <a:p>
            <a:r>
              <a:rPr lang="en-GB" dirty="0" smtClean="0"/>
              <a:t>The pollen grains will be dispersed by wind or by animals </a:t>
            </a:r>
            <a:r>
              <a:rPr lang="en-GB" dirty="0" err="1" smtClean="0"/>
              <a:t>eg</a:t>
            </a:r>
            <a:r>
              <a:rPr lang="en-GB" dirty="0" smtClean="0"/>
              <a:t> insects</a:t>
            </a:r>
            <a:endParaRPr lang="en-GB" dirty="0"/>
          </a:p>
        </p:txBody>
      </p:sp>
      <p:pic>
        <p:nvPicPr>
          <p:cNvPr id="9218" name="Picture 2" descr="http://wwwdelivery.superstock.com/WI/223/4128/PreviewComp/SuperStock_4128R-10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pollination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Pollination is the transfer of pollen from the anther of the male reproductive structure to the stigma of the female reproductive structure.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Animation to show methods of pollination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4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539750" y="1452563"/>
            <a:ext cx="5200650" cy="4784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solidFill>
                  <a:srgbClr val="FF0000"/>
                </a:solidFill>
              </a:rPr>
              <a:t>Self-pollination</a:t>
            </a:r>
            <a:r>
              <a:rPr lang="en-GB" altLang="en-US" sz="2800" smtClean="0"/>
              <a:t> occurs when pollen falls from the anther onto the stigma of the same flower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4005263"/>
            <a:ext cx="2952750" cy="1181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Self-pollination is not desirable as it reduces variation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795963" y="1989138"/>
            <a:ext cx="2879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  <p:grpSp>
        <p:nvGrpSpPr>
          <p:cNvPr id="18440" name="Group 13"/>
          <p:cNvGrpSpPr>
            <a:grpSpLocks/>
          </p:cNvGrpSpPr>
          <p:nvPr/>
        </p:nvGrpSpPr>
        <p:grpSpPr bwMode="auto">
          <a:xfrm>
            <a:off x="900113" y="2349500"/>
            <a:ext cx="4248150" cy="3840163"/>
            <a:chOff x="249" y="1344"/>
            <a:chExt cx="2676" cy="2419"/>
          </a:xfrm>
        </p:grpSpPr>
        <p:sp>
          <p:nvSpPr>
            <p:cNvPr id="18442" name="AutoShape 14"/>
            <p:cNvSpPr>
              <a:spLocks noChangeArrowheads="1"/>
            </p:cNvSpPr>
            <p:nvPr/>
          </p:nvSpPr>
          <p:spPr bwMode="auto">
            <a:xfrm rot="-159402">
              <a:off x="878" y="1344"/>
              <a:ext cx="1456" cy="1435"/>
            </a:xfrm>
            <a:custGeom>
              <a:avLst/>
              <a:gdLst>
                <a:gd name="T0" fmla="*/ 732 w 21600"/>
                <a:gd name="T1" fmla="*/ 145 h 21600"/>
                <a:gd name="T2" fmla="*/ 197 w 21600"/>
                <a:gd name="T3" fmla="*/ 718 h 21600"/>
                <a:gd name="T4" fmla="*/ 732 w 21600"/>
                <a:gd name="T5" fmla="*/ 1435 h 21600"/>
                <a:gd name="T6" fmla="*/ 1259 w 21600"/>
                <a:gd name="T7" fmla="*/ 7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4 w 21600"/>
                <a:gd name="T13" fmla="*/ 2273 h 21600"/>
                <a:gd name="T14" fmla="*/ 16556 w 21600"/>
                <a:gd name="T15" fmla="*/ 136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3" name="AutoShape 15"/>
            <p:cNvSpPr>
              <a:spLocks noChangeArrowheads="1"/>
            </p:cNvSpPr>
            <p:nvPr/>
          </p:nvSpPr>
          <p:spPr bwMode="auto">
            <a:xfrm rot="7761465">
              <a:off x="1750" y="2584"/>
              <a:ext cx="265" cy="51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4" name="AutoShape 16"/>
            <p:cNvSpPr>
              <a:spLocks noChangeArrowheads="1"/>
            </p:cNvSpPr>
            <p:nvPr/>
          </p:nvSpPr>
          <p:spPr bwMode="auto">
            <a:xfrm rot="4113339">
              <a:off x="1517" y="1683"/>
              <a:ext cx="1322" cy="1495"/>
            </a:xfrm>
            <a:custGeom>
              <a:avLst/>
              <a:gdLst>
                <a:gd name="T0" fmla="*/ 665 w 21600"/>
                <a:gd name="T1" fmla="*/ 151 h 21600"/>
                <a:gd name="T2" fmla="*/ 179 w 21600"/>
                <a:gd name="T3" fmla="*/ 748 h 21600"/>
                <a:gd name="T4" fmla="*/ 665 w 21600"/>
                <a:gd name="T5" fmla="*/ 1495 h 21600"/>
                <a:gd name="T6" fmla="*/ 1143 w 21600"/>
                <a:gd name="T7" fmla="*/ 7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3 h 21600"/>
                <a:gd name="T14" fmla="*/ 16551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5" name="AutoShape 17"/>
            <p:cNvSpPr>
              <a:spLocks noChangeArrowheads="1"/>
            </p:cNvSpPr>
            <p:nvPr/>
          </p:nvSpPr>
          <p:spPr bwMode="auto">
            <a:xfrm rot="-3781289">
              <a:off x="336" y="1675"/>
              <a:ext cx="1322" cy="1495"/>
            </a:xfrm>
            <a:custGeom>
              <a:avLst/>
              <a:gdLst>
                <a:gd name="T0" fmla="*/ 665 w 21600"/>
                <a:gd name="T1" fmla="*/ 151 h 21600"/>
                <a:gd name="T2" fmla="*/ 179 w 21600"/>
                <a:gd name="T3" fmla="*/ 748 h 21600"/>
                <a:gd name="T4" fmla="*/ 665 w 21600"/>
                <a:gd name="T5" fmla="*/ 1495 h 21600"/>
                <a:gd name="T6" fmla="*/ 1143 w 21600"/>
                <a:gd name="T7" fmla="*/ 7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3 h 21600"/>
                <a:gd name="T14" fmla="*/ 16551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6" name="Oval 18"/>
            <p:cNvSpPr>
              <a:spLocks noChangeArrowheads="1"/>
            </p:cNvSpPr>
            <p:nvPr/>
          </p:nvSpPr>
          <p:spPr bwMode="auto">
            <a:xfrm>
              <a:off x="1351" y="2291"/>
              <a:ext cx="433" cy="52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1508" y="1581"/>
              <a:ext cx="109" cy="7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8" name="AutoShape 20"/>
            <p:cNvSpPr>
              <a:spLocks noChangeArrowheads="1"/>
            </p:cNvSpPr>
            <p:nvPr/>
          </p:nvSpPr>
          <p:spPr bwMode="auto">
            <a:xfrm rot="2796774">
              <a:off x="1395" y="1513"/>
              <a:ext cx="113" cy="19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9" name="AutoShape 21"/>
            <p:cNvSpPr>
              <a:spLocks noChangeArrowheads="1"/>
            </p:cNvSpPr>
            <p:nvPr/>
          </p:nvSpPr>
          <p:spPr bwMode="auto">
            <a:xfrm rot="7990016">
              <a:off x="1620" y="1511"/>
              <a:ext cx="113" cy="19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0" name="Rectangle 22"/>
            <p:cNvSpPr>
              <a:spLocks noChangeArrowheads="1"/>
            </p:cNvSpPr>
            <p:nvPr/>
          </p:nvSpPr>
          <p:spPr bwMode="auto">
            <a:xfrm rot="-5400000">
              <a:off x="1510" y="2365"/>
              <a:ext cx="76" cy="7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1" name="Rectangle 23"/>
            <p:cNvSpPr>
              <a:spLocks noChangeArrowheads="1"/>
            </p:cNvSpPr>
            <p:nvPr/>
          </p:nvSpPr>
          <p:spPr bwMode="auto">
            <a:xfrm rot="5400000">
              <a:off x="1506" y="2260"/>
              <a:ext cx="114" cy="10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2" name="AutoShape 24"/>
            <p:cNvSpPr>
              <a:spLocks noChangeArrowheads="1"/>
            </p:cNvSpPr>
            <p:nvPr/>
          </p:nvSpPr>
          <p:spPr bwMode="auto">
            <a:xfrm rot="861338">
              <a:off x="1813" y="1503"/>
              <a:ext cx="274" cy="91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3" name="AutoShape 25"/>
            <p:cNvSpPr>
              <a:spLocks noChangeArrowheads="1"/>
            </p:cNvSpPr>
            <p:nvPr/>
          </p:nvSpPr>
          <p:spPr bwMode="auto">
            <a:xfrm rot="-952189">
              <a:off x="1041" y="1468"/>
              <a:ext cx="287" cy="94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4" name="Oval 26"/>
            <p:cNvSpPr>
              <a:spLocks noChangeArrowheads="1"/>
            </p:cNvSpPr>
            <p:nvPr/>
          </p:nvSpPr>
          <p:spPr bwMode="auto">
            <a:xfrm>
              <a:off x="1430" y="2367"/>
              <a:ext cx="276" cy="453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5" name="Rectangle 27"/>
            <p:cNvSpPr>
              <a:spLocks noChangeArrowheads="1"/>
            </p:cNvSpPr>
            <p:nvPr/>
          </p:nvSpPr>
          <p:spPr bwMode="auto">
            <a:xfrm>
              <a:off x="1548" y="2329"/>
              <a:ext cx="39" cy="45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6" name="Rectangle 28"/>
            <p:cNvSpPr>
              <a:spLocks noChangeArrowheads="1"/>
            </p:cNvSpPr>
            <p:nvPr/>
          </p:nvSpPr>
          <p:spPr bwMode="auto">
            <a:xfrm>
              <a:off x="1515" y="2291"/>
              <a:ext cx="96" cy="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57" name="Group 29"/>
            <p:cNvGrpSpPr>
              <a:grpSpLocks/>
            </p:cNvGrpSpPr>
            <p:nvPr/>
          </p:nvGrpSpPr>
          <p:grpSpPr bwMode="auto">
            <a:xfrm>
              <a:off x="1587" y="2589"/>
              <a:ext cx="87" cy="114"/>
              <a:chOff x="2018" y="2790"/>
              <a:chExt cx="100" cy="136"/>
            </a:xfrm>
          </p:grpSpPr>
          <p:sp>
            <p:nvSpPr>
              <p:cNvPr id="18486" name="Rectangle 30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7" name="Oval 31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458" name="Group 32"/>
            <p:cNvGrpSpPr>
              <a:grpSpLocks/>
            </p:cNvGrpSpPr>
            <p:nvPr/>
          </p:nvGrpSpPr>
          <p:grpSpPr bwMode="auto">
            <a:xfrm>
              <a:off x="1466" y="2591"/>
              <a:ext cx="82" cy="113"/>
              <a:chOff x="1878" y="2792"/>
              <a:chExt cx="95" cy="136"/>
            </a:xfrm>
          </p:grpSpPr>
          <p:sp>
            <p:nvSpPr>
              <p:cNvPr id="18484" name="Rectangle 33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5" name="Oval 34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459" name="Group 35"/>
            <p:cNvGrpSpPr>
              <a:grpSpLocks/>
            </p:cNvGrpSpPr>
            <p:nvPr/>
          </p:nvGrpSpPr>
          <p:grpSpPr bwMode="auto">
            <a:xfrm>
              <a:off x="1464" y="2464"/>
              <a:ext cx="82" cy="113"/>
              <a:chOff x="1878" y="2792"/>
              <a:chExt cx="95" cy="136"/>
            </a:xfrm>
          </p:grpSpPr>
          <p:sp>
            <p:nvSpPr>
              <p:cNvPr id="18482" name="Rectangle 3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3" name="Oval 3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460" name="Group 38"/>
            <p:cNvGrpSpPr>
              <a:grpSpLocks/>
            </p:cNvGrpSpPr>
            <p:nvPr/>
          </p:nvGrpSpPr>
          <p:grpSpPr bwMode="auto">
            <a:xfrm>
              <a:off x="1588" y="2458"/>
              <a:ext cx="87" cy="113"/>
              <a:chOff x="2018" y="2790"/>
              <a:chExt cx="100" cy="136"/>
            </a:xfrm>
          </p:grpSpPr>
          <p:sp>
            <p:nvSpPr>
              <p:cNvPr id="18480" name="Rectangle 39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1" name="Oval 40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461" name="Group 41"/>
            <p:cNvGrpSpPr>
              <a:grpSpLocks/>
            </p:cNvGrpSpPr>
            <p:nvPr/>
          </p:nvGrpSpPr>
          <p:grpSpPr bwMode="auto">
            <a:xfrm>
              <a:off x="1718" y="1942"/>
              <a:ext cx="529" cy="829"/>
              <a:chOff x="3046" y="1630"/>
              <a:chExt cx="764" cy="1312"/>
            </a:xfrm>
          </p:grpSpPr>
          <p:sp>
            <p:nvSpPr>
              <p:cNvPr id="18474" name="Freeform 42"/>
              <p:cNvSpPr>
                <a:spLocks/>
              </p:cNvSpPr>
              <p:nvPr/>
            </p:nvSpPr>
            <p:spPr bwMode="auto">
              <a:xfrm>
                <a:off x="3053" y="1853"/>
                <a:ext cx="332" cy="1088"/>
              </a:xfrm>
              <a:custGeom>
                <a:avLst/>
                <a:gdLst>
                  <a:gd name="T0" fmla="*/ 0 w 332"/>
                  <a:gd name="T1" fmla="*/ 1088 h 1088"/>
                  <a:gd name="T2" fmla="*/ 226 w 332"/>
                  <a:gd name="T3" fmla="*/ 726 h 1088"/>
                  <a:gd name="T4" fmla="*/ 317 w 332"/>
                  <a:gd name="T5" fmla="*/ 363 h 1088"/>
                  <a:gd name="T6" fmla="*/ 317 w 332"/>
                  <a:gd name="T7" fmla="*/ 0 h 10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2" h="1088">
                    <a:moveTo>
                      <a:pt x="0" y="1088"/>
                    </a:moveTo>
                    <a:cubicBezTo>
                      <a:pt x="86" y="967"/>
                      <a:pt x="173" y="847"/>
                      <a:pt x="226" y="726"/>
                    </a:cubicBezTo>
                    <a:cubicBezTo>
                      <a:pt x="279" y="605"/>
                      <a:pt x="302" y="484"/>
                      <a:pt x="317" y="363"/>
                    </a:cubicBezTo>
                    <a:cubicBezTo>
                      <a:pt x="332" y="242"/>
                      <a:pt x="324" y="121"/>
                      <a:pt x="317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5" name="Freeform 43"/>
              <p:cNvSpPr>
                <a:spLocks/>
              </p:cNvSpPr>
              <p:nvPr/>
            </p:nvSpPr>
            <p:spPr bwMode="auto">
              <a:xfrm>
                <a:off x="3046" y="2035"/>
                <a:ext cx="681" cy="907"/>
              </a:xfrm>
              <a:custGeom>
                <a:avLst/>
                <a:gdLst>
                  <a:gd name="T0" fmla="*/ 0 w 681"/>
                  <a:gd name="T1" fmla="*/ 907 h 907"/>
                  <a:gd name="T2" fmla="*/ 454 w 681"/>
                  <a:gd name="T3" fmla="*/ 544 h 907"/>
                  <a:gd name="T4" fmla="*/ 681 w 681"/>
                  <a:gd name="T5" fmla="*/ 0 h 9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1" h="907">
                    <a:moveTo>
                      <a:pt x="0" y="907"/>
                    </a:moveTo>
                    <a:cubicBezTo>
                      <a:pt x="170" y="801"/>
                      <a:pt x="341" y="695"/>
                      <a:pt x="454" y="544"/>
                    </a:cubicBezTo>
                    <a:cubicBezTo>
                      <a:pt x="567" y="393"/>
                      <a:pt x="643" y="91"/>
                      <a:pt x="681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6" name="Oval 44"/>
              <p:cNvSpPr>
                <a:spLocks noChangeArrowheads="1"/>
              </p:cNvSpPr>
              <p:nvPr/>
            </p:nvSpPr>
            <p:spPr bwMode="auto">
              <a:xfrm>
                <a:off x="3310" y="1630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7" name="Oval 45"/>
              <p:cNvSpPr>
                <a:spLocks noChangeArrowheads="1"/>
              </p:cNvSpPr>
              <p:nvPr/>
            </p:nvSpPr>
            <p:spPr bwMode="auto">
              <a:xfrm rot="183620">
                <a:off x="3340" y="1633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8" name="Oval 46"/>
              <p:cNvSpPr>
                <a:spLocks noChangeArrowheads="1"/>
              </p:cNvSpPr>
              <p:nvPr/>
            </p:nvSpPr>
            <p:spPr bwMode="auto">
              <a:xfrm rot="848122">
                <a:off x="3691" y="1819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9" name="Oval 47"/>
              <p:cNvSpPr>
                <a:spLocks noChangeArrowheads="1"/>
              </p:cNvSpPr>
              <p:nvPr/>
            </p:nvSpPr>
            <p:spPr bwMode="auto">
              <a:xfrm rot="1022545">
                <a:off x="3719" y="1836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Freeform 48"/>
            <p:cNvSpPr>
              <a:spLocks/>
            </p:cNvSpPr>
            <p:nvPr/>
          </p:nvSpPr>
          <p:spPr bwMode="auto">
            <a:xfrm flipH="1">
              <a:off x="1186" y="2083"/>
              <a:ext cx="230" cy="687"/>
            </a:xfrm>
            <a:custGeom>
              <a:avLst/>
              <a:gdLst>
                <a:gd name="T0" fmla="*/ 0 w 332"/>
                <a:gd name="T1" fmla="*/ 687 h 1088"/>
                <a:gd name="T2" fmla="*/ 157 w 332"/>
                <a:gd name="T3" fmla="*/ 458 h 1088"/>
                <a:gd name="T4" fmla="*/ 220 w 332"/>
                <a:gd name="T5" fmla="*/ 229 h 1088"/>
                <a:gd name="T6" fmla="*/ 220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57150" cmpd="sng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3" name="Freeform 49"/>
            <p:cNvSpPr>
              <a:spLocks/>
            </p:cNvSpPr>
            <p:nvPr/>
          </p:nvSpPr>
          <p:spPr bwMode="auto">
            <a:xfrm flipH="1">
              <a:off x="949" y="2198"/>
              <a:ext cx="472" cy="573"/>
            </a:xfrm>
            <a:custGeom>
              <a:avLst/>
              <a:gdLst>
                <a:gd name="T0" fmla="*/ 0 w 681"/>
                <a:gd name="T1" fmla="*/ 573 h 907"/>
                <a:gd name="T2" fmla="*/ 315 w 681"/>
                <a:gd name="T3" fmla="*/ 344 h 907"/>
                <a:gd name="T4" fmla="*/ 472 w 681"/>
                <a:gd name="T5" fmla="*/ 0 h 9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57150" cmpd="sng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4" name="Oval 50"/>
            <p:cNvSpPr>
              <a:spLocks noChangeArrowheads="1"/>
            </p:cNvSpPr>
            <p:nvPr/>
          </p:nvSpPr>
          <p:spPr bwMode="auto">
            <a:xfrm flipH="1">
              <a:off x="1175" y="1942"/>
              <a:ext cx="63" cy="1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5" name="Oval 51"/>
            <p:cNvSpPr>
              <a:spLocks noChangeArrowheads="1"/>
            </p:cNvSpPr>
            <p:nvPr/>
          </p:nvSpPr>
          <p:spPr bwMode="auto">
            <a:xfrm rot="21416380" flipH="1">
              <a:off x="1154" y="1944"/>
              <a:ext cx="63" cy="1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6" name="Oval 52"/>
            <p:cNvSpPr>
              <a:spLocks noChangeArrowheads="1"/>
            </p:cNvSpPr>
            <p:nvPr/>
          </p:nvSpPr>
          <p:spPr bwMode="auto">
            <a:xfrm rot="20751878" flipH="1">
              <a:off x="911" y="2061"/>
              <a:ext cx="63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7" name="Oval 53"/>
            <p:cNvSpPr>
              <a:spLocks noChangeArrowheads="1"/>
            </p:cNvSpPr>
            <p:nvPr/>
          </p:nvSpPr>
          <p:spPr bwMode="auto">
            <a:xfrm rot="20577455" flipH="1">
              <a:off x="892" y="2072"/>
              <a:ext cx="63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68" name="Group 54"/>
            <p:cNvGrpSpPr>
              <a:grpSpLocks/>
            </p:cNvGrpSpPr>
            <p:nvPr/>
          </p:nvGrpSpPr>
          <p:grpSpPr bwMode="auto">
            <a:xfrm>
              <a:off x="1417" y="2787"/>
              <a:ext cx="305" cy="976"/>
              <a:chOff x="2744" y="2937"/>
              <a:chExt cx="305" cy="976"/>
            </a:xfrm>
          </p:grpSpPr>
          <p:sp>
            <p:nvSpPr>
              <p:cNvPr id="18471" name="Rectangle 55"/>
              <p:cNvSpPr>
                <a:spLocks noChangeArrowheads="1"/>
              </p:cNvSpPr>
              <p:nvPr/>
            </p:nvSpPr>
            <p:spPr bwMode="auto">
              <a:xfrm>
                <a:off x="2843" y="3245"/>
                <a:ext cx="92" cy="66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2" name="Oval 56"/>
              <p:cNvSpPr>
                <a:spLocks noChangeArrowheads="1"/>
              </p:cNvSpPr>
              <p:nvPr/>
            </p:nvSpPr>
            <p:spPr bwMode="auto">
              <a:xfrm>
                <a:off x="2744" y="2937"/>
                <a:ext cx="305" cy="318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3" name="Oval 57"/>
              <p:cNvSpPr>
                <a:spLocks noChangeArrowheads="1"/>
              </p:cNvSpPr>
              <p:nvPr/>
            </p:nvSpPr>
            <p:spPr bwMode="auto">
              <a:xfrm>
                <a:off x="2831" y="3112"/>
                <a:ext cx="117" cy="16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9" name="AutoShape 58"/>
            <p:cNvSpPr>
              <a:spLocks noChangeArrowheads="1"/>
            </p:cNvSpPr>
            <p:nvPr/>
          </p:nvSpPr>
          <p:spPr bwMode="auto">
            <a:xfrm rot="8933839">
              <a:off x="1672" y="2681"/>
              <a:ext cx="276" cy="49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0" name="AutoShape 59"/>
            <p:cNvSpPr>
              <a:spLocks noChangeArrowheads="1"/>
            </p:cNvSpPr>
            <p:nvPr/>
          </p:nvSpPr>
          <p:spPr bwMode="auto">
            <a:xfrm rot="1485656">
              <a:off x="1194" y="2707"/>
              <a:ext cx="276" cy="490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1908175" y="3500438"/>
            <a:ext cx="144463" cy="144462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77778E-6 C 0.01441 -0.03819 0.004 -0.11782 0.00417 -0.13333 C 0.00244 -0.14027 0.00487 -0.14722 0.00626 -0.15416 C 0.00834 -0.16388 0.00834 -0.17337 0.01251 -0.18194 C 0.01372 -0.18842 0.01355 -0.19074 0.01771 -0.19444 C 0.01928 -0.20069 0.0231 -0.20624 0.02709 -0.20972 C 0.02778 -0.21111 0.0283 -0.21273 0.02917 -0.21388 C 0.03004 -0.21504 0.03143 -0.21527 0.0323 -0.21666 C 0.03525 -0.22152 0.03316 -0.22291 0.03855 -0.22777 C 0.04549 -0.24166 0.04237 -0.2368 0.05105 -0.24444 C 0.05608 -0.25439 0.05504 -0.25208 0.06251 -0.25694 C 0.06285 -0.25879 0.06268 -0.26111 0.06355 -0.26249 C 0.06424 -0.26365 0.06563 -0.26319 0.06667 -0.26388 C 0.07049 -0.26643 0.07431 -0.26828 0.07813 -0.27083 C 0.09445 -0.26967 0.09862 -0.27152 0.11042 -0.26111 C 0.11285 -0.25648 0.11355 -0.25277 0.11459 -0.24722 C 0.1132 -0.16249 0.11355 -0.20462 0.11355 -0.12083 " pathEditMode="relative" ptsTypes="ffffffffffffffffA">
                                      <p:cBhvr>
                                        <p:cTn id="6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Flowers will prevent self-pollination by either</a:t>
            </a:r>
            <a:br>
              <a:rPr lang="en-GB" altLang="en-US" sz="2800" smtClean="0"/>
            </a:br>
            <a:r>
              <a:rPr lang="en-GB" altLang="en-US" sz="2800" smtClean="0"/>
              <a:t> having stigma above stamen or…</a:t>
            </a:r>
          </a:p>
        </p:txBody>
      </p:sp>
      <p:sp>
        <p:nvSpPr>
          <p:cNvPr id="19459" name="Text Box 488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  <p:grpSp>
        <p:nvGrpSpPr>
          <p:cNvPr id="19460" name="Group 493"/>
          <p:cNvGrpSpPr>
            <a:grpSpLocks/>
          </p:cNvGrpSpPr>
          <p:nvPr/>
        </p:nvGrpSpPr>
        <p:grpSpPr bwMode="auto">
          <a:xfrm>
            <a:off x="2484438" y="1773238"/>
            <a:ext cx="4248150" cy="3840162"/>
            <a:chOff x="249" y="1344"/>
            <a:chExt cx="2676" cy="2419"/>
          </a:xfrm>
        </p:grpSpPr>
        <p:sp>
          <p:nvSpPr>
            <p:cNvPr id="19461" name="AutoShape 438"/>
            <p:cNvSpPr>
              <a:spLocks noChangeArrowheads="1"/>
            </p:cNvSpPr>
            <p:nvPr/>
          </p:nvSpPr>
          <p:spPr bwMode="auto">
            <a:xfrm rot="-159402">
              <a:off x="878" y="1344"/>
              <a:ext cx="1456" cy="1435"/>
            </a:xfrm>
            <a:custGeom>
              <a:avLst/>
              <a:gdLst>
                <a:gd name="T0" fmla="*/ 732 w 21600"/>
                <a:gd name="T1" fmla="*/ 145 h 21600"/>
                <a:gd name="T2" fmla="*/ 197 w 21600"/>
                <a:gd name="T3" fmla="*/ 718 h 21600"/>
                <a:gd name="T4" fmla="*/ 732 w 21600"/>
                <a:gd name="T5" fmla="*/ 1435 h 21600"/>
                <a:gd name="T6" fmla="*/ 1259 w 21600"/>
                <a:gd name="T7" fmla="*/ 7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4 w 21600"/>
                <a:gd name="T13" fmla="*/ 2273 h 21600"/>
                <a:gd name="T14" fmla="*/ 16556 w 21600"/>
                <a:gd name="T15" fmla="*/ 136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2" name="AutoShape 439"/>
            <p:cNvSpPr>
              <a:spLocks noChangeArrowheads="1"/>
            </p:cNvSpPr>
            <p:nvPr/>
          </p:nvSpPr>
          <p:spPr bwMode="auto">
            <a:xfrm rot="7761465">
              <a:off x="1750" y="2584"/>
              <a:ext cx="265" cy="51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3" name="AutoShape 440"/>
            <p:cNvSpPr>
              <a:spLocks noChangeArrowheads="1"/>
            </p:cNvSpPr>
            <p:nvPr/>
          </p:nvSpPr>
          <p:spPr bwMode="auto">
            <a:xfrm rot="4113339">
              <a:off x="1517" y="1683"/>
              <a:ext cx="1322" cy="1495"/>
            </a:xfrm>
            <a:custGeom>
              <a:avLst/>
              <a:gdLst>
                <a:gd name="T0" fmla="*/ 665 w 21600"/>
                <a:gd name="T1" fmla="*/ 151 h 21600"/>
                <a:gd name="T2" fmla="*/ 179 w 21600"/>
                <a:gd name="T3" fmla="*/ 748 h 21600"/>
                <a:gd name="T4" fmla="*/ 665 w 21600"/>
                <a:gd name="T5" fmla="*/ 1495 h 21600"/>
                <a:gd name="T6" fmla="*/ 1143 w 21600"/>
                <a:gd name="T7" fmla="*/ 7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3 h 21600"/>
                <a:gd name="T14" fmla="*/ 16551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4" name="AutoShape 441"/>
            <p:cNvSpPr>
              <a:spLocks noChangeArrowheads="1"/>
            </p:cNvSpPr>
            <p:nvPr/>
          </p:nvSpPr>
          <p:spPr bwMode="auto">
            <a:xfrm rot="-3781289">
              <a:off x="336" y="1675"/>
              <a:ext cx="1322" cy="1495"/>
            </a:xfrm>
            <a:custGeom>
              <a:avLst/>
              <a:gdLst>
                <a:gd name="T0" fmla="*/ 665 w 21600"/>
                <a:gd name="T1" fmla="*/ 151 h 21600"/>
                <a:gd name="T2" fmla="*/ 179 w 21600"/>
                <a:gd name="T3" fmla="*/ 748 h 21600"/>
                <a:gd name="T4" fmla="*/ 665 w 21600"/>
                <a:gd name="T5" fmla="*/ 1495 h 21600"/>
                <a:gd name="T6" fmla="*/ 1143 w 21600"/>
                <a:gd name="T7" fmla="*/ 7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3 h 21600"/>
                <a:gd name="T14" fmla="*/ 16551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5" name="Oval 442"/>
            <p:cNvSpPr>
              <a:spLocks noChangeArrowheads="1"/>
            </p:cNvSpPr>
            <p:nvPr/>
          </p:nvSpPr>
          <p:spPr bwMode="auto">
            <a:xfrm>
              <a:off x="1351" y="2291"/>
              <a:ext cx="433" cy="52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6" name="Rectangle 443"/>
            <p:cNvSpPr>
              <a:spLocks noChangeArrowheads="1"/>
            </p:cNvSpPr>
            <p:nvPr/>
          </p:nvSpPr>
          <p:spPr bwMode="auto">
            <a:xfrm>
              <a:off x="1508" y="1581"/>
              <a:ext cx="109" cy="7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7" name="AutoShape 444"/>
            <p:cNvSpPr>
              <a:spLocks noChangeArrowheads="1"/>
            </p:cNvSpPr>
            <p:nvPr/>
          </p:nvSpPr>
          <p:spPr bwMode="auto">
            <a:xfrm rot="2796774">
              <a:off x="1395" y="1513"/>
              <a:ext cx="113" cy="19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8" name="AutoShape 445"/>
            <p:cNvSpPr>
              <a:spLocks noChangeArrowheads="1"/>
            </p:cNvSpPr>
            <p:nvPr/>
          </p:nvSpPr>
          <p:spPr bwMode="auto">
            <a:xfrm rot="7990016">
              <a:off x="1620" y="1511"/>
              <a:ext cx="113" cy="19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9" name="Rectangle 446"/>
            <p:cNvSpPr>
              <a:spLocks noChangeArrowheads="1"/>
            </p:cNvSpPr>
            <p:nvPr/>
          </p:nvSpPr>
          <p:spPr bwMode="auto">
            <a:xfrm rot="-5400000">
              <a:off x="1510" y="2365"/>
              <a:ext cx="76" cy="7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0" name="Rectangle 447"/>
            <p:cNvSpPr>
              <a:spLocks noChangeArrowheads="1"/>
            </p:cNvSpPr>
            <p:nvPr/>
          </p:nvSpPr>
          <p:spPr bwMode="auto">
            <a:xfrm rot="5400000">
              <a:off x="1506" y="2260"/>
              <a:ext cx="114" cy="10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1" name="AutoShape 448"/>
            <p:cNvSpPr>
              <a:spLocks noChangeArrowheads="1"/>
            </p:cNvSpPr>
            <p:nvPr/>
          </p:nvSpPr>
          <p:spPr bwMode="auto">
            <a:xfrm rot="861338">
              <a:off x="1813" y="1503"/>
              <a:ext cx="274" cy="91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2" name="AutoShape 449"/>
            <p:cNvSpPr>
              <a:spLocks noChangeArrowheads="1"/>
            </p:cNvSpPr>
            <p:nvPr/>
          </p:nvSpPr>
          <p:spPr bwMode="auto">
            <a:xfrm rot="-952189">
              <a:off x="1041" y="1468"/>
              <a:ext cx="287" cy="94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3" name="Oval 450"/>
            <p:cNvSpPr>
              <a:spLocks noChangeArrowheads="1"/>
            </p:cNvSpPr>
            <p:nvPr/>
          </p:nvSpPr>
          <p:spPr bwMode="auto">
            <a:xfrm>
              <a:off x="1430" y="2367"/>
              <a:ext cx="276" cy="453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4" name="Rectangle 455"/>
            <p:cNvSpPr>
              <a:spLocks noChangeArrowheads="1"/>
            </p:cNvSpPr>
            <p:nvPr/>
          </p:nvSpPr>
          <p:spPr bwMode="auto">
            <a:xfrm>
              <a:off x="1548" y="2329"/>
              <a:ext cx="39" cy="45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5" name="Rectangle 456"/>
            <p:cNvSpPr>
              <a:spLocks noChangeArrowheads="1"/>
            </p:cNvSpPr>
            <p:nvPr/>
          </p:nvSpPr>
          <p:spPr bwMode="auto">
            <a:xfrm>
              <a:off x="1515" y="2291"/>
              <a:ext cx="96" cy="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9476" name="Group 457"/>
            <p:cNvGrpSpPr>
              <a:grpSpLocks/>
            </p:cNvGrpSpPr>
            <p:nvPr/>
          </p:nvGrpSpPr>
          <p:grpSpPr bwMode="auto">
            <a:xfrm>
              <a:off x="1587" y="2589"/>
              <a:ext cx="87" cy="114"/>
              <a:chOff x="2018" y="2790"/>
              <a:chExt cx="100" cy="136"/>
            </a:xfrm>
          </p:grpSpPr>
          <p:sp>
            <p:nvSpPr>
              <p:cNvPr id="19505" name="Rectangle 458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06" name="Oval 459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477" name="Group 460"/>
            <p:cNvGrpSpPr>
              <a:grpSpLocks/>
            </p:cNvGrpSpPr>
            <p:nvPr/>
          </p:nvGrpSpPr>
          <p:grpSpPr bwMode="auto">
            <a:xfrm>
              <a:off x="1466" y="2591"/>
              <a:ext cx="82" cy="113"/>
              <a:chOff x="1878" y="2792"/>
              <a:chExt cx="95" cy="136"/>
            </a:xfrm>
          </p:grpSpPr>
          <p:sp>
            <p:nvSpPr>
              <p:cNvPr id="19503" name="Rectangle 461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04" name="Oval 462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478" name="Group 463"/>
            <p:cNvGrpSpPr>
              <a:grpSpLocks/>
            </p:cNvGrpSpPr>
            <p:nvPr/>
          </p:nvGrpSpPr>
          <p:grpSpPr bwMode="auto">
            <a:xfrm>
              <a:off x="1464" y="2464"/>
              <a:ext cx="82" cy="113"/>
              <a:chOff x="1878" y="2792"/>
              <a:chExt cx="95" cy="136"/>
            </a:xfrm>
          </p:grpSpPr>
          <p:sp>
            <p:nvSpPr>
              <p:cNvPr id="19501" name="Rectangle 464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02" name="Oval 465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479" name="Group 466"/>
            <p:cNvGrpSpPr>
              <a:grpSpLocks/>
            </p:cNvGrpSpPr>
            <p:nvPr/>
          </p:nvGrpSpPr>
          <p:grpSpPr bwMode="auto">
            <a:xfrm>
              <a:off x="1588" y="2458"/>
              <a:ext cx="87" cy="113"/>
              <a:chOff x="2018" y="2790"/>
              <a:chExt cx="100" cy="136"/>
            </a:xfrm>
          </p:grpSpPr>
          <p:sp>
            <p:nvSpPr>
              <p:cNvPr id="19499" name="Rectangle 467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00" name="Oval 468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480" name="Group 469"/>
            <p:cNvGrpSpPr>
              <a:grpSpLocks/>
            </p:cNvGrpSpPr>
            <p:nvPr/>
          </p:nvGrpSpPr>
          <p:grpSpPr bwMode="auto">
            <a:xfrm>
              <a:off x="1718" y="1942"/>
              <a:ext cx="529" cy="829"/>
              <a:chOff x="3046" y="1630"/>
              <a:chExt cx="764" cy="1312"/>
            </a:xfrm>
          </p:grpSpPr>
          <p:sp>
            <p:nvSpPr>
              <p:cNvPr id="19493" name="Freeform 470"/>
              <p:cNvSpPr>
                <a:spLocks/>
              </p:cNvSpPr>
              <p:nvPr/>
            </p:nvSpPr>
            <p:spPr bwMode="auto">
              <a:xfrm>
                <a:off x="3053" y="1853"/>
                <a:ext cx="332" cy="1088"/>
              </a:xfrm>
              <a:custGeom>
                <a:avLst/>
                <a:gdLst>
                  <a:gd name="T0" fmla="*/ 0 w 332"/>
                  <a:gd name="T1" fmla="*/ 1088 h 1088"/>
                  <a:gd name="T2" fmla="*/ 226 w 332"/>
                  <a:gd name="T3" fmla="*/ 726 h 1088"/>
                  <a:gd name="T4" fmla="*/ 317 w 332"/>
                  <a:gd name="T5" fmla="*/ 363 h 1088"/>
                  <a:gd name="T6" fmla="*/ 317 w 332"/>
                  <a:gd name="T7" fmla="*/ 0 h 10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2" h="1088">
                    <a:moveTo>
                      <a:pt x="0" y="1088"/>
                    </a:moveTo>
                    <a:cubicBezTo>
                      <a:pt x="86" y="967"/>
                      <a:pt x="173" y="847"/>
                      <a:pt x="226" y="726"/>
                    </a:cubicBezTo>
                    <a:cubicBezTo>
                      <a:pt x="279" y="605"/>
                      <a:pt x="302" y="484"/>
                      <a:pt x="317" y="363"/>
                    </a:cubicBezTo>
                    <a:cubicBezTo>
                      <a:pt x="332" y="242"/>
                      <a:pt x="324" y="121"/>
                      <a:pt x="317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4" name="Freeform 471"/>
              <p:cNvSpPr>
                <a:spLocks/>
              </p:cNvSpPr>
              <p:nvPr/>
            </p:nvSpPr>
            <p:spPr bwMode="auto">
              <a:xfrm>
                <a:off x="3046" y="2035"/>
                <a:ext cx="681" cy="907"/>
              </a:xfrm>
              <a:custGeom>
                <a:avLst/>
                <a:gdLst>
                  <a:gd name="T0" fmla="*/ 0 w 681"/>
                  <a:gd name="T1" fmla="*/ 907 h 907"/>
                  <a:gd name="T2" fmla="*/ 454 w 681"/>
                  <a:gd name="T3" fmla="*/ 544 h 907"/>
                  <a:gd name="T4" fmla="*/ 681 w 681"/>
                  <a:gd name="T5" fmla="*/ 0 h 9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1" h="907">
                    <a:moveTo>
                      <a:pt x="0" y="907"/>
                    </a:moveTo>
                    <a:cubicBezTo>
                      <a:pt x="170" y="801"/>
                      <a:pt x="341" y="695"/>
                      <a:pt x="454" y="544"/>
                    </a:cubicBezTo>
                    <a:cubicBezTo>
                      <a:pt x="567" y="393"/>
                      <a:pt x="643" y="91"/>
                      <a:pt x="681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5" name="Oval 472"/>
              <p:cNvSpPr>
                <a:spLocks noChangeArrowheads="1"/>
              </p:cNvSpPr>
              <p:nvPr/>
            </p:nvSpPr>
            <p:spPr bwMode="auto">
              <a:xfrm>
                <a:off x="3310" y="1630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96" name="Oval 473"/>
              <p:cNvSpPr>
                <a:spLocks noChangeArrowheads="1"/>
              </p:cNvSpPr>
              <p:nvPr/>
            </p:nvSpPr>
            <p:spPr bwMode="auto">
              <a:xfrm rot="183620">
                <a:off x="3340" y="1633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97" name="Oval 474"/>
              <p:cNvSpPr>
                <a:spLocks noChangeArrowheads="1"/>
              </p:cNvSpPr>
              <p:nvPr/>
            </p:nvSpPr>
            <p:spPr bwMode="auto">
              <a:xfrm rot="848122">
                <a:off x="3691" y="1819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98" name="Oval 475"/>
              <p:cNvSpPr>
                <a:spLocks noChangeArrowheads="1"/>
              </p:cNvSpPr>
              <p:nvPr/>
            </p:nvSpPr>
            <p:spPr bwMode="auto">
              <a:xfrm rot="1022545">
                <a:off x="3719" y="1836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9481" name="Freeform 477"/>
            <p:cNvSpPr>
              <a:spLocks/>
            </p:cNvSpPr>
            <p:nvPr/>
          </p:nvSpPr>
          <p:spPr bwMode="auto">
            <a:xfrm flipH="1">
              <a:off x="1186" y="2083"/>
              <a:ext cx="230" cy="687"/>
            </a:xfrm>
            <a:custGeom>
              <a:avLst/>
              <a:gdLst>
                <a:gd name="T0" fmla="*/ 0 w 332"/>
                <a:gd name="T1" fmla="*/ 687 h 1088"/>
                <a:gd name="T2" fmla="*/ 157 w 332"/>
                <a:gd name="T3" fmla="*/ 458 h 1088"/>
                <a:gd name="T4" fmla="*/ 220 w 332"/>
                <a:gd name="T5" fmla="*/ 229 h 1088"/>
                <a:gd name="T6" fmla="*/ 220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57150" cmpd="sng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Freeform 478"/>
            <p:cNvSpPr>
              <a:spLocks/>
            </p:cNvSpPr>
            <p:nvPr/>
          </p:nvSpPr>
          <p:spPr bwMode="auto">
            <a:xfrm flipH="1">
              <a:off x="949" y="2198"/>
              <a:ext cx="472" cy="573"/>
            </a:xfrm>
            <a:custGeom>
              <a:avLst/>
              <a:gdLst>
                <a:gd name="T0" fmla="*/ 0 w 681"/>
                <a:gd name="T1" fmla="*/ 573 h 907"/>
                <a:gd name="T2" fmla="*/ 315 w 681"/>
                <a:gd name="T3" fmla="*/ 344 h 907"/>
                <a:gd name="T4" fmla="*/ 472 w 681"/>
                <a:gd name="T5" fmla="*/ 0 h 9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57150" cmpd="sng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3" name="Oval 479"/>
            <p:cNvSpPr>
              <a:spLocks noChangeArrowheads="1"/>
            </p:cNvSpPr>
            <p:nvPr/>
          </p:nvSpPr>
          <p:spPr bwMode="auto">
            <a:xfrm flipH="1">
              <a:off x="1175" y="1942"/>
              <a:ext cx="63" cy="1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4" name="Oval 480"/>
            <p:cNvSpPr>
              <a:spLocks noChangeArrowheads="1"/>
            </p:cNvSpPr>
            <p:nvPr/>
          </p:nvSpPr>
          <p:spPr bwMode="auto">
            <a:xfrm rot="21416380" flipH="1">
              <a:off x="1154" y="1944"/>
              <a:ext cx="63" cy="1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5" name="Oval 481"/>
            <p:cNvSpPr>
              <a:spLocks noChangeArrowheads="1"/>
            </p:cNvSpPr>
            <p:nvPr/>
          </p:nvSpPr>
          <p:spPr bwMode="auto">
            <a:xfrm rot="20751878" flipH="1">
              <a:off x="911" y="2061"/>
              <a:ext cx="63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6" name="Oval 482"/>
            <p:cNvSpPr>
              <a:spLocks noChangeArrowheads="1"/>
            </p:cNvSpPr>
            <p:nvPr/>
          </p:nvSpPr>
          <p:spPr bwMode="auto">
            <a:xfrm rot="20577455" flipH="1">
              <a:off x="892" y="2072"/>
              <a:ext cx="63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9487" name="Group 489"/>
            <p:cNvGrpSpPr>
              <a:grpSpLocks/>
            </p:cNvGrpSpPr>
            <p:nvPr/>
          </p:nvGrpSpPr>
          <p:grpSpPr bwMode="auto">
            <a:xfrm>
              <a:off x="1417" y="2787"/>
              <a:ext cx="305" cy="976"/>
              <a:chOff x="2744" y="2937"/>
              <a:chExt cx="305" cy="976"/>
            </a:xfrm>
          </p:grpSpPr>
          <p:sp>
            <p:nvSpPr>
              <p:cNvPr id="19490" name="Rectangle 490"/>
              <p:cNvSpPr>
                <a:spLocks noChangeArrowheads="1"/>
              </p:cNvSpPr>
              <p:nvPr/>
            </p:nvSpPr>
            <p:spPr bwMode="auto">
              <a:xfrm>
                <a:off x="2843" y="3245"/>
                <a:ext cx="92" cy="66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91" name="Oval 491"/>
              <p:cNvSpPr>
                <a:spLocks noChangeArrowheads="1"/>
              </p:cNvSpPr>
              <p:nvPr/>
            </p:nvSpPr>
            <p:spPr bwMode="auto">
              <a:xfrm>
                <a:off x="2744" y="2937"/>
                <a:ext cx="305" cy="318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92" name="Oval 492"/>
              <p:cNvSpPr>
                <a:spLocks noChangeArrowheads="1"/>
              </p:cNvSpPr>
              <p:nvPr/>
            </p:nvSpPr>
            <p:spPr bwMode="auto">
              <a:xfrm>
                <a:off x="2831" y="3112"/>
                <a:ext cx="117" cy="16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9488" name="AutoShape 483"/>
            <p:cNvSpPr>
              <a:spLocks noChangeArrowheads="1"/>
            </p:cNvSpPr>
            <p:nvPr/>
          </p:nvSpPr>
          <p:spPr bwMode="auto">
            <a:xfrm rot="8933839">
              <a:off x="1672" y="2681"/>
              <a:ext cx="276" cy="49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9" name="AutoShape 484"/>
            <p:cNvSpPr>
              <a:spLocks noChangeArrowheads="1"/>
            </p:cNvSpPr>
            <p:nvPr/>
          </p:nvSpPr>
          <p:spPr bwMode="auto">
            <a:xfrm rot="1485656">
              <a:off x="1194" y="2707"/>
              <a:ext cx="276" cy="490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…by having stamen and stigma mature at different times.</a:t>
            </a:r>
          </a:p>
        </p:txBody>
      </p:sp>
      <p:sp>
        <p:nvSpPr>
          <p:cNvPr id="20483" name="Rectangle 209"/>
          <p:cNvSpPr>
            <a:spLocks noGrp="1" noChangeArrowheads="1"/>
          </p:cNvSpPr>
          <p:nvPr>
            <p:ph type="body" idx="1"/>
          </p:nvPr>
        </p:nvSpPr>
        <p:spPr>
          <a:xfrm>
            <a:off x="611188" y="5373688"/>
            <a:ext cx="8351837" cy="6477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0485" name="Text Box 212"/>
          <p:cNvSpPr txBox="1">
            <a:spLocks noChangeArrowheads="1"/>
          </p:cNvSpPr>
          <p:nvPr/>
        </p:nvSpPr>
        <p:spPr bwMode="auto">
          <a:xfrm>
            <a:off x="13319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  <p:grpSp>
        <p:nvGrpSpPr>
          <p:cNvPr id="20486" name="Group 214"/>
          <p:cNvGrpSpPr>
            <a:grpSpLocks/>
          </p:cNvGrpSpPr>
          <p:nvPr/>
        </p:nvGrpSpPr>
        <p:grpSpPr bwMode="auto">
          <a:xfrm>
            <a:off x="463550" y="1628775"/>
            <a:ext cx="8281988" cy="3600450"/>
            <a:chOff x="294" y="1026"/>
            <a:chExt cx="5217" cy="2268"/>
          </a:xfrm>
        </p:grpSpPr>
        <p:sp>
          <p:nvSpPr>
            <p:cNvPr id="20487" name="AutoShape 215"/>
            <p:cNvSpPr>
              <a:spLocks noChangeArrowheads="1"/>
            </p:cNvSpPr>
            <p:nvPr/>
          </p:nvSpPr>
          <p:spPr bwMode="auto">
            <a:xfrm rot="7761465">
              <a:off x="4444" y="2313"/>
              <a:ext cx="262" cy="459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8" name="AutoShape 216"/>
            <p:cNvSpPr>
              <a:spLocks noChangeArrowheads="1"/>
            </p:cNvSpPr>
            <p:nvPr/>
          </p:nvSpPr>
          <p:spPr bwMode="auto">
            <a:xfrm rot="-159402">
              <a:off x="3672" y="1071"/>
              <a:ext cx="1308" cy="1413"/>
            </a:xfrm>
            <a:custGeom>
              <a:avLst/>
              <a:gdLst>
                <a:gd name="T0" fmla="*/ 658 w 21600"/>
                <a:gd name="T1" fmla="*/ 143 h 21600"/>
                <a:gd name="T2" fmla="*/ 177 w 21600"/>
                <a:gd name="T3" fmla="*/ 707 h 21600"/>
                <a:gd name="T4" fmla="*/ 658 w 21600"/>
                <a:gd name="T5" fmla="*/ 1413 h 21600"/>
                <a:gd name="T6" fmla="*/ 1131 w 21600"/>
                <a:gd name="T7" fmla="*/ 70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8 h 21600"/>
                <a:gd name="T14" fmla="*/ 16563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9" name="AutoShape 217"/>
            <p:cNvSpPr>
              <a:spLocks noChangeArrowheads="1"/>
            </p:cNvSpPr>
            <p:nvPr/>
          </p:nvSpPr>
          <p:spPr bwMode="auto">
            <a:xfrm rot="4113339">
              <a:off x="4189" y="1473"/>
              <a:ext cx="1301" cy="1343"/>
            </a:xfrm>
            <a:custGeom>
              <a:avLst/>
              <a:gdLst>
                <a:gd name="T0" fmla="*/ 654 w 21600"/>
                <a:gd name="T1" fmla="*/ 136 h 21600"/>
                <a:gd name="T2" fmla="*/ 176 w 21600"/>
                <a:gd name="T3" fmla="*/ 672 h 21600"/>
                <a:gd name="T4" fmla="*/ 654 w 21600"/>
                <a:gd name="T5" fmla="*/ 1343 h 21600"/>
                <a:gd name="T6" fmla="*/ 1125 w 21600"/>
                <a:gd name="T7" fmla="*/ 6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1 w 21600"/>
                <a:gd name="T13" fmla="*/ 2284 h 21600"/>
                <a:gd name="T14" fmla="*/ 16553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0" name="AutoShape 218"/>
            <p:cNvSpPr>
              <a:spLocks noChangeArrowheads="1"/>
            </p:cNvSpPr>
            <p:nvPr/>
          </p:nvSpPr>
          <p:spPr bwMode="auto">
            <a:xfrm rot="-3781289">
              <a:off x="3128" y="1462"/>
              <a:ext cx="1301" cy="1343"/>
            </a:xfrm>
            <a:custGeom>
              <a:avLst/>
              <a:gdLst>
                <a:gd name="T0" fmla="*/ 654 w 21600"/>
                <a:gd name="T1" fmla="*/ 136 h 21600"/>
                <a:gd name="T2" fmla="*/ 176 w 21600"/>
                <a:gd name="T3" fmla="*/ 672 h 21600"/>
                <a:gd name="T4" fmla="*/ 654 w 21600"/>
                <a:gd name="T5" fmla="*/ 1343 h 21600"/>
                <a:gd name="T6" fmla="*/ 1125 w 21600"/>
                <a:gd name="T7" fmla="*/ 6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1 w 21600"/>
                <a:gd name="T13" fmla="*/ 2284 h 21600"/>
                <a:gd name="T14" fmla="*/ 16553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1" name="Oval 219"/>
            <p:cNvSpPr>
              <a:spLocks noChangeArrowheads="1"/>
            </p:cNvSpPr>
            <p:nvPr/>
          </p:nvSpPr>
          <p:spPr bwMode="auto">
            <a:xfrm>
              <a:off x="4097" y="2003"/>
              <a:ext cx="389" cy="52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2" name="Rectangle 220"/>
            <p:cNvSpPr>
              <a:spLocks noChangeArrowheads="1"/>
            </p:cNvSpPr>
            <p:nvPr/>
          </p:nvSpPr>
          <p:spPr bwMode="auto">
            <a:xfrm>
              <a:off x="4238" y="1305"/>
              <a:ext cx="97" cy="70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3" name="AutoShape 221"/>
            <p:cNvSpPr>
              <a:spLocks noChangeArrowheads="1"/>
            </p:cNvSpPr>
            <p:nvPr/>
          </p:nvSpPr>
          <p:spPr bwMode="auto">
            <a:xfrm rot="2796774">
              <a:off x="4131" y="1243"/>
              <a:ext cx="111" cy="176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4" name="AutoShape 222"/>
            <p:cNvSpPr>
              <a:spLocks noChangeArrowheads="1"/>
            </p:cNvSpPr>
            <p:nvPr/>
          </p:nvSpPr>
          <p:spPr bwMode="auto">
            <a:xfrm rot="7990016">
              <a:off x="4334" y="1242"/>
              <a:ext cx="111" cy="177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5" name="Rectangle 223"/>
            <p:cNvSpPr>
              <a:spLocks noChangeArrowheads="1"/>
            </p:cNvSpPr>
            <p:nvPr/>
          </p:nvSpPr>
          <p:spPr bwMode="auto">
            <a:xfrm rot="-5400000">
              <a:off x="4236" y="2080"/>
              <a:ext cx="75" cy="7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6" name="Rectangle 224"/>
            <p:cNvSpPr>
              <a:spLocks noChangeArrowheads="1"/>
            </p:cNvSpPr>
            <p:nvPr/>
          </p:nvSpPr>
          <p:spPr bwMode="auto">
            <a:xfrm rot="5400000">
              <a:off x="4231" y="1978"/>
              <a:ext cx="112" cy="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7" name="AutoShape 225"/>
            <p:cNvSpPr>
              <a:spLocks noChangeArrowheads="1"/>
            </p:cNvSpPr>
            <p:nvPr/>
          </p:nvSpPr>
          <p:spPr bwMode="auto">
            <a:xfrm rot="861338">
              <a:off x="4520" y="1222"/>
              <a:ext cx="246" cy="903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8" name="AutoShape 226"/>
            <p:cNvSpPr>
              <a:spLocks noChangeArrowheads="1"/>
            </p:cNvSpPr>
            <p:nvPr/>
          </p:nvSpPr>
          <p:spPr bwMode="auto">
            <a:xfrm rot="-952189">
              <a:off x="3837" y="1227"/>
              <a:ext cx="239" cy="87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9" name="Oval 227"/>
            <p:cNvSpPr>
              <a:spLocks noChangeArrowheads="1"/>
            </p:cNvSpPr>
            <p:nvPr/>
          </p:nvSpPr>
          <p:spPr bwMode="auto">
            <a:xfrm>
              <a:off x="4168" y="2078"/>
              <a:ext cx="248" cy="446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0" name="Rectangle 228"/>
            <p:cNvSpPr>
              <a:spLocks noChangeArrowheads="1"/>
            </p:cNvSpPr>
            <p:nvPr/>
          </p:nvSpPr>
          <p:spPr bwMode="auto">
            <a:xfrm>
              <a:off x="4250" y="2736"/>
              <a:ext cx="74" cy="55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1" name="Rectangle 229"/>
            <p:cNvSpPr>
              <a:spLocks noChangeArrowheads="1"/>
            </p:cNvSpPr>
            <p:nvPr/>
          </p:nvSpPr>
          <p:spPr bwMode="auto">
            <a:xfrm>
              <a:off x="4274" y="2041"/>
              <a:ext cx="35" cy="44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2" name="Rectangle 230"/>
            <p:cNvSpPr>
              <a:spLocks noChangeArrowheads="1"/>
            </p:cNvSpPr>
            <p:nvPr/>
          </p:nvSpPr>
          <p:spPr bwMode="auto">
            <a:xfrm>
              <a:off x="4244" y="2003"/>
              <a:ext cx="87" cy="7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03" name="Group 231"/>
            <p:cNvGrpSpPr>
              <a:grpSpLocks/>
            </p:cNvGrpSpPr>
            <p:nvPr/>
          </p:nvGrpSpPr>
          <p:grpSpPr bwMode="auto">
            <a:xfrm>
              <a:off x="4309" y="2297"/>
              <a:ext cx="78" cy="111"/>
              <a:chOff x="2018" y="2790"/>
              <a:chExt cx="100" cy="136"/>
            </a:xfrm>
          </p:grpSpPr>
          <p:sp>
            <p:nvSpPr>
              <p:cNvPr id="20572" name="Rectangle 232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73" name="Oval 233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04" name="Group 234"/>
            <p:cNvGrpSpPr>
              <a:grpSpLocks/>
            </p:cNvGrpSpPr>
            <p:nvPr/>
          </p:nvGrpSpPr>
          <p:grpSpPr bwMode="auto">
            <a:xfrm>
              <a:off x="4200" y="2299"/>
              <a:ext cx="74" cy="111"/>
              <a:chOff x="1878" y="2792"/>
              <a:chExt cx="95" cy="136"/>
            </a:xfrm>
          </p:grpSpPr>
          <p:sp>
            <p:nvSpPr>
              <p:cNvPr id="20570" name="Rectangle 235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71" name="Oval 236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05" name="Group 237"/>
            <p:cNvGrpSpPr>
              <a:grpSpLocks/>
            </p:cNvGrpSpPr>
            <p:nvPr/>
          </p:nvGrpSpPr>
          <p:grpSpPr bwMode="auto">
            <a:xfrm>
              <a:off x="4198" y="2173"/>
              <a:ext cx="74" cy="112"/>
              <a:chOff x="1878" y="2792"/>
              <a:chExt cx="95" cy="136"/>
            </a:xfrm>
          </p:grpSpPr>
          <p:sp>
            <p:nvSpPr>
              <p:cNvPr id="20568" name="Rectangle 238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9" name="Oval 239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06" name="Group 240"/>
            <p:cNvGrpSpPr>
              <a:grpSpLocks/>
            </p:cNvGrpSpPr>
            <p:nvPr/>
          </p:nvGrpSpPr>
          <p:grpSpPr bwMode="auto">
            <a:xfrm>
              <a:off x="4310" y="2167"/>
              <a:ext cx="78" cy="112"/>
              <a:chOff x="2018" y="2790"/>
              <a:chExt cx="100" cy="136"/>
            </a:xfrm>
          </p:grpSpPr>
          <p:sp>
            <p:nvSpPr>
              <p:cNvPr id="20566" name="Rectangle 241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7" name="Oval 242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507" name="Oval 243"/>
            <p:cNvSpPr>
              <a:spLocks noChangeArrowheads="1"/>
            </p:cNvSpPr>
            <p:nvPr/>
          </p:nvSpPr>
          <p:spPr bwMode="auto">
            <a:xfrm rot="183620">
              <a:off x="5183" y="2282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8" name="Oval 244"/>
            <p:cNvSpPr>
              <a:spLocks noChangeArrowheads="1"/>
            </p:cNvSpPr>
            <p:nvPr/>
          </p:nvSpPr>
          <p:spPr bwMode="auto">
            <a:xfrm rot="1022545">
              <a:off x="5044" y="2358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9" name="Oval 245"/>
            <p:cNvSpPr>
              <a:spLocks noChangeArrowheads="1"/>
            </p:cNvSpPr>
            <p:nvPr/>
          </p:nvSpPr>
          <p:spPr bwMode="auto">
            <a:xfrm rot="21416380" flipH="1">
              <a:off x="3488" y="2222"/>
              <a:ext cx="70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0" name="Oval 246"/>
            <p:cNvSpPr>
              <a:spLocks noChangeArrowheads="1"/>
            </p:cNvSpPr>
            <p:nvPr/>
          </p:nvSpPr>
          <p:spPr bwMode="auto">
            <a:xfrm rot="20577455" flipH="1">
              <a:off x="3501" y="2387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1" name="Oval 247"/>
            <p:cNvSpPr>
              <a:spLocks noChangeArrowheads="1"/>
            </p:cNvSpPr>
            <p:nvPr/>
          </p:nvSpPr>
          <p:spPr bwMode="auto">
            <a:xfrm>
              <a:off x="4182" y="2484"/>
              <a:ext cx="219" cy="266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2" name="AutoShape 248"/>
            <p:cNvSpPr>
              <a:spLocks noChangeArrowheads="1"/>
            </p:cNvSpPr>
            <p:nvPr/>
          </p:nvSpPr>
          <p:spPr bwMode="auto">
            <a:xfrm rot="8933839">
              <a:off x="4385" y="2390"/>
              <a:ext cx="248" cy="48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3" name="AutoShape 249"/>
            <p:cNvSpPr>
              <a:spLocks noChangeArrowheads="1"/>
            </p:cNvSpPr>
            <p:nvPr/>
          </p:nvSpPr>
          <p:spPr bwMode="auto">
            <a:xfrm rot="1485656">
              <a:off x="3956" y="2412"/>
              <a:ext cx="248" cy="484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4" name="Oval 250"/>
            <p:cNvSpPr>
              <a:spLocks noChangeArrowheads="1"/>
            </p:cNvSpPr>
            <p:nvPr/>
          </p:nvSpPr>
          <p:spPr bwMode="auto">
            <a:xfrm>
              <a:off x="4242" y="2630"/>
              <a:ext cx="92" cy="140"/>
            </a:xfrm>
            <a:prstGeom prst="ellipse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5" name="Freeform 251"/>
            <p:cNvSpPr>
              <a:spLocks/>
            </p:cNvSpPr>
            <p:nvPr/>
          </p:nvSpPr>
          <p:spPr bwMode="auto">
            <a:xfrm>
              <a:off x="4436" y="2316"/>
              <a:ext cx="670" cy="132"/>
            </a:xfrm>
            <a:custGeom>
              <a:avLst/>
              <a:gdLst>
                <a:gd name="T0" fmla="*/ 0 w 834"/>
                <a:gd name="T1" fmla="*/ 132 h 158"/>
                <a:gd name="T2" fmla="*/ 130 w 834"/>
                <a:gd name="T3" fmla="*/ 72 h 158"/>
                <a:gd name="T4" fmla="*/ 198 w 834"/>
                <a:gd name="T5" fmla="*/ 57 h 158"/>
                <a:gd name="T6" fmla="*/ 521 w 834"/>
                <a:gd name="T7" fmla="*/ 12 h 158"/>
                <a:gd name="T8" fmla="*/ 636 w 834"/>
                <a:gd name="T9" fmla="*/ 17 h 158"/>
                <a:gd name="T10" fmla="*/ 656 w 834"/>
                <a:gd name="T11" fmla="*/ 47 h 158"/>
                <a:gd name="T12" fmla="*/ 670 w 834"/>
                <a:gd name="T13" fmla="*/ 57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4" h="158">
                  <a:moveTo>
                    <a:pt x="0" y="158"/>
                  </a:moveTo>
                  <a:cubicBezTo>
                    <a:pt x="29" y="71"/>
                    <a:pt x="69" y="91"/>
                    <a:pt x="162" y="86"/>
                  </a:cubicBezTo>
                  <a:cubicBezTo>
                    <a:pt x="230" y="72"/>
                    <a:pt x="202" y="79"/>
                    <a:pt x="246" y="68"/>
                  </a:cubicBezTo>
                  <a:cubicBezTo>
                    <a:pt x="348" y="0"/>
                    <a:pt x="540" y="18"/>
                    <a:pt x="648" y="14"/>
                  </a:cubicBezTo>
                  <a:cubicBezTo>
                    <a:pt x="696" y="4"/>
                    <a:pt x="744" y="8"/>
                    <a:pt x="792" y="20"/>
                  </a:cubicBezTo>
                  <a:cubicBezTo>
                    <a:pt x="800" y="32"/>
                    <a:pt x="808" y="44"/>
                    <a:pt x="816" y="56"/>
                  </a:cubicBezTo>
                  <a:cubicBezTo>
                    <a:pt x="820" y="62"/>
                    <a:pt x="834" y="68"/>
                    <a:pt x="834" y="6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6" name="Oval 252"/>
            <p:cNvSpPr>
              <a:spLocks noChangeArrowheads="1"/>
            </p:cNvSpPr>
            <p:nvPr/>
          </p:nvSpPr>
          <p:spPr bwMode="auto">
            <a:xfrm rot="-900000">
              <a:off x="5085" y="2359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7" name="Freeform 253"/>
            <p:cNvSpPr>
              <a:spLocks/>
            </p:cNvSpPr>
            <p:nvPr/>
          </p:nvSpPr>
          <p:spPr bwMode="auto">
            <a:xfrm>
              <a:off x="4437" y="2262"/>
              <a:ext cx="781" cy="194"/>
            </a:xfrm>
            <a:custGeom>
              <a:avLst/>
              <a:gdLst>
                <a:gd name="T0" fmla="*/ 0 w 972"/>
                <a:gd name="T1" fmla="*/ 194 h 232"/>
                <a:gd name="T2" fmla="*/ 36 w 972"/>
                <a:gd name="T3" fmla="*/ 151 h 232"/>
                <a:gd name="T4" fmla="*/ 63 w 972"/>
                <a:gd name="T5" fmla="*/ 130 h 232"/>
                <a:gd name="T6" fmla="*/ 116 w 972"/>
                <a:gd name="T7" fmla="*/ 99 h 232"/>
                <a:gd name="T8" fmla="*/ 162 w 972"/>
                <a:gd name="T9" fmla="*/ 79 h 232"/>
                <a:gd name="T10" fmla="*/ 181 w 972"/>
                <a:gd name="T11" fmla="*/ 69 h 232"/>
                <a:gd name="T12" fmla="*/ 227 w 972"/>
                <a:gd name="T13" fmla="*/ 41 h 232"/>
                <a:gd name="T14" fmla="*/ 244 w 972"/>
                <a:gd name="T15" fmla="*/ 36 h 232"/>
                <a:gd name="T16" fmla="*/ 271 w 972"/>
                <a:gd name="T17" fmla="*/ 31 h 232"/>
                <a:gd name="T18" fmla="*/ 292 w 972"/>
                <a:gd name="T19" fmla="*/ 26 h 232"/>
                <a:gd name="T20" fmla="*/ 340 w 972"/>
                <a:gd name="T21" fmla="*/ 21 h 232"/>
                <a:gd name="T22" fmla="*/ 454 w 972"/>
                <a:gd name="T23" fmla="*/ 16 h 232"/>
                <a:gd name="T24" fmla="*/ 513 w 972"/>
                <a:gd name="T25" fmla="*/ 11 h 232"/>
                <a:gd name="T26" fmla="*/ 547 w 972"/>
                <a:gd name="T27" fmla="*/ 6 h 232"/>
                <a:gd name="T28" fmla="*/ 617 w 972"/>
                <a:gd name="T29" fmla="*/ 4 h 232"/>
                <a:gd name="T30" fmla="*/ 632 w 972"/>
                <a:gd name="T31" fmla="*/ 9 h 232"/>
                <a:gd name="T32" fmla="*/ 676 w 972"/>
                <a:gd name="T33" fmla="*/ 22 h 232"/>
                <a:gd name="T34" fmla="*/ 709 w 972"/>
                <a:gd name="T35" fmla="*/ 29 h 232"/>
                <a:gd name="T36" fmla="*/ 743 w 972"/>
                <a:gd name="T37" fmla="*/ 39 h 232"/>
                <a:gd name="T38" fmla="*/ 770 w 972"/>
                <a:gd name="T39" fmla="*/ 52 h 232"/>
                <a:gd name="T40" fmla="*/ 781 w 972"/>
                <a:gd name="T41" fmla="*/ 59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2" h="232">
                  <a:moveTo>
                    <a:pt x="0" y="232"/>
                  </a:moveTo>
                  <a:cubicBezTo>
                    <a:pt x="3" y="208"/>
                    <a:pt x="20" y="186"/>
                    <a:pt x="45" y="181"/>
                  </a:cubicBezTo>
                  <a:cubicBezTo>
                    <a:pt x="52" y="172"/>
                    <a:pt x="68" y="161"/>
                    <a:pt x="78" y="155"/>
                  </a:cubicBezTo>
                  <a:cubicBezTo>
                    <a:pt x="92" y="137"/>
                    <a:pt x="122" y="121"/>
                    <a:pt x="144" y="118"/>
                  </a:cubicBezTo>
                  <a:cubicBezTo>
                    <a:pt x="160" y="106"/>
                    <a:pt x="183" y="100"/>
                    <a:pt x="201" y="94"/>
                  </a:cubicBezTo>
                  <a:cubicBezTo>
                    <a:pt x="211" y="87"/>
                    <a:pt x="214" y="84"/>
                    <a:pt x="225" y="82"/>
                  </a:cubicBezTo>
                  <a:cubicBezTo>
                    <a:pt x="240" y="71"/>
                    <a:pt x="263" y="53"/>
                    <a:pt x="282" y="49"/>
                  </a:cubicBezTo>
                  <a:cubicBezTo>
                    <a:pt x="289" y="46"/>
                    <a:pt x="297" y="44"/>
                    <a:pt x="304" y="43"/>
                  </a:cubicBezTo>
                  <a:cubicBezTo>
                    <a:pt x="314" y="39"/>
                    <a:pt x="326" y="38"/>
                    <a:pt x="337" y="37"/>
                  </a:cubicBezTo>
                  <a:cubicBezTo>
                    <a:pt x="347" y="35"/>
                    <a:pt x="354" y="32"/>
                    <a:pt x="364" y="31"/>
                  </a:cubicBezTo>
                  <a:cubicBezTo>
                    <a:pt x="381" y="21"/>
                    <a:pt x="403" y="27"/>
                    <a:pt x="423" y="25"/>
                  </a:cubicBezTo>
                  <a:cubicBezTo>
                    <a:pt x="452" y="10"/>
                    <a:pt x="545" y="19"/>
                    <a:pt x="565" y="19"/>
                  </a:cubicBezTo>
                  <a:cubicBezTo>
                    <a:pt x="587" y="12"/>
                    <a:pt x="615" y="15"/>
                    <a:pt x="639" y="13"/>
                  </a:cubicBezTo>
                  <a:cubicBezTo>
                    <a:pt x="652" y="9"/>
                    <a:pt x="667" y="8"/>
                    <a:pt x="681" y="7"/>
                  </a:cubicBezTo>
                  <a:cubicBezTo>
                    <a:pt x="711" y="0"/>
                    <a:pt x="734" y="5"/>
                    <a:pt x="768" y="5"/>
                  </a:cubicBezTo>
                  <a:cubicBezTo>
                    <a:pt x="774" y="8"/>
                    <a:pt x="781" y="10"/>
                    <a:pt x="787" y="11"/>
                  </a:cubicBezTo>
                  <a:cubicBezTo>
                    <a:pt x="801" y="19"/>
                    <a:pt x="824" y="24"/>
                    <a:pt x="841" y="26"/>
                  </a:cubicBezTo>
                  <a:cubicBezTo>
                    <a:pt x="854" y="30"/>
                    <a:pt x="868" y="33"/>
                    <a:pt x="882" y="35"/>
                  </a:cubicBezTo>
                  <a:cubicBezTo>
                    <a:pt x="894" y="41"/>
                    <a:pt x="912" y="45"/>
                    <a:pt x="925" y="47"/>
                  </a:cubicBezTo>
                  <a:cubicBezTo>
                    <a:pt x="937" y="52"/>
                    <a:pt x="945" y="60"/>
                    <a:pt x="958" y="62"/>
                  </a:cubicBezTo>
                  <a:cubicBezTo>
                    <a:pt x="963" y="64"/>
                    <a:pt x="972" y="70"/>
                    <a:pt x="972" y="7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8" name="Oval 254"/>
            <p:cNvSpPr>
              <a:spLocks noChangeArrowheads="1"/>
            </p:cNvSpPr>
            <p:nvPr/>
          </p:nvSpPr>
          <p:spPr bwMode="auto">
            <a:xfrm rot="-1481375">
              <a:off x="5216" y="2277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9" name="Freeform 255"/>
            <p:cNvSpPr>
              <a:spLocks/>
            </p:cNvSpPr>
            <p:nvPr/>
          </p:nvSpPr>
          <p:spPr bwMode="auto">
            <a:xfrm>
              <a:off x="3510" y="2313"/>
              <a:ext cx="651" cy="150"/>
            </a:xfrm>
            <a:custGeom>
              <a:avLst/>
              <a:gdLst>
                <a:gd name="T0" fmla="*/ 651 w 811"/>
                <a:gd name="T1" fmla="*/ 150 h 179"/>
                <a:gd name="T2" fmla="*/ 638 w 811"/>
                <a:gd name="T3" fmla="*/ 134 h 179"/>
                <a:gd name="T4" fmla="*/ 602 w 811"/>
                <a:gd name="T5" fmla="*/ 89 h 179"/>
                <a:gd name="T6" fmla="*/ 580 w 811"/>
                <a:gd name="T7" fmla="*/ 66 h 179"/>
                <a:gd name="T8" fmla="*/ 494 w 811"/>
                <a:gd name="T9" fmla="*/ 16 h 179"/>
                <a:gd name="T10" fmla="*/ 472 w 811"/>
                <a:gd name="T11" fmla="*/ 8 h 179"/>
                <a:gd name="T12" fmla="*/ 439 w 811"/>
                <a:gd name="T13" fmla="*/ 3 h 179"/>
                <a:gd name="T14" fmla="*/ 229 w 811"/>
                <a:gd name="T15" fmla="*/ 8 h 179"/>
                <a:gd name="T16" fmla="*/ 208 w 811"/>
                <a:gd name="T17" fmla="*/ 14 h 179"/>
                <a:gd name="T18" fmla="*/ 195 w 811"/>
                <a:gd name="T19" fmla="*/ 22 h 179"/>
                <a:gd name="T20" fmla="*/ 157 w 811"/>
                <a:gd name="T21" fmla="*/ 44 h 179"/>
                <a:gd name="T22" fmla="*/ 102 w 811"/>
                <a:gd name="T23" fmla="*/ 65 h 179"/>
                <a:gd name="T24" fmla="*/ 85 w 811"/>
                <a:gd name="T25" fmla="*/ 71 h 179"/>
                <a:gd name="T26" fmla="*/ 71 w 811"/>
                <a:gd name="T27" fmla="*/ 77 h 179"/>
                <a:gd name="T28" fmla="*/ 0 w 811"/>
                <a:gd name="T29" fmla="*/ 82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11" h="179">
                  <a:moveTo>
                    <a:pt x="811" y="179"/>
                  </a:moveTo>
                  <a:cubicBezTo>
                    <a:pt x="806" y="172"/>
                    <a:pt x="803" y="165"/>
                    <a:pt x="795" y="160"/>
                  </a:cubicBezTo>
                  <a:cubicBezTo>
                    <a:pt x="788" y="142"/>
                    <a:pt x="767" y="117"/>
                    <a:pt x="750" y="106"/>
                  </a:cubicBezTo>
                  <a:cubicBezTo>
                    <a:pt x="743" y="94"/>
                    <a:pt x="733" y="87"/>
                    <a:pt x="723" y="79"/>
                  </a:cubicBezTo>
                  <a:cubicBezTo>
                    <a:pt x="691" y="52"/>
                    <a:pt x="659" y="24"/>
                    <a:pt x="616" y="19"/>
                  </a:cubicBezTo>
                  <a:cubicBezTo>
                    <a:pt x="606" y="14"/>
                    <a:pt x="599" y="11"/>
                    <a:pt x="588" y="10"/>
                  </a:cubicBezTo>
                  <a:cubicBezTo>
                    <a:pt x="575" y="5"/>
                    <a:pt x="561" y="5"/>
                    <a:pt x="547" y="4"/>
                  </a:cubicBezTo>
                  <a:cubicBezTo>
                    <a:pt x="312" y="5"/>
                    <a:pt x="389" y="0"/>
                    <a:pt x="285" y="10"/>
                  </a:cubicBezTo>
                  <a:cubicBezTo>
                    <a:pt x="275" y="12"/>
                    <a:pt x="270" y="16"/>
                    <a:pt x="259" y="17"/>
                  </a:cubicBezTo>
                  <a:cubicBezTo>
                    <a:pt x="254" y="21"/>
                    <a:pt x="243" y="26"/>
                    <a:pt x="243" y="26"/>
                  </a:cubicBezTo>
                  <a:cubicBezTo>
                    <a:pt x="238" y="35"/>
                    <a:pt x="208" y="49"/>
                    <a:pt x="196" y="52"/>
                  </a:cubicBezTo>
                  <a:cubicBezTo>
                    <a:pt x="174" y="65"/>
                    <a:pt x="152" y="73"/>
                    <a:pt x="127" y="77"/>
                  </a:cubicBezTo>
                  <a:cubicBezTo>
                    <a:pt x="120" y="80"/>
                    <a:pt x="113" y="83"/>
                    <a:pt x="106" y="85"/>
                  </a:cubicBezTo>
                  <a:cubicBezTo>
                    <a:pt x="99" y="90"/>
                    <a:pt x="97" y="91"/>
                    <a:pt x="88" y="92"/>
                  </a:cubicBezTo>
                  <a:cubicBezTo>
                    <a:pt x="53" y="109"/>
                    <a:pt x="80" y="98"/>
                    <a:pt x="0" y="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0" name="Oval 256"/>
            <p:cNvSpPr>
              <a:spLocks noChangeArrowheads="1"/>
            </p:cNvSpPr>
            <p:nvPr/>
          </p:nvSpPr>
          <p:spPr bwMode="auto">
            <a:xfrm rot="1721394" flipH="1">
              <a:off x="3443" y="2380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1" name="Freeform 257"/>
            <p:cNvSpPr>
              <a:spLocks/>
            </p:cNvSpPr>
            <p:nvPr/>
          </p:nvSpPr>
          <p:spPr bwMode="auto">
            <a:xfrm>
              <a:off x="3511" y="2226"/>
              <a:ext cx="648" cy="236"/>
            </a:xfrm>
            <a:custGeom>
              <a:avLst/>
              <a:gdLst>
                <a:gd name="T0" fmla="*/ 648 w 807"/>
                <a:gd name="T1" fmla="*/ 236 h 282"/>
                <a:gd name="T2" fmla="*/ 634 w 807"/>
                <a:gd name="T3" fmla="*/ 222 h 282"/>
                <a:gd name="T4" fmla="*/ 621 w 807"/>
                <a:gd name="T5" fmla="*/ 211 h 282"/>
                <a:gd name="T6" fmla="*/ 587 w 807"/>
                <a:gd name="T7" fmla="*/ 178 h 282"/>
                <a:gd name="T8" fmla="*/ 577 w 807"/>
                <a:gd name="T9" fmla="*/ 169 h 282"/>
                <a:gd name="T10" fmla="*/ 561 w 807"/>
                <a:gd name="T11" fmla="*/ 148 h 282"/>
                <a:gd name="T12" fmla="*/ 503 w 807"/>
                <a:gd name="T13" fmla="*/ 89 h 282"/>
                <a:gd name="T14" fmla="*/ 493 w 807"/>
                <a:gd name="T15" fmla="*/ 80 h 282"/>
                <a:gd name="T16" fmla="*/ 475 w 807"/>
                <a:gd name="T17" fmla="*/ 65 h 282"/>
                <a:gd name="T18" fmla="*/ 441 w 807"/>
                <a:gd name="T19" fmla="*/ 40 h 282"/>
                <a:gd name="T20" fmla="*/ 395 w 807"/>
                <a:gd name="T21" fmla="*/ 15 h 282"/>
                <a:gd name="T22" fmla="*/ 364 w 807"/>
                <a:gd name="T23" fmla="*/ 5 h 282"/>
                <a:gd name="T24" fmla="*/ 154 w 807"/>
                <a:gd name="T25" fmla="*/ 3 h 282"/>
                <a:gd name="T26" fmla="*/ 86 w 807"/>
                <a:gd name="T27" fmla="*/ 1 h 282"/>
                <a:gd name="T28" fmla="*/ 0 w 807"/>
                <a:gd name="T29" fmla="*/ 3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7" h="282">
                  <a:moveTo>
                    <a:pt x="807" y="282"/>
                  </a:moveTo>
                  <a:cubicBezTo>
                    <a:pt x="803" y="275"/>
                    <a:pt x="797" y="268"/>
                    <a:pt x="789" y="265"/>
                  </a:cubicBezTo>
                  <a:cubicBezTo>
                    <a:pt x="785" y="259"/>
                    <a:pt x="779" y="256"/>
                    <a:pt x="773" y="252"/>
                  </a:cubicBezTo>
                  <a:cubicBezTo>
                    <a:pt x="764" y="237"/>
                    <a:pt x="745" y="223"/>
                    <a:pt x="731" y="213"/>
                  </a:cubicBezTo>
                  <a:cubicBezTo>
                    <a:pt x="728" y="207"/>
                    <a:pt x="724" y="206"/>
                    <a:pt x="719" y="202"/>
                  </a:cubicBezTo>
                  <a:cubicBezTo>
                    <a:pt x="715" y="194"/>
                    <a:pt x="706" y="183"/>
                    <a:pt x="699" y="177"/>
                  </a:cubicBezTo>
                  <a:cubicBezTo>
                    <a:pt x="683" y="151"/>
                    <a:pt x="654" y="122"/>
                    <a:pt x="627" y="106"/>
                  </a:cubicBezTo>
                  <a:cubicBezTo>
                    <a:pt x="622" y="99"/>
                    <a:pt x="620" y="101"/>
                    <a:pt x="614" y="96"/>
                  </a:cubicBezTo>
                  <a:cubicBezTo>
                    <a:pt x="609" y="88"/>
                    <a:pt x="599" y="83"/>
                    <a:pt x="591" y="78"/>
                  </a:cubicBezTo>
                  <a:cubicBezTo>
                    <a:pt x="585" y="68"/>
                    <a:pt x="561" y="50"/>
                    <a:pt x="549" y="48"/>
                  </a:cubicBezTo>
                  <a:cubicBezTo>
                    <a:pt x="537" y="33"/>
                    <a:pt x="510" y="22"/>
                    <a:pt x="492" y="18"/>
                  </a:cubicBezTo>
                  <a:cubicBezTo>
                    <a:pt x="483" y="11"/>
                    <a:pt x="465" y="7"/>
                    <a:pt x="453" y="6"/>
                  </a:cubicBezTo>
                  <a:cubicBezTo>
                    <a:pt x="366" y="7"/>
                    <a:pt x="279" y="6"/>
                    <a:pt x="192" y="4"/>
                  </a:cubicBezTo>
                  <a:cubicBezTo>
                    <a:pt x="163" y="2"/>
                    <a:pt x="137" y="0"/>
                    <a:pt x="107" y="1"/>
                  </a:cubicBezTo>
                  <a:cubicBezTo>
                    <a:pt x="46" y="4"/>
                    <a:pt x="82" y="3"/>
                    <a:pt x="0" y="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2" name="Oval 258"/>
            <p:cNvSpPr>
              <a:spLocks noChangeArrowheads="1"/>
            </p:cNvSpPr>
            <p:nvPr/>
          </p:nvSpPr>
          <p:spPr bwMode="auto">
            <a:xfrm rot="1319468" flipH="1">
              <a:off x="3454" y="2216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3" name="AutoShape 259"/>
            <p:cNvSpPr>
              <a:spLocks noChangeArrowheads="1"/>
            </p:cNvSpPr>
            <p:nvPr/>
          </p:nvSpPr>
          <p:spPr bwMode="auto">
            <a:xfrm rot="7761465">
              <a:off x="1712" y="2285"/>
              <a:ext cx="266" cy="485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4" name="AutoShape 260"/>
            <p:cNvSpPr>
              <a:spLocks noChangeArrowheads="1"/>
            </p:cNvSpPr>
            <p:nvPr/>
          </p:nvSpPr>
          <p:spPr bwMode="auto">
            <a:xfrm rot="-159402">
              <a:off x="891" y="1026"/>
              <a:ext cx="1382" cy="1442"/>
            </a:xfrm>
            <a:custGeom>
              <a:avLst/>
              <a:gdLst>
                <a:gd name="T0" fmla="*/ 695 w 21600"/>
                <a:gd name="T1" fmla="*/ 146 h 21600"/>
                <a:gd name="T2" fmla="*/ 187 w 21600"/>
                <a:gd name="T3" fmla="*/ 721 h 21600"/>
                <a:gd name="T4" fmla="*/ 695 w 21600"/>
                <a:gd name="T5" fmla="*/ 1442 h 21600"/>
                <a:gd name="T6" fmla="*/ 1195 w 21600"/>
                <a:gd name="T7" fmla="*/ 72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77 h 21600"/>
                <a:gd name="T14" fmla="*/ 16552 w 21600"/>
                <a:gd name="T15" fmla="*/ 136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5" name="AutoShape 261"/>
            <p:cNvSpPr>
              <a:spLocks noChangeArrowheads="1"/>
            </p:cNvSpPr>
            <p:nvPr/>
          </p:nvSpPr>
          <p:spPr bwMode="auto">
            <a:xfrm rot="4113339">
              <a:off x="1461" y="1408"/>
              <a:ext cx="1327" cy="1419"/>
            </a:xfrm>
            <a:custGeom>
              <a:avLst/>
              <a:gdLst>
                <a:gd name="T0" fmla="*/ 667 w 21600"/>
                <a:gd name="T1" fmla="*/ 144 h 21600"/>
                <a:gd name="T2" fmla="*/ 180 w 21600"/>
                <a:gd name="T3" fmla="*/ 710 h 21600"/>
                <a:gd name="T4" fmla="*/ 667 w 21600"/>
                <a:gd name="T5" fmla="*/ 1419 h 21600"/>
                <a:gd name="T6" fmla="*/ 1147 w 21600"/>
                <a:gd name="T7" fmla="*/ 71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0 w 21600"/>
                <a:gd name="T13" fmla="*/ 2283 h 21600"/>
                <a:gd name="T14" fmla="*/ 16554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6" name="AutoShape 262"/>
            <p:cNvSpPr>
              <a:spLocks noChangeArrowheads="1"/>
            </p:cNvSpPr>
            <p:nvPr/>
          </p:nvSpPr>
          <p:spPr bwMode="auto">
            <a:xfrm rot="-3781289">
              <a:off x="340" y="1400"/>
              <a:ext cx="1328" cy="1419"/>
            </a:xfrm>
            <a:custGeom>
              <a:avLst/>
              <a:gdLst>
                <a:gd name="T0" fmla="*/ 668 w 21600"/>
                <a:gd name="T1" fmla="*/ 144 h 21600"/>
                <a:gd name="T2" fmla="*/ 180 w 21600"/>
                <a:gd name="T3" fmla="*/ 710 h 21600"/>
                <a:gd name="T4" fmla="*/ 668 w 21600"/>
                <a:gd name="T5" fmla="*/ 1419 h 21600"/>
                <a:gd name="T6" fmla="*/ 1148 w 21600"/>
                <a:gd name="T7" fmla="*/ 71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2 w 21600"/>
                <a:gd name="T13" fmla="*/ 2283 h 21600"/>
                <a:gd name="T14" fmla="*/ 16558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7" name="Oval 263"/>
            <p:cNvSpPr>
              <a:spLocks noChangeArrowheads="1"/>
            </p:cNvSpPr>
            <p:nvPr/>
          </p:nvSpPr>
          <p:spPr bwMode="auto">
            <a:xfrm>
              <a:off x="1340" y="1977"/>
              <a:ext cx="411" cy="5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8" name="Rectangle 264"/>
            <p:cNvSpPr>
              <a:spLocks noChangeArrowheads="1"/>
            </p:cNvSpPr>
            <p:nvPr/>
          </p:nvSpPr>
          <p:spPr bwMode="auto">
            <a:xfrm>
              <a:off x="1487" y="1644"/>
              <a:ext cx="105" cy="3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9" name="Rectangle 265"/>
            <p:cNvSpPr>
              <a:spLocks noChangeArrowheads="1"/>
            </p:cNvSpPr>
            <p:nvPr/>
          </p:nvSpPr>
          <p:spPr bwMode="auto">
            <a:xfrm rot="-5400000">
              <a:off x="1488" y="2054"/>
              <a:ext cx="77" cy="7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0" name="AutoShape 266"/>
            <p:cNvSpPr>
              <a:spLocks noChangeArrowheads="1"/>
            </p:cNvSpPr>
            <p:nvPr/>
          </p:nvSpPr>
          <p:spPr bwMode="auto">
            <a:xfrm rot="861338">
              <a:off x="1782" y="1180"/>
              <a:ext cx="260" cy="922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1" name="AutoShape 267"/>
            <p:cNvSpPr>
              <a:spLocks noChangeArrowheads="1"/>
            </p:cNvSpPr>
            <p:nvPr/>
          </p:nvSpPr>
          <p:spPr bwMode="auto">
            <a:xfrm rot="-952189">
              <a:off x="1068" y="1190"/>
              <a:ext cx="252" cy="895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2" name="Oval 268"/>
            <p:cNvSpPr>
              <a:spLocks noChangeArrowheads="1"/>
            </p:cNvSpPr>
            <p:nvPr/>
          </p:nvSpPr>
          <p:spPr bwMode="auto">
            <a:xfrm>
              <a:off x="1415" y="2053"/>
              <a:ext cx="262" cy="456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3" name="Rectangle 269"/>
            <p:cNvSpPr>
              <a:spLocks noChangeArrowheads="1"/>
            </p:cNvSpPr>
            <p:nvPr/>
          </p:nvSpPr>
          <p:spPr bwMode="auto">
            <a:xfrm>
              <a:off x="1502" y="2725"/>
              <a:ext cx="78" cy="569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4" name="Rectangle 270"/>
            <p:cNvSpPr>
              <a:spLocks noChangeArrowheads="1"/>
            </p:cNvSpPr>
            <p:nvPr/>
          </p:nvSpPr>
          <p:spPr bwMode="auto">
            <a:xfrm>
              <a:off x="1527" y="2016"/>
              <a:ext cx="37" cy="45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35" name="Group 271"/>
            <p:cNvGrpSpPr>
              <a:grpSpLocks/>
            </p:cNvGrpSpPr>
            <p:nvPr/>
          </p:nvGrpSpPr>
          <p:grpSpPr bwMode="auto">
            <a:xfrm>
              <a:off x="1564" y="2277"/>
              <a:ext cx="82" cy="113"/>
              <a:chOff x="2018" y="2790"/>
              <a:chExt cx="100" cy="136"/>
            </a:xfrm>
          </p:grpSpPr>
          <p:sp>
            <p:nvSpPr>
              <p:cNvPr id="20564" name="Rectangle 272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5" name="Oval 273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36" name="Group 274"/>
            <p:cNvGrpSpPr>
              <a:grpSpLocks/>
            </p:cNvGrpSpPr>
            <p:nvPr/>
          </p:nvGrpSpPr>
          <p:grpSpPr bwMode="auto">
            <a:xfrm>
              <a:off x="1449" y="2279"/>
              <a:ext cx="78" cy="113"/>
              <a:chOff x="1878" y="2792"/>
              <a:chExt cx="95" cy="136"/>
            </a:xfrm>
          </p:grpSpPr>
          <p:sp>
            <p:nvSpPr>
              <p:cNvPr id="20562" name="Rectangle 275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3" name="Oval 276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37" name="Group 277"/>
            <p:cNvGrpSpPr>
              <a:grpSpLocks/>
            </p:cNvGrpSpPr>
            <p:nvPr/>
          </p:nvGrpSpPr>
          <p:grpSpPr bwMode="auto">
            <a:xfrm>
              <a:off x="1447" y="2150"/>
              <a:ext cx="78" cy="114"/>
              <a:chOff x="1878" y="2792"/>
              <a:chExt cx="95" cy="136"/>
            </a:xfrm>
          </p:grpSpPr>
          <p:sp>
            <p:nvSpPr>
              <p:cNvPr id="20560" name="Rectangle 278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1" name="Oval 279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38" name="Group 280"/>
            <p:cNvGrpSpPr>
              <a:grpSpLocks/>
            </p:cNvGrpSpPr>
            <p:nvPr/>
          </p:nvGrpSpPr>
          <p:grpSpPr bwMode="auto">
            <a:xfrm>
              <a:off x="1565" y="2144"/>
              <a:ext cx="82" cy="114"/>
              <a:chOff x="2018" y="2790"/>
              <a:chExt cx="100" cy="136"/>
            </a:xfrm>
          </p:grpSpPr>
          <p:sp>
            <p:nvSpPr>
              <p:cNvPr id="20558" name="Rectangle 281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9" name="Oval 282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539" name="Freeform 283"/>
            <p:cNvSpPr>
              <a:spLocks/>
            </p:cNvSpPr>
            <p:nvPr/>
          </p:nvSpPr>
          <p:spPr bwMode="auto">
            <a:xfrm>
              <a:off x="1682" y="1560"/>
              <a:ext cx="273" cy="910"/>
            </a:xfrm>
            <a:custGeom>
              <a:avLst/>
              <a:gdLst>
                <a:gd name="T0" fmla="*/ 0 w 332"/>
                <a:gd name="T1" fmla="*/ 910 h 1088"/>
                <a:gd name="T2" fmla="*/ 186 w 332"/>
                <a:gd name="T3" fmla="*/ 607 h 1088"/>
                <a:gd name="T4" fmla="*/ 261 w 332"/>
                <a:gd name="T5" fmla="*/ 304 h 1088"/>
                <a:gd name="T6" fmla="*/ 261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0" name="Freeform 284"/>
            <p:cNvSpPr>
              <a:spLocks/>
            </p:cNvSpPr>
            <p:nvPr/>
          </p:nvSpPr>
          <p:spPr bwMode="auto">
            <a:xfrm>
              <a:off x="1676" y="1712"/>
              <a:ext cx="561" cy="759"/>
            </a:xfrm>
            <a:custGeom>
              <a:avLst/>
              <a:gdLst>
                <a:gd name="T0" fmla="*/ 0 w 681"/>
                <a:gd name="T1" fmla="*/ 759 h 907"/>
                <a:gd name="T2" fmla="*/ 374 w 681"/>
                <a:gd name="T3" fmla="*/ 455 h 907"/>
                <a:gd name="T4" fmla="*/ 561 w 681"/>
                <a:gd name="T5" fmla="*/ 0 h 9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1" name="Oval 285"/>
            <p:cNvSpPr>
              <a:spLocks noChangeArrowheads="1"/>
            </p:cNvSpPr>
            <p:nvPr/>
          </p:nvSpPr>
          <p:spPr bwMode="auto">
            <a:xfrm>
              <a:off x="1893" y="1373"/>
              <a:ext cx="76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2" name="Oval 286"/>
            <p:cNvSpPr>
              <a:spLocks noChangeArrowheads="1"/>
            </p:cNvSpPr>
            <p:nvPr/>
          </p:nvSpPr>
          <p:spPr bwMode="auto">
            <a:xfrm rot="183620">
              <a:off x="1918" y="1376"/>
              <a:ext cx="75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3" name="Oval 287"/>
            <p:cNvSpPr>
              <a:spLocks noChangeArrowheads="1"/>
            </p:cNvSpPr>
            <p:nvPr/>
          </p:nvSpPr>
          <p:spPr bwMode="auto">
            <a:xfrm rot="848122">
              <a:off x="2207" y="1531"/>
              <a:ext cx="76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4" name="Oval 288"/>
            <p:cNvSpPr>
              <a:spLocks noChangeArrowheads="1"/>
            </p:cNvSpPr>
            <p:nvPr/>
          </p:nvSpPr>
          <p:spPr bwMode="auto">
            <a:xfrm rot="1022545">
              <a:off x="2230" y="1546"/>
              <a:ext cx="75" cy="1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5" name="Freeform 289"/>
            <p:cNvSpPr>
              <a:spLocks/>
            </p:cNvSpPr>
            <p:nvPr/>
          </p:nvSpPr>
          <p:spPr bwMode="auto">
            <a:xfrm flipH="1">
              <a:off x="1127" y="1548"/>
              <a:ext cx="274" cy="911"/>
            </a:xfrm>
            <a:custGeom>
              <a:avLst/>
              <a:gdLst>
                <a:gd name="T0" fmla="*/ 0 w 332"/>
                <a:gd name="T1" fmla="*/ 911 h 1088"/>
                <a:gd name="T2" fmla="*/ 187 w 332"/>
                <a:gd name="T3" fmla="*/ 608 h 1088"/>
                <a:gd name="T4" fmla="*/ 262 w 332"/>
                <a:gd name="T5" fmla="*/ 304 h 1088"/>
                <a:gd name="T6" fmla="*/ 262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6" name="Freeform 290"/>
            <p:cNvSpPr>
              <a:spLocks/>
            </p:cNvSpPr>
            <p:nvPr/>
          </p:nvSpPr>
          <p:spPr bwMode="auto">
            <a:xfrm flipH="1">
              <a:off x="845" y="1701"/>
              <a:ext cx="562" cy="758"/>
            </a:xfrm>
            <a:custGeom>
              <a:avLst/>
              <a:gdLst>
                <a:gd name="T0" fmla="*/ 0 w 681"/>
                <a:gd name="T1" fmla="*/ 758 h 907"/>
                <a:gd name="T2" fmla="*/ 375 w 681"/>
                <a:gd name="T3" fmla="*/ 455 h 907"/>
                <a:gd name="T4" fmla="*/ 562 w 681"/>
                <a:gd name="T5" fmla="*/ 0 h 9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7" name="Oval 291"/>
            <p:cNvSpPr>
              <a:spLocks noChangeArrowheads="1"/>
            </p:cNvSpPr>
            <p:nvPr/>
          </p:nvSpPr>
          <p:spPr bwMode="auto">
            <a:xfrm flipH="1">
              <a:off x="1114" y="1362"/>
              <a:ext cx="75" cy="1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8" name="Oval 292"/>
            <p:cNvSpPr>
              <a:spLocks noChangeArrowheads="1"/>
            </p:cNvSpPr>
            <p:nvPr/>
          </p:nvSpPr>
          <p:spPr bwMode="auto">
            <a:xfrm rot="21416380" flipH="1">
              <a:off x="1090" y="1364"/>
              <a:ext cx="74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9" name="Oval 293"/>
            <p:cNvSpPr>
              <a:spLocks noChangeArrowheads="1"/>
            </p:cNvSpPr>
            <p:nvPr/>
          </p:nvSpPr>
          <p:spPr bwMode="auto">
            <a:xfrm rot="20751878" flipH="1">
              <a:off x="800" y="1520"/>
              <a:ext cx="75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0" name="Oval 294"/>
            <p:cNvSpPr>
              <a:spLocks noChangeArrowheads="1"/>
            </p:cNvSpPr>
            <p:nvPr/>
          </p:nvSpPr>
          <p:spPr bwMode="auto">
            <a:xfrm rot="20577455" flipH="1">
              <a:off x="778" y="1534"/>
              <a:ext cx="74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1" name="Oval 295"/>
            <p:cNvSpPr>
              <a:spLocks noChangeArrowheads="1"/>
            </p:cNvSpPr>
            <p:nvPr/>
          </p:nvSpPr>
          <p:spPr bwMode="auto">
            <a:xfrm>
              <a:off x="1430" y="2468"/>
              <a:ext cx="231" cy="271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2" name="AutoShape 296"/>
            <p:cNvSpPr>
              <a:spLocks noChangeArrowheads="1"/>
            </p:cNvSpPr>
            <p:nvPr/>
          </p:nvSpPr>
          <p:spPr bwMode="auto">
            <a:xfrm rot="8933839">
              <a:off x="1645" y="2372"/>
              <a:ext cx="262" cy="49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3" name="AutoShape 297"/>
            <p:cNvSpPr>
              <a:spLocks noChangeArrowheads="1"/>
            </p:cNvSpPr>
            <p:nvPr/>
          </p:nvSpPr>
          <p:spPr bwMode="auto">
            <a:xfrm rot="1485656">
              <a:off x="1191" y="2395"/>
              <a:ext cx="262" cy="493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4" name="Oval 298"/>
            <p:cNvSpPr>
              <a:spLocks noChangeArrowheads="1"/>
            </p:cNvSpPr>
            <p:nvPr/>
          </p:nvSpPr>
          <p:spPr bwMode="auto">
            <a:xfrm>
              <a:off x="1494" y="2617"/>
              <a:ext cx="96" cy="142"/>
            </a:xfrm>
            <a:prstGeom prst="ellipse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5" name="Oval 299"/>
            <p:cNvSpPr>
              <a:spLocks noChangeArrowheads="1"/>
            </p:cNvSpPr>
            <p:nvPr/>
          </p:nvSpPr>
          <p:spPr bwMode="auto">
            <a:xfrm>
              <a:off x="1487" y="1549"/>
              <a:ext cx="107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6" name="Oval 300"/>
            <p:cNvSpPr>
              <a:spLocks noChangeArrowheads="1"/>
            </p:cNvSpPr>
            <p:nvPr/>
          </p:nvSpPr>
          <p:spPr bwMode="auto">
            <a:xfrm>
              <a:off x="1488" y="1576"/>
              <a:ext cx="102" cy="18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7" name="Rectangle 301"/>
            <p:cNvSpPr>
              <a:spLocks noChangeArrowheads="1"/>
            </p:cNvSpPr>
            <p:nvPr/>
          </p:nvSpPr>
          <p:spPr bwMode="auto">
            <a:xfrm rot="5400000">
              <a:off x="1481" y="1948"/>
              <a:ext cx="114" cy="9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Comparison of self and cross fertilisation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Self-pollination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Pollen is transferred to stigma of the SAME flower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GB" dirty="0" smtClean="0"/>
              <a:t>Leads to inbreeding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 smtClean="0"/>
              <a:t>Depend on random assortment/crossing over and mutation for variation. So less variation possible.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 smtClean="0"/>
              <a:t>Advantage is that the offspring will have genotypes/phenotypes adapted to a stable environment.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Cross-pollination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Pollen is transferred to stigma of a DIFFERENT flower.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Leads to outbreeding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Different individuals of the same species are involved so greater variation possible.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Outbreeding is more important evolutionary because different genotypes give a range of phenotype from which natural selection can occur.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10242" name="Picture 2" descr="http://www.bio.miami.edu/~cmallery/150/mendel/sf10x1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71" y="2653373"/>
            <a:ext cx="2864935" cy="174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2904396" cy="162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Mechanisms to avoid self pollination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Anthers and stigma </a:t>
            </a:r>
            <a:r>
              <a:rPr lang="en-US" b="1" dirty="0"/>
              <a:t>mature </a:t>
            </a:r>
            <a:r>
              <a:rPr lang="en-US" dirty="0"/>
              <a:t>at </a:t>
            </a:r>
            <a:r>
              <a:rPr lang="en-US" b="1" dirty="0"/>
              <a:t>different times</a:t>
            </a:r>
            <a:endParaRPr lang="en-GB" dirty="0"/>
          </a:p>
          <a:p>
            <a:pPr lvl="0"/>
            <a:r>
              <a:rPr lang="en-US" dirty="0"/>
              <a:t>Anthers and stigma are at </a:t>
            </a:r>
            <a:r>
              <a:rPr lang="en-US" b="1" dirty="0"/>
              <a:t>different levels</a:t>
            </a:r>
            <a:r>
              <a:rPr lang="en-US" dirty="0"/>
              <a:t> in the flower</a:t>
            </a:r>
            <a:endParaRPr lang="en-GB" dirty="0"/>
          </a:p>
          <a:p>
            <a:pPr lvl="0"/>
            <a:r>
              <a:rPr lang="en-US" b="1" dirty="0"/>
              <a:t>Separate</a:t>
            </a:r>
            <a:r>
              <a:rPr lang="en-US" dirty="0"/>
              <a:t> male and female flowers on </a:t>
            </a:r>
            <a:r>
              <a:rPr lang="en-US" b="1" dirty="0"/>
              <a:t>different plants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9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Pollination Quiz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eaLnBrk="1" hangingPunct="1"/>
            <a:r>
              <a:rPr lang="en-GB" altLang="en-US" smtClean="0"/>
              <a:t>Pollination is the transfer from….?</a:t>
            </a:r>
          </a:p>
        </p:txBody>
      </p:sp>
      <p:sp>
        <p:nvSpPr>
          <p:cNvPr id="22532" name="AutoShape 5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2492375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the stigma to anther</a:t>
            </a:r>
          </a:p>
        </p:txBody>
      </p:sp>
      <p:sp>
        <p:nvSpPr>
          <p:cNvPr id="22533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3308350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style to stamen</a:t>
            </a:r>
          </a:p>
        </p:txBody>
      </p:sp>
      <p:sp>
        <p:nvSpPr>
          <p:cNvPr id="22534" name="AutoShape 7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684213" y="4941888"/>
            <a:ext cx="7775575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anther to stigma</a:t>
            </a:r>
          </a:p>
        </p:txBody>
      </p:sp>
      <p:sp>
        <p:nvSpPr>
          <p:cNvPr id="22535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4076700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ovule to filament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8101013" y="6237288"/>
            <a:ext cx="10429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Fruit Development     Seed Dispersal     Germination     Test</a:t>
            </a:r>
            <a:endParaRPr lang="en-GB" altLang="en-US" sz="1200"/>
          </a:p>
        </p:txBody>
      </p:sp>
      <p:pic>
        <p:nvPicPr>
          <p:cNvPr id="22538" name="Picture 11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2411413" y="908050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3059113" y="908050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Click the 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Pollination Quiz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eaLnBrk="1" hangingPunct="1"/>
            <a:r>
              <a:rPr lang="en-GB" altLang="en-US" smtClean="0"/>
              <a:t>The two mechanisms for pollination are?</a:t>
            </a:r>
          </a:p>
        </p:txBody>
      </p:sp>
      <p:sp>
        <p:nvSpPr>
          <p:cNvPr id="23556" name="AutoShape 5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2492375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Wind and water</a:t>
            </a:r>
          </a:p>
        </p:txBody>
      </p:sp>
      <p:sp>
        <p:nvSpPr>
          <p:cNvPr id="23557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11188" y="4149725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Insect and water</a:t>
            </a:r>
          </a:p>
        </p:txBody>
      </p:sp>
      <p:sp>
        <p:nvSpPr>
          <p:cNvPr id="23558" name="AutoShape 7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684213" y="3357563"/>
            <a:ext cx="7775575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Insect and wind</a:t>
            </a:r>
          </a:p>
        </p:txBody>
      </p:sp>
      <p:sp>
        <p:nvSpPr>
          <p:cNvPr id="23559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4941888"/>
            <a:ext cx="7775575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Wind and birds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8101013" y="6237288"/>
            <a:ext cx="10429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61" name="Picture 11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4427538" y="908050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354887" cy="11430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Plant Reproduction Home Page</a:t>
            </a: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2551113" y="225742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Flower structure</a:t>
            </a: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2538413" y="3808413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Pollination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2538413" y="5453063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Fruit development</a:t>
            </a:r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7121525" y="224313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Seed dispersal</a:t>
            </a:r>
          </a:p>
        </p:txBody>
      </p:sp>
      <p:sp>
        <p:nvSpPr>
          <p:cNvPr id="4103" name="Text Box 22"/>
          <p:cNvSpPr txBox="1">
            <a:spLocks noChangeArrowheads="1"/>
          </p:cNvSpPr>
          <p:nvPr/>
        </p:nvSpPr>
        <p:spPr bwMode="auto">
          <a:xfrm>
            <a:off x="7150100" y="37973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Germination</a:t>
            </a:r>
          </a:p>
        </p:txBody>
      </p:sp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7165975" y="5367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Test</a:t>
            </a:r>
          </a:p>
        </p:txBody>
      </p:sp>
      <p:sp>
        <p:nvSpPr>
          <p:cNvPr id="4105" name="Text Box 27"/>
          <p:cNvSpPr txBox="1">
            <a:spLocks noChangeArrowheads="1"/>
          </p:cNvSpPr>
          <p:nvPr/>
        </p:nvSpPr>
        <p:spPr bwMode="auto">
          <a:xfrm>
            <a:off x="303213" y="1720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</a:t>
            </a:r>
          </a:p>
        </p:txBody>
      </p:sp>
      <p:sp>
        <p:nvSpPr>
          <p:cNvPr id="4106" name="Text Box 28"/>
          <p:cNvSpPr txBox="1">
            <a:spLocks noChangeArrowheads="1"/>
          </p:cNvSpPr>
          <p:nvPr/>
        </p:nvSpPr>
        <p:spPr bwMode="auto">
          <a:xfrm>
            <a:off x="376238" y="33051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</a:t>
            </a:r>
          </a:p>
        </p:txBody>
      </p:sp>
      <p:sp>
        <p:nvSpPr>
          <p:cNvPr id="4107" name="Text Box 29"/>
          <p:cNvSpPr txBox="1">
            <a:spLocks noChangeArrowheads="1"/>
          </p:cNvSpPr>
          <p:nvPr/>
        </p:nvSpPr>
        <p:spPr bwMode="auto">
          <a:xfrm>
            <a:off x="395288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</a:t>
            </a:r>
          </a:p>
        </p:txBody>
      </p:sp>
      <p:sp>
        <p:nvSpPr>
          <p:cNvPr id="4108" name="Text Box 30"/>
          <p:cNvSpPr txBox="1">
            <a:spLocks noChangeArrowheads="1"/>
          </p:cNvSpPr>
          <p:nvPr/>
        </p:nvSpPr>
        <p:spPr bwMode="auto">
          <a:xfrm>
            <a:off x="4932363" y="1700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4</a:t>
            </a:r>
          </a:p>
        </p:txBody>
      </p:sp>
      <p:sp>
        <p:nvSpPr>
          <p:cNvPr id="4109" name="Text Box 31"/>
          <p:cNvSpPr txBox="1">
            <a:spLocks noChangeArrowheads="1"/>
          </p:cNvSpPr>
          <p:nvPr/>
        </p:nvSpPr>
        <p:spPr bwMode="auto">
          <a:xfrm>
            <a:off x="4908550" y="32321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5</a:t>
            </a:r>
          </a:p>
        </p:txBody>
      </p:sp>
      <p:sp>
        <p:nvSpPr>
          <p:cNvPr id="4110" name="Text Box 32"/>
          <p:cNvSpPr txBox="1">
            <a:spLocks noChangeArrowheads="1"/>
          </p:cNvSpPr>
          <p:nvPr/>
        </p:nvSpPr>
        <p:spPr bwMode="auto">
          <a:xfrm>
            <a:off x="4908550" y="49339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6</a:t>
            </a:r>
          </a:p>
        </p:txBody>
      </p:sp>
      <p:pic>
        <p:nvPicPr>
          <p:cNvPr id="4111" name="Picture 3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84538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3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868863"/>
            <a:ext cx="1804988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13" name="Group 39"/>
          <p:cNvGrpSpPr>
            <a:grpSpLocks/>
          </p:cNvGrpSpPr>
          <p:nvPr/>
        </p:nvGrpSpPr>
        <p:grpSpPr bwMode="auto">
          <a:xfrm>
            <a:off x="6732588" y="404813"/>
            <a:ext cx="649287" cy="649287"/>
            <a:chOff x="1156" y="2069"/>
            <a:chExt cx="409" cy="409"/>
          </a:xfrm>
        </p:grpSpPr>
        <p:sp>
          <p:nvSpPr>
            <p:cNvPr id="4118" name="Oval 40"/>
            <p:cNvSpPr>
              <a:spLocks noChangeArrowheads="1"/>
            </p:cNvSpPr>
            <p:nvPr/>
          </p:nvSpPr>
          <p:spPr bwMode="auto">
            <a:xfrm rot="-2124524">
              <a:off x="1247" y="2094"/>
              <a:ext cx="69" cy="16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19" name="Oval 41"/>
            <p:cNvSpPr>
              <a:spLocks noChangeArrowheads="1"/>
            </p:cNvSpPr>
            <p:nvPr/>
          </p:nvSpPr>
          <p:spPr bwMode="auto">
            <a:xfrm rot="-834202">
              <a:off x="1304" y="2070"/>
              <a:ext cx="68" cy="17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0" name="Oval 42"/>
            <p:cNvSpPr>
              <a:spLocks noChangeArrowheads="1"/>
            </p:cNvSpPr>
            <p:nvPr/>
          </p:nvSpPr>
          <p:spPr bwMode="auto">
            <a:xfrm rot="808638">
              <a:off x="1359" y="2069"/>
              <a:ext cx="68" cy="16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1" name="Oval 43"/>
            <p:cNvSpPr>
              <a:spLocks noChangeArrowheads="1"/>
            </p:cNvSpPr>
            <p:nvPr/>
          </p:nvSpPr>
          <p:spPr bwMode="auto">
            <a:xfrm rot="2278984">
              <a:off x="1417" y="2100"/>
              <a:ext cx="68" cy="16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2" name="Oval 44"/>
            <p:cNvSpPr>
              <a:spLocks noChangeArrowheads="1"/>
            </p:cNvSpPr>
            <p:nvPr/>
          </p:nvSpPr>
          <p:spPr bwMode="auto">
            <a:xfrm rot="4377034">
              <a:off x="1446" y="2160"/>
              <a:ext cx="68" cy="17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3" name="Oval 45"/>
            <p:cNvSpPr>
              <a:spLocks noChangeArrowheads="1"/>
            </p:cNvSpPr>
            <p:nvPr/>
          </p:nvSpPr>
          <p:spPr bwMode="auto">
            <a:xfrm rot="-4290764">
              <a:off x="1207" y="2149"/>
              <a:ext cx="68" cy="17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4" name="Oval 46"/>
            <p:cNvSpPr>
              <a:spLocks noChangeArrowheads="1"/>
            </p:cNvSpPr>
            <p:nvPr/>
          </p:nvSpPr>
          <p:spPr bwMode="auto">
            <a:xfrm rot="-6294968">
              <a:off x="1211" y="2221"/>
              <a:ext cx="68" cy="17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5" name="Oval 47"/>
            <p:cNvSpPr>
              <a:spLocks noChangeArrowheads="1"/>
            </p:cNvSpPr>
            <p:nvPr/>
          </p:nvSpPr>
          <p:spPr bwMode="auto">
            <a:xfrm rot="6680956">
              <a:off x="1442" y="2228"/>
              <a:ext cx="68" cy="17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6" name="Oval 48"/>
            <p:cNvSpPr>
              <a:spLocks noChangeArrowheads="1"/>
            </p:cNvSpPr>
            <p:nvPr/>
          </p:nvSpPr>
          <p:spPr bwMode="auto">
            <a:xfrm rot="-8678479">
              <a:off x="1264" y="2281"/>
              <a:ext cx="68" cy="16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7" name="Oval 49"/>
            <p:cNvSpPr>
              <a:spLocks noChangeArrowheads="1"/>
            </p:cNvSpPr>
            <p:nvPr/>
          </p:nvSpPr>
          <p:spPr bwMode="auto">
            <a:xfrm rot="8535947">
              <a:off x="1396" y="2281"/>
              <a:ext cx="69" cy="16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8" name="Oval 50"/>
            <p:cNvSpPr>
              <a:spLocks noChangeArrowheads="1"/>
            </p:cNvSpPr>
            <p:nvPr/>
          </p:nvSpPr>
          <p:spPr bwMode="auto">
            <a:xfrm rot="10800000">
              <a:off x="1328" y="2309"/>
              <a:ext cx="68" cy="16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129" name="Oval 51"/>
            <p:cNvSpPr>
              <a:spLocks noChangeArrowheads="1"/>
            </p:cNvSpPr>
            <p:nvPr/>
          </p:nvSpPr>
          <p:spPr bwMode="auto">
            <a:xfrm>
              <a:off x="1310" y="2221"/>
              <a:ext cx="103" cy="10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4114" name="Picture 53" descr="darkbe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65288"/>
            <a:ext cx="18716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54" descr="orangeflow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18716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55" descr="banana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18716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56" descr="dandelio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178911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Pollination Quiz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eaLnBrk="1" hangingPunct="1"/>
            <a:r>
              <a:rPr lang="en-GB" altLang="en-US" smtClean="0"/>
              <a:t>Cross-pollination…</a:t>
            </a:r>
          </a:p>
        </p:txBody>
      </p:sp>
      <p:sp>
        <p:nvSpPr>
          <p:cNvPr id="24580" name="AutoShape 5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684213" y="2492375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Increases variation</a:t>
            </a:r>
          </a:p>
        </p:txBody>
      </p:sp>
      <p:sp>
        <p:nvSpPr>
          <p:cNvPr id="24581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3308350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Decreases variation</a:t>
            </a:r>
          </a:p>
        </p:txBody>
      </p:sp>
      <p:sp>
        <p:nvSpPr>
          <p:cNvPr id="24582" name="AutoShape 7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684213" y="4868863"/>
            <a:ext cx="7775575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Is only performed by wind</a:t>
            </a:r>
          </a:p>
        </p:txBody>
      </p:sp>
      <p:sp>
        <p:nvSpPr>
          <p:cNvPr id="24583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4076700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Is only performed by insects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8101013" y="6237288"/>
            <a:ext cx="10429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altLang="en-US" sz="1200"/>
          </a:p>
        </p:txBody>
      </p:sp>
      <p:pic>
        <p:nvPicPr>
          <p:cNvPr id="24586" name="Picture 11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4427538" y="908050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Pollination Quiz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Flowers are adapted for wind-pollination by…</a:t>
            </a:r>
          </a:p>
        </p:txBody>
      </p:sp>
      <p:sp>
        <p:nvSpPr>
          <p:cNvPr id="25604" name="AutoShape 5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684213" y="4171950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Having feathery stigmas</a:t>
            </a:r>
          </a:p>
        </p:txBody>
      </p:sp>
      <p:sp>
        <p:nvSpPr>
          <p:cNvPr id="25605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3260725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Having a nectary</a:t>
            </a:r>
          </a:p>
        </p:txBody>
      </p:sp>
      <p:sp>
        <p:nvSpPr>
          <p:cNvPr id="25606" name="AutoShape 7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684213" y="2349500"/>
            <a:ext cx="7775575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Having bright petals and a scent</a:t>
            </a:r>
          </a:p>
        </p:txBody>
      </p:sp>
      <p:sp>
        <p:nvSpPr>
          <p:cNvPr id="25607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684213" y="5084763"/>
            <a:ext cx="7775575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Having sticky stigmas</a:t>
            </a: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8101013" y="6237288"/>
            <a:ext cx="10429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FF6600"/>
                </a:solidFill>
              </a:rPr>
              <a:t>Pollination</a:t>
            </a:r>
            <a:r>
              <a:rPr lang="en-GB" altLang="en-US" sz="1200">
                <a:solidFill>
                  <a:srgbClr val="B2B2B2"/>
                </a:solidFill>
              </a:rPr>
              <a:t>     Fruit Development     Seed Dispersal     Germination     Test</a:t>
            </a:r>
            <a:endParaRPr lang="en-GB" altLang="en-US" sz="1200"/>
          </a:p>
        </p:txBody>
      </p:sp>
      <p:pic>
        <p:nvPicPr>
          <p:cNvPr id="25610" name="Picture 11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4356100" y="8366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Fertilisation and Fruit Development</a:t>
            </a: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B2B2B2"/>
                </a:solidFill>
              </a:rPr>
              <a:t>Pollination     </a:t>
            </a:r>
            <a:r>
              <a:rPr lang="en-GB" altLang="en-US" sz="1200">
                <a:solidFill>
                  <a:srgbClr val="FF6600"/>
                </a:solidFill>
              </a:rPr>
              <a:t>Fruit Development</a:t>
            </a:r>
            <a:r>
              <a:rPr lang="en-GB" altLang="en-US" sz="1200">
                <a:solidFill>
                  <a:srgbClr val="B2B2B2"/>
                </a:solidFill>
              </a:rPr>
              <a:t>     Seed Dispersal     Germination     Test</a:t>
            </a:r>
            <a:endParaRPr lang="en-GB" altLang="en-US" sz="1200"/>
          </a:p>
        </p:txBody>
      </p:sp>
      <p:pic>
        <p:nvPicPr>
          <p:cNvPr id="26628" name="Picture 10" descr="ban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199313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5575" cy="11430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Once pollination occurs a tube grows from the pollen grain down through the style to the ovule</a:t>
            </a:r>
          </a:p>
        </p:txBody>
      </p:sp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B2B2B2"/>
                </a:solidFill>
              </a:rPr>
              <a:t>Pollination     </a:t>
            </a:r>
            <a:r>
              <a:rPr lang="en-GB" altLang="en-US" sz="1200">
                <a:solidFill>
                  <a:srgbClr val="FF6600"/>
                </a:solidFill>
              </a:rPr>
              <a:t>Fruit Development</a:t>
            </a:r>
            <a:r>
              <a:rPr lang="en-GB" altLang="en-US" sz="1200">
                <a:solidFill>
                  <a:srgbClr val="B2B2B2"/>
                </a:solidFill>
              </a:rPr>
              <a:t>     Seed Dispersal     Germination     Test</a:t>
            </a:r>
            <a:endParaRPr lang="en-GB" altLang="en-US" sz="1200"/>
          </a:p>
        </p:txBody>
      </p:sp>
      <p:sp>
        <p:nvSpPr>
          <p:cNvPr id="27652" name="Text Box 110"/>
          <p:cNvSpPr txBox="1">
            <a:spLocks noChangeArrowheads="1"/>
          </p:cNvSpPr>
          <p:nvPr/>
        </p:nvSpPr>
        <p:spPr bwMode="auto">
          <a:xfrm>
            <a:off x="2887663" y="17732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stigma</a:t>
            </a:r>
          </a:p>
        </p:txBody>
      </p:sp>
      <p:sp>
        <p:nvSpPr>
          <p:cNvPr id="27653" name="Text Box 111"/>
          <p:cNvSpPr txBox="1">
            <a:spLocks noChangeArrowheads="1"/>
          </p:cNvSpPr>
          <p:nvPr/>
        </p:nvSpPr>
        <p:spPr bwMode="auto">
          <a:xfrm>
            <a:off x="2887663" y="22685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style</a:t>
            </a:r>
          </a:p>
        </p:txBody>
      </p:sp>
      <p:sp>
        <p:nvSpPr>
          <p:cNvPr id="27654" name="Text Box 112"/>
          <p:cNvSpPr txBox="1">
            <a:spLocks noChangeArrowheads="1"/>
          </p:cNvSpPr>
          <p:nvPr/>
        </p:nvSpPr>
        <p:spPr bwMode="auto">
          <a:xfrm>
            <a:off x="2887663" y="341947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ovary</a:t>
            </a:r>
          </a:p>
        </p:txBody>
      </p:sp>
      <p:sp>
        <p:nvSpPr>
          <p:cNvPr id="27655" name="Text Box 113"/>
          <p:cNvSpPr txBox="1">
            <a:spLocks noChangeArrowheads="1"/>
          </p:cNvSpPr>
          <p:nvPr/>
        </p:nvSpPr>
        <p:spPr bwMode="auto">
          <a:xfrm>
            <a:off x="2887663" y="39957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ovule</a:t>
            </a:r>
          </a:p>
        </p:txBody>
      </p:sp>
      <p:sp>
        <p:nvSpPr>
          <p:cNvPr id="27656" name="Text Box 114"/>
          <p:cNvSpPr txBox="1">
            <a:spLocks noChangeArrowheads="1"/>
          </p:cNvSpPr>
          <p:nvPr/>
        </p:nvSpPr>
        <p:spPr bwMode="auto">
          <a:xfrm>
            <a:off x="1304925" y="291623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carpel</a:t>
            </a:r>
          </a:p>
        </p:txBody>
      </p:sp>
      <p:grpSp>
        <p:nvGrpSpPr>
          <p:cNvPr id="27657" name="Group 141"/>
          <p:cNvGrpSpPr>
            <a:grpSpLocks/>
          </p:cNvGrpSpPr>
          <p:nvPr/>
        </p:nvGrpSpPr>
        <p:grpSpPr bwMode="auto">
          <a:xfrm>
            <a:off x="3536950" y="1897063"/>
            <a:ext cx="2187575" cy="4440237"/>
            <a:chOff x="2336" y="1110"/>
            <a:chExt cx="1378" cy="2797"/>
          </a:xfrm>
        </p:grpSpPr>
        <p:sp>
          <p:nvSpPr>
            <p:cNvPr id="27669" name="Oval 67"/>
            <p:cNvSpPr>
              <a:spLocks noChangeArrowheads="1"/>
            </p:cNvSpPr>
            <p:nvPr/>
          </p:nvSpPr>
          <p:spPr bwMode="auto">
            <a:xfrm>
              <a:off x="2599" y="2087"/>
              <a:ext cx="854" cy="72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0" name="Rectangle 68"/>
            <p:cNvSpPr>
              <a:spLocks noChangeArrowheads="1"/>
            </p:cNvSpPr>
            <p:nvPr/>
          </p:nvSpPr>
          <p:spPr bwMode="auto">
            <a:xfrm>
              <a:off x="2909" y="1110"/>
              <a:ext cx="214" cy="9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1" name="AutoShape 69"/>
            <p:cNvSpPr>
              <a:spLocks noChangeArrowheads="1"/>
            </p:cNvSpPr>
            <p:nvPr/>
          </p:nvSpPr>
          <p:spPr bwMode="auto">
            <a:xfrm rot="2796774">
              <a:off x="2745" y="995"/>
              <a:ext cx="156" cy="388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2" name="AutoShape 70"/>
            <p:cNvSpPr>
              <a:spLocks noChangeArrowheads="1"/>
            </p:cNvSpPr>
            <p:nvPr/>
          </p:nvSpPr>
          <p:spPr bwMode="auto">
            <a:xfrm rot="7990016">
              <a:off x="3132" y="995"/>
              <a:ext cx="156" cy="388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3" name="Rectangle 71"/>
            <p:cNvSpPr>
              <a:spLocks noChangeArrowheads="1"/>
            </p:cNvSpPr>
            <p:nvPr/>
          </p:nvSpPr>
          <p:spPr bwMode="auto">
            <a:xfrm rot="-5400000">
              <a:off x="2934" y="2166"/>
              <a:ext cx="105" cy="15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4" name="Rectangle 72"/>
            <p:cNvSpPr>
              <a:spLocks noChangeArrowheads="1"/>
            </p:cNvSpPr>
            <p:nvPr/>
          </p:nvSpPr>
          <p:spPr bwMode="auto">
            <a:xfrm rot="5400000">
              <a:off x="2938" y="2013"/>
              <a:ext cx="158" cy="20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5" name="Oval 75"/>
            <p:cNvSpPr>
              <a:spLocks noChangeArrowheads="1"/>
            </p:cNvSpPr>
            <p:nvPr/>
          </p:nvSpPr>
          <p:spPr bwMode="auto">
            <a:xfrm>
              <a:off x="2755" y="2191"/>
              <a:ext cx="544" cy="624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6" name="AutoShape 77"/>
            <p:cNvSpPr>
              <a:spLocks noChangeArrowheads="1"/>
            </p:cNvSpPr>
            <p:nvPr/>
          </p:nvSpPr>
          <p:spPr bwMode="auto">
            <a:xfrm>
              <a:off x="2847" y="2767"/>
              <a:ext cx="337" cy="364"/>
            </a:xfrm>
            <a:custGeom>
              <a:avLst/>
              <a:gdLst>
                <a:gd name="T0" fmla="*/ 295 w 21600"/>
                <a:gd name="T1" fmla="*/ 182 h 21600"/>
                <a:gd name="T2" fmla="*/ 169 w 21600"/>
                <a:gd name="T3" fmla="*/ 364 h 21600"/>
                <a:gd name="T4" fmla="*/ 42 w 21600"/>
                <a:gd name="T5" fmla="*/ 182 h 21600"/>
                <a:gd name="T6" fmla="*/ 16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7 w 21600"/>
                <a:gd name="T13" fmla="*/ 4510 h 21600"/>
                <a:gd name="T14" fmla="*/ 1711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7" name="Rectangle 78"/>
            <p:cNvSpPr>
              <a:spLocks noChangeArrowheads="1"/>
            </p:cNvSpPr>
            <p:nvPr/>
          </p:nvSpPr>
          <p:spPr bwMode="auto">
            <a:xfrm>
              <a:off x="2930" y="3127"/>
              <a:ext cx="171" cy="78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8" name="Rectangle 79"/>
            <p:cNvSpPr>
              <a:spLocks noChangeArrowheads="1"/>
            </p:cNvSpPr>
            <p:nvPr/>
          </p:nvSpPr>
          <p:spPr bwMode="auto">
            <a:xfrm>
              <a:off x="2932" y="3109"/>
              <a:ext cx="166" cy="5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9" name="Rectangle 80"/>
            <p:cNvSpPr>
              <a:spLocks noChangeArrowheads="1"/>
            </p:cNvSpPr>
            <p:nvPr/>
          </p:nvSpPr>
          <p:spPr bwMode="auto">
            <a:xfrm>
              <a:off x="2988" y="2140"/>
              <a:ext cx="76" cy="62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0" name="Rectangle 81"/>
            <p:cNvSpPr>
              <a:spLocks noChangeArrowheads="1"/>
            </p:cNvSpPr>
            <p:nvPr/>
          </p:nvSpPr>
          <p:spPr bwMode="auto">
            <a:xfrm>
              <a:off x="2923" y="2087"/>
              <a:ext cx="189" cy="1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7681" name="Group 82"/>
            <p:cNvGrpSpPr>
              <a:grpSpLocks/>
            </p:cNvGrpSpPr>
            <p:nvPr/>
          </p:nvGrpSpPr>
          <p:grpSpPr bwMode="auto">
            <a:xfrm>
              <a:off x="3064" y="2498"/>
              <a:ext cx="171" cy="156"/>
              <a:chOff x="2018" y="2790"/>
              <a:chExt cx="100" cy="136"/>
            </a:xfrm>
          </p:grpSpPr>
          <p:sp>
            <p:nvSpPr>
              <p:cNvPr id="27693" name="Rectangle 83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94" name="Oval 84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682" name="Group 85"/>
            <p:cNvGrpSpPr>
              <a:grpSpLocks/>
            </p:cNvGrpSpPr>
            <p:nvPr/>
          </p:nvGrpSpPr>
          <p:grpSpPr bwMode="auto">
            <a:xfrm>
              <a:off x="2825" y="2500"/>
              <a:ext cx="163" cy="156"/>
              <a:chOff x="1878" y="2792"/>
              <a:chExt cx="95" cy="136"/>
            </a:xfrm>
          </p:grpSpPr>
          <p:sp>
            <p:nvSpPr>
              <p:cNvPr id="27691" name="Rectangle 8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92" name="Oval 8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683" name="Group 88"/>
            <p:cNvGrpSpPr>
              <a:grpSpLocks/>
            </p:cNvGrpSpPr>
            <p:nvPr/>
          </p:nvGrpSpPr>
          <p:grpSpPr bwMode="auto">
            <a:xfrm>
              <a:off x="2822" y="2324"/>
              <a:ext cx="162" cy="156"/>
              <a:chOff x="1878" y="2792"/>
              <a:chExt cx="95" cy="136"/>
            </a:xfrm>
          </p:grpSpPr>
          <p:sp>
            <p:nvSpPr>
              <p:cNvPr id="27689" name="Rectangle 89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90" name="Oval 90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684" name="Group 91"/>
            <p:cNvGrpSpPr>
              <a:grpSpLocks/>
            </p:cNvGrpSpPr>
            <p:nvPr/>
          </p:nvGrpSpPr>
          <p:grpSpPr bwMode="auto">
            <a:xfrm>
              <a:off x="3066" y="2316"/>
              <a:ext cx="171" cy="156"/>
              <a:chOff x="2018" y="2790"/>
              <a:chExt cx="100" cy="136"/>
            </a:xfrm>
          </p:grpSpPr>
          <p:sp>
            <p:nvSpPr>
              <p:cNvPr id="27687" name="Rectangle 92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88" name="Oval 93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7685" name="AutoShape 132"/>
            <p:cNvSpPr>
              <a:spLocks noChangeArrowheads="1"/>
            </p:cNvSpPr>
            <p:nvPr/>
          </p:nvSpPr>
          <p:spPr bwMode="auto">
            <a:xfrm rot="9119245">
              <a:off x="3170" y="2590"/>
              <a:ext cx="544" cy="780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6" name="AutoShape 133"/>
            <p:cNvSpPr>
              <a:spLocks noChangeArrowheads="1"/>
            </p:cNvSpPr>
            <p:nvPr/>
          </p:nvSpPr>
          <p:spPr bwMode="auto">
            <a:xfrm rot="1485656">
              <a:off x="2336" y="2614"/>
              <a:ext cx="544" cy="77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658" name="Line 134"/>
          <p:cNvSpPr>
            <a:spLocks noChangeShapeType="1"/>
          </p:cNvSpPr>
          <p:nvPr/>
        </p:nvSpPr>
        <p:spPr bwMode="auto">
          <a:xfrm>
            <a:off x="3752850" y="1979613"/>
            <a:ext cx="433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Line 135"/>
          <p:cNvSpPr>
            <a:spLocks noChangeShapeType="1"/>
          </p:cNvSpPr>
          <p:nvPr/>
        </p:nvSpPr>
        <p:spPr bwMode="auto">
          <a:xfrm>
            <a:off x="3608388" y="2484438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0" name="Line 137"/>
          <p:cNvSpPr>
            <a:spLocks noChangeShapeType="1"/>
          </p:cNvSpPr>
          <p:nvPr/>
        </p:nvSpPr>
        <p:spPr bwMode="auto">
          <a:xfrm>
            <a:off x="3608388" y="3635375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1" name="Line 138"/>
          <p:cNvSpPr>
            <a:spLocks noChangeShapeType="1"/>
          </p:cNvSpPr>
          <p:nvPr/>
        </p:nvSpPr>
        <p:spPr bwMode="auto">
          <a:xfrm>
            <a:off x="3608388" y="4211638"/>
            <a:ext cx="790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2" name="AutoShape 139"/>
          <p:cNvSpPr>
            <a:spLocks/>
          </p:cNvSpPr>
          <p:nvPr/>
        </p:nvSpPr>
        <p:spPr bwMode="auto">
          <a:xfrm>
            <a:off x="2239963" y="1835150"/>
            <a:ext cx="503237" cy="2520950"/>
          </a:xfrm>
          <a:prstGeom prst="leftBrace">
            <a:avLst>
              <a:gd name="adj1" fmla="val 4174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10" name="Freeform 146"/>
          <p:cNvSpPr>
            <a:spLocks/>
          </p:cNvSpPr>
          <p:nvPr/>
        </p:nvSpPr>
        <p:spPr bwMode="auto">
          <a:xfrm>
            <a:off x="4572000" y="1916113"/>
            <a:ext cx="465138" cy="2014537"/>
          </a:xfrm>
          <a:custGeom>
            <a:avLst/>
            <a:gdLst>
              <a:gd name="T0" fmla="*/ 57150 w 293"/>
              <a:gd name="T1" fmla="*/ 0 h 1269"/>
              <a:gd name="T2" fmla="*/ 52388 w 293"/>
              <a:gd name="T3" fmla="*/ 923925 h 1269"/>
              <a:gd name="T4" fmla="*/ 76200 w 293"/>
              <a:gd name="T5" fmla="*/ 1481137 h 1269"/>
              <a:gd name="T6" fmla="*/ 133350 w 293"/>
              <a:gd name="T7" fmla="*/ 1590675 h 1269"/>
              <a:gd name="T8" fmla="*/ 180975 w 293"/>
              <a:gd name="T9" fmla="*/ 1638300 h 1269"/>
              <a:gd name="T10" fmla="*/ 300038 w 293"/>
              <a:gd name="T11" fmla="*/ 1704975 h 1269"/>
              <a:gd name="T12" fmla="*/ 347663 w 293"/>
              <a:gd name="T13" fmla="*/ 1724025 h 1269"/>
              <a:gd name="T14" fmla="*/ 400050 w 293"/>
              <a:gd name="T15" fmla="*/ 1762125 h 1269"/>
              <a:gd name="T16" fmla="*/ 409575 w 293"/>
              <a:gd name="T17" fmla="*/ 1776412 h 1269"/>
              <a:gd name="T18" fmla="*/ 423863 w 293"/>
              <a:gd name="T19" fmla="*/ 1785937 h 1269"/>
              <a:gd name="T20" fmla="*/ 442913 w 293"/>
              <a:gd name="T21" fmla="*/ 1819275 h 1269"/>
              <a:gd name="T22" fmla="*/ 447675 w 293"/>
              <a:gd name="T23" fmla="*/ 1971675 h 1269"/>
              <a:gd name="T24" fmla="*/ 428625 w 293"/>
              <a:gd name="T25" fmla="*/ 1976437 h 1269"/>
              <a:gd name="T26" fmla="*/ 352425 w 293"/>
              <a:gd name="T27" fmla="*/ 2014537 h 1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93" h="1269">
                <a:moveTo>
                  <a:pt x="36" y="0"/>
                </a:moveTo>
                <a:cubicBezTo>
                  <a:pt x="35" y="194"/>
                  <a:pt x="35" y="388"/>
                  <a:pt x="33" y="582"/>
                </a:cubicBezTo>
                <a:cubicBezTo>
                  <a:pt x="32" y="701"/>
                  <a:pt x="0" y="825"/>
                  <a:pt x="48" y="933"/>
                </a:cubicBezTo>
                <a:cubicBezTo>
                  <a:pt x="58" y="956"/>
                  <a:pt x="62" y="987"/>
                  <a:pt x="84" y="1002"/>
                </a:cubicBezTo>
                <a:cubicBezTo>
                  <a:pt x="91" y="1013"/>
                  <a:pt x="103" y="1025"/>
                  <a:pt x="114" y="1032"/>
                </a:cubicBezTo>
                <a:cubicBezTo>
                  <a:pt x="131" y="1058"/>
                  <a:pt x="162" y="1064"/>
                  <a:pt x="189" y="1074"/>
                </a:cubicBezTo>
                <a:cubicBezTo>
                  <a:pt x="199" y="1078"/>
                  <a:pt x="219" y="1086"/>
                  <a:pt x="219" y="1086"/>
                </a:cubicBezTo>
                <a:cubicBezTo>
                  <a:pt x="246" y="1106"/>
                  <a:pt x="235" y="1098"/>
                  <a:pt x="252" y="1110"/>
                </a:cubicBezTo>
                <a:cubicBezTo>
                  <a:pt x="254" y="1113"/>
                  <a:pt x="255" y="1116"/>
                  <a:pt x="258" y="1119"/>
                </a:cubicBezTo>
                <a:cubicBezTo>
                  <a:pt x="261" y="1122"/>
                  <a:pt x="265" y="1122"/>
                  <a:pt x="267" y="1125"/>
                </a:cubicBezTo>
                <a:cubicBezTo>
                  <a:pt x="272" y="1131"/>
                  <a:pt x="274" y="1140"/>
                  <a:pt x="279" y="1146"/>
                </a:cubicBezTo>
                <a:cubicBezTo>
                  <a:pt x="286" y="1183"/>
                  <a:pt x="293" y="1188"/>
                  <a:pt x="282" y="1242"/>
                </a:cubicBezTo>
                <a:cubicBezTo>
                  <a:pt x="281" y="1246"/>
                  <a:pt x="274" y="1244"/>
                  <a:pt x="270" y="1245"/>
                </a:cubicBezTo>
                <a:cubicBezTo>
                  <a:pt x="263" y="1247"/>
                  <a:pt x="222" y="1268"/>
                  <a:pt x="222" y="1269"/>
                </a:cubicBezTo>
              </a:path>
            </a:pathLst>
          </a:custGeom>
          <a:noFill/>
          <a:ln w="76200" cmpd="sng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8504238" y="1628775"/>
            <a:ext cx="430212" cy="431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5" name="AutoShape 149"/>
          <p:cNvSpPr>
            <a:spLocks noChangeArrowheads="1"/>
          </p:cNvSpPr>
          <p:nvPr/>
        </p:nvSpPr>
        <p:spPr bwMode="auto">
          <a:xfrm rot="9282479">
            <a:off x="4838700" y="3875088"/>
            <a:ext cx="98425" cy="103187"/>
          </a:xfrm>
          <a:prstGeom prst="chevro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66" name="Picture 151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7019925" y="314166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 Box 152"/>
          <p:cNvSpPr txBox="1">
            <a:spLocks noChangeArrowheads="1"/>
          </p:cNvSpPr>
          <p:nvPr/>
        </p:nvSpPr>
        <p:spPr bwMode="auto">
          <a:xfrm>
            <a:off x="6011863" y="5589588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i="1"/>
              <a:t>Note: Petals not shown in order to simplify diagram</a:t>
            </a:r>
          </a:p>
        </p:txBody>
      </p:sp>
      <p:sp>
        <p:nvSpPr>
          <p:cNvPr id="27668" name="Text Box 153"/>
          <p:cNvSpPr txBox="1">
            <a:spLocks noChangeArrowheads="1"/>
          </p:cNvSpPr>
          <p:nvPr/>
        </p:nvSpPr>
        <p:spPr bwMode="auto">
          <a:xfrm>
            <a:off x="6300788" y="3644900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Click to view the 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-0.07986 -0.02477 -0.15955 -0.04931 -0.22396 -0.05972 C -0.28837 -0.07014 -0.34948 -0.07084 -0.38646 -0.0625 C -0.42344 -0.05417 -0.43472 -0.03195 -0.44583 -0.00972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0" grpId="0" animBg="1"/>
      <p:bldP spid="112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Growth of the pollen tube and fertilisation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762872" cy="48245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pollen grain lands on the </a:t>
            </a:r>
            <a:r>
              <a:rPr lang="en-US" b="1" dirty="0"/>
              <a:t>stigma</a:t>
            </a:r>
            <a:r>
              <a:rPr lang="en-US" dirty="0"/>
              <a:t> and starts to </a:t>
            </a:r>
            <a:r>
              <a:rPr lang="en-US" b="1" dirty="0"/>
              <a:t>absorb </a:t>
            </a:r>
            <a:r>
              <a:rPr lang="en-US" b="1" dirty="0" smtClean="0"/>
              <a:t>water, swells and bursts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germinates</a:t>
            </a:r>
            <a:r>
              <a:rPr lang="en-US" dirty="0"/>
              <a:t> to produce a </a:t>
            </a:r>
            <a:r>
              <a:rPr lang="en-US" b="1" dirty="0"/>
              <a:t>pollen </a:t>
            </a:r>
            <a:r>
              <a:rPr lang="en-US" b="1" dirty="0" smtClean="0"/>
              <a:t>tube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US" dirty="0"/>
              <a:t>The pollen tube grows down the </a:t>
            </a:r>
            <a:r>
              <a:rPr lang="en-US" b="1" dirty="0"/>
              <a:t>style</a:t>
            </a:r>
            <a:r>
              <a:rPr lang="en-US" dirty="0"/>
              <a:t> </a:t>
            </a:r>
            <a:r>
              <a:rPr lang="en-US" dirty="0" smtClean="0"/>
              <a:t>(in response to chemicals secreted by the ovary) where </a:t>
            </a:r>
            <a:r>
              <a:rPr lang="en-US" dirty="0"/>
              <a:t>it </a:t>
            </a:r>
            <a:r>
              <a:rPr lang="en-US" b="1" dirty="0"/>
              <a:t>secretes pectinase enzymes</a:t>
            </a:r>
            <a:r>
              <a:rPr lang="en-US" dirty="0"/>
              <a:t> as it goes, </a:t>
            </a:r>
            <a:r>
              <a:rPr lang="en-US" b="1" dirty="0"/>
              <a:t>digesting</a:t>
            </a:r>
            <a:r>
              <a:rPr lang="en-US" dirty="0"/>
              <a:t> the tissues of the </a:t>
            </a:r>
            <a:r>
              <a:rPr lang="en-US" dirty="0" smtClean="0"/>
              <a:t>style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7909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5575" cy="11430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Fertilisation occurs when the male gamete fuses with the ovule (the female gamete)</a:t>
            </a:r>
          </a:p>
        </p:txBody>
      </p:sp>
      <p:sp>
        <p:nvSpPr>
          <p:cNvPr id="28675" name="Oval 9"/>
          <p:cNvSpPr>
            <a:spLocks noChangeArrowheads="1"/>
          </p:cNvSpPr>
          <p:nvPr/>
        </p:nvSpPr>
        <p:spPr bwMode="auto">
          <a:xfrm>
            <a:off x="3954463" y="3448050"/>
            <a:ext cx="1355725" cy="1155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4446588" y="1897063"/>
            <a:ext cx="339725" cy="15700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AutoShape 11"/>
          <p:cNvSpPr>
            <a:spLocks noChangeArrowheads="1"/>
          </p:cNvSpPr>
          <p:nvPr/>
        </p:nvSpPr>
        <p:spPr bwMode="auto">
          <a:xfrm rot="2796774">
            <a:off x="4186238" y="1714500"/>
            <a:ext cx="247650" cy="61595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12"/>
          <p:cNvSpPr>
            <a:spLocks noChangeArrowheads="1"/>
          </p:cNvSpPr>
          <p:nvPr/>
        </p:nvSpPr>
        <p:spPr bwMode="auto">
          <a:xfrm rot="7990016">
            <a:off x="4800600" y="1714500"/>
            <a:ext cx="247650" cy="61595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Rectangle 13"/>
          <p:cNvSpPr>
            <a:spLocks noChangeArrowheads="1"/>
          </p:cNvSpPr>
          <p:nvPr/>
        </p:nvSpPr>
        <p:spPr bwMode="auto">
          <a:xfrm rot="-5400000">
            <a:off x="4486275" y="3573463"/>
            <a:ext cx="166688" cy="246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Rectangle 14"/>
          <p:cNvSpPr>
            <a:spLocks noChangeArrowheads="1"/>
          </p:cNvSpPr>
          <p:nvPr/>
        </p:nvSpPr>
        <p:spPr bwMode="auto">
          <a:xfrm rot="5400000">
            <a:off x="4491831" y="3331369"/>
            <a:ext cx="250825" cy="319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Oval 15"/>
          <p:cNvSpPr>
            <a:spLocks noChangeArrowheads="1"/>
          </p:cNvSpPr>
          <p:nvPr/>
        </p:nvSpPr>
        <p:spPr bwMode="auto">
          <a:xfrm>
            <a:off x="4202113" y="3613150"/>
            <a:ext cx="863600" cy="99060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AutoShape 16"/>
          <p:cNvSpPr>
            <a:spLocks noChangeArrowheads="1"/>
          </p:cNvSpPr>
          <p:nvPr/>
        </p:nvSpPr>
        <p:spPr bwMode="auto">
          <a:xfrm>
            <a:off x="4348163" y="4527550"/>
            <a:ext cx="534987" cy="577850"/>
          </a:xfrm>
          <a:custGeom>
            <a:avLst/>
            <a:gdLst>
              <a:gd name="T0" fmla="*/ 468114 w 21600"/>
              <a:gd name="T1" fmla="*/ 288925 h 21600"/>
              <a:gd name="T2" fmla="*/ 267494 w 21600"/>
              <a:gd name="T3" fmla="*/ 577850 h 21600"/>
              <a:gd name="T4" fmla="*/ 66873 w 21600"/>
              <a:gd name="T5" fmla="*/ 288925 h 21600"/>
              <a:gd name="T6" fmla="*/ 2674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Rectangle 17"/>
          <p:cNvSpPr>
            <a:spLocks noChangeArrowheads="1"/>
          </p:cNvSpPr>
          <p:nvPr/>
        </p:nvSpPr>
        <p:spPr bwMode="auto">
          <a:xfrm>
            <a:off x="4479925" y="5099050"/>
            <a:ext cx="271463" cy="12382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4" name="Rectangle 18"/>
          <p:cNvSpPr>
            <a:spLocks noChangeArrowheads="1"/>
          </p:cNvSpPr>
          <p:nvPr/>
        </p:nvSpPr>
        <p:spPr bwMode="auto">
          <a:xfrm>
            <a:off x="4483100" y="5070475"/>
            <a:ext cx="263525" cy="8255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5" name="Rectangle 19"/>
          <p:cNvSpPr>
            <a:spLocks noChangeArrowheads="1"/>
          </p:cNvSpPr>
          <p:nvPr/>
        </p:nvSpPr>
        <p:spPr bwMode="auto">
          <a:xfrm>
            <a:off x="4572000" y="3532188"/>
            <a:ext cx="12065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Rectangle 20"/>
          <p:cNvSpPr>
            <a:spLocks noChangeArrowheads="1"/>
          </p:cNvSpPr>
          <p:nvPr/>
        </p:nvSpPr>
        <p:spPr bwMode="auto">
          <a:xfrm>
            <a:off x="4468813" y="3448050"/>
            <a:ext cx="300037" cy="165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8687" name="Group 21"/>
          <p:cNvGrpSpPr>
            <a:grpSpLocks/>
          </p:cNvGrpSpPr>
          <p:nvPr/>
        </p:nvGrpSpPr>
        <p:grpSpPr bwMode="auto">
          <a:xfrm>
            <a:off x="4692650" y="4100513"/>
            <a:ext cx="271463" cy="247650"/>
            <a:chOff x="2018" y="2790"/>
            <a:chExt cx="100" cy="136"/>
          </a:xfrm>
        </p:grpSpPr>
        <p:sp>
          <p:nvSpPr>
            <p:cNvPr id="28708" name="Rectangle 22"/>
            <p:cNvSpPr>
              <a:spLocks noChangeArrowheads="1"/>
            </p:cNvSpPr>
            <p:nvPr/>
          </p:nvSpPr>
          <p:spPr bwMode="auto">
            <a:xfrm>
              <a:off x="2018" y="2840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9" name="Oval 23"/>
            <p:cNvSpPr>
              <a:spLocks noChangeArrowheads="1"/>
            </p:cNvSpPr>
            <p:nvPr/>
          </p:nvSpPr>
          <p:spPr bwMode="auto">
            <a:xfrm>
              <a:off x="2055" y="2790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88" name="Group 24"/>
          <p:cNvGrpSpPr>
            <a:grpSpLocks/>
          </p:cNvGrpSpPr>
          <p:nvPr/>
        </p:nvGrpSpPr>
        <p:grpSpPr bwMode="auto">
          <a:xfrm>
            <a:off x="4313238" y="4103688"/>
            <a:ext cx="258762" cy="247650"/>
            <a:chOff x="1878" y="2792"/>
            <a:chExt cx="95" cy="136"/>
          </a:xfrm>
        </p:grpSpPr>
        <p:sp>
          <p:nvSpPr>
            <p:cNvPr id="28706" name="Rectangle 25"/>
            <p:cNvSpPr>
              <a:spLocks noChangeArrowheads="1"/>
            </p:cNvSpPr>
            <p:nvPr/>
          </p:nvSpPr>
          <p:spPr bwMode="auto">
            <a:xfrm>
              <a:off x="1927" y="2836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7" name="Oval 26"/>
            <p:cNvSpPr>
              <a:spLocks noChangeArrowheads="1"/>
            </p:cNvSpPr>
            <p:nvPr/>
          </p:nvSpPr>
          <p:spPr bwMode="auto">
            <a:xfrm>
              <a:off x="1878" y="2792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89" name="Group 27"/>
          <p:cNvGrpSpPr>
            <a:grpSpLocks/>
          </p:cNvGrpSpPr>
          <p:nvPr/>
        </p:nvGrpSpPr>
        <p:grpSpPr bwMode="auto">
          <a:xfrm>
            <a:off x="4308475" y="3824288"/>
            <a:ext cx="257175" cy="247650"/>
            <a:chOff x="1878" y="2792"/>
            <a:chExt cx="95" cy="136"/>
          </a:xfrm>
        </p:grpSpPr>
        <p:sp>
          <p:nvSpPr>
            <p:cNvPr id="28704" name="Rectangle 28"/>
            <p:cNvSpPr>
              <a:spLocks noChangeArrowheads="1"/>
            </p:cNvSpPr>
            <p:nvPr/>
          </p:nvSpPr>
          <p:spPr bwMode="auto">
            <a:xfrm>
              <a:off x="1927" y="2836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5" name="Oval 29"/>
            <p:cNvSpPr>
              <a:spLocks noChangeArrowheads="1"/>
            </p:cNvSpPr>
            <p:nvPr/>
          </p:nvSpPr>
          <p:spPr bwMode="auto">
            <a:xfrm>
              <a:off x="1878" y="2792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90" name="Group 30"/>
          <p:cNvGrpSpPr>
            <a:grpSpLocks/>
          </p:cNvGrpSpPr>
          <p:nvPr/>
        </p:nvGrpSpPr>
        <p:grpSpPr bwMode="auto">
          <a:xfrm>
            <a:off x="4695825" y="3811588"/>
            <a:ext cx="271463" cy="247650"/>
            <a:chOff x="2018" y="2790"/>
            <a:chExt cx="100" cy="136"/>
          </a:xfrm>
        </p:grpSpPr>
        <p:sp>
          <p:nvSpPr>
            <p:cNvPr id="28702" name="Rectangle 31"/>
            <p:cNvSpPr>
              <a:spLocks noChangeArrowheads="1"/>
            </p:cNvSpPr>
            <p:nvPr/>
          </p:nvSpPr>
          <p:spPr bwMode="auto">
            <a:xfrm>
              <a:off x="2018" y="2840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Oval 32"/>
            <p:cNvSpPr>
              <a:spLocks noChangeArrowheads="1"/>
            </p:cNvSpPr>
            <p:nvPr/>
          </p:nvSpPr>
          <p:spPr bwMode="auto">
            <a:xfrm>
              <a:off x="2055" y="2790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8691" name="AutoShape 33"/>
          <p:cNvSpPr>
            <a:spLocks noChangeArrowheads="1"/>
          </p:cNvSpPr>
          <p:nvPr/>
        </p:nvSpPr>
        <p:spPr bwMode="auto">
          <a:xfrm rot="9119245">
            <a:off x="4860925" y="4246563"/>
            <a:ext cx="863600" cy="1238250"/>
          </a:xfrm>
          <a:prstGeom prst="moon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2" name="AutoShape 34"/>
          <p:cNvSpPr>
            <a:spLocks noChangeArrowheads="1"/>
          </p:cNvSpPr>
          <p:nvPr/>
        </p:nvSpPr>
        <p:spPr bwMode="auto">
          <a:xfrm rot="1485656">
            <a:off x="3536950" y="4284663"/>
            <a:ext cx="863600" cy="1223962"/>
          </a:xfrm>
          <a:prstGeom prst="moon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3" name="Freeform 40"/>
          <p:cNvSpPr>
            <a:spLocks/>
          </p:cNvSpPr>
          <p:nvPr/>
        </p:nvSpPr>
        <p:spPr bwMode="auto">
          <a:xfrm>
            <a:off x="4568825" y="1903413"/>
            <a:ext cx="465138" cy="2014537"/>
          </a:xfrm>
          <a:custGeom>
            <a:avLst/>
            <a:gdLst>
              <a:gd name="T0" fmla="*/ 57150 w 293"/>
              <a:gd name="T1" fmla="*/ 0 h 1269"/>
              <a:gd name="T2" fmla="*/ 52388 w 293"/>
              <a:gd name="T3" fmla="*/ 923925 h 1269"/>
              <a:gd name="T4" fmla="*/ 76200 w 293"/>
              <a:gd name="T5" fmla="*/ 1481137 h 1269"/>
              <a:gd name="T6" fmla="*/ 133350 w 293"/>
              <a:gd name="T7" fmla="*/ 1590675 h 1269"/>
              <a:gd name="T8" fmla="*/ 180975 w 293"/>
              <a:gd name="T9" fmla="*/ 1638300 h 1269"/>
              <a:gd name="T10" fmla="*/ 300038 w 293"/>
              <a:gd name="T11" fmla="*/ 1704975 h 1269"/>
              <a:gd name="T12" fmla="*/ 347663 w 293"/>
              <a:gd name="T13" fmla="*/ 1724025 h 1269"/>
              <a:gd name="T14" fmla="*/ 400050 w 293"/>
              <a:gd name="T15" fmla="*/ 1762125 h 1269"/>
              <a:gd name="T16" fmla="*/ 409575 w 293"/>
              <a:gd name="T17" fmla="*/ 1776412 h 1269"/>
              <a:gd name="T18" fmla="*/ 423863 w 293"/>
              <a:gd name="T19" fmla="*/ 1785937 h 1269"/>
              <a:gd name="T20" fmla="*/ 442913 w 293"/>
              <a:gd name="T21" fmla="*/ 1819275 h 1269"/>
              <a:gd name="T22" fmla="*/ 447675 w 293"/>
              <a:gd name="T23" fmla="*/ 1971675 h 1269"/>
              <a:gd name="T24" fmla="*/ 428625 w 293"/>
              <a:gd name="T25" fmla="*/ 1976437 h 1269"/>
              <a:gd name="T26" fmla="*/ 352425 w 293"/>
              <a:gd name="T27" fmla="*/ 2014537 h 1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93" h="1269">
                <a:moveTo>
                  <a:pt x="36" y="0"/>
                </a:moveTo>
                <a:cubicBezTo>
                  <a:pt x="35" y="194"/>
                  <a:pt x="35" y="388"/>
                  <a:pt x="33" y="582"/>
                </a:cubicBezTo>
                <a:cubicBezTo>
                  <a:pt x="32" y="701"/>
                  <a:pt x="0" y="825"/>
                  <a:pt x="48" y="933"/>
                </a:cubicBezTo>
                <a:cubicBezTo>
                  <a:pt x="58" y="956"/>
                  <a:pt x="62" y="987"/>
                  <a:pt x="84" y="1002"/>
                </a:cubicBezTo>
                <a:cubicBezTo>
                  <a:pt x="91" y="1013"/>
                  <a:pt x="103" y="1025"/>
                  <a:pt x="114" y="1032"/>
                </a:cubicBezTo>
                <a:cubicBezTo>
                  <a:pt x="131" y="1058"/>
                  <a:pt x="162" y="1064"/>
                  <a:pt x="189" y="1074"/>
                </a:cubicBezTo>
                <a:cubicBezTo>
                  <a:pt x="199" y="1078"/>
                  <a:pt x="219" y="1086"/>
                  <a:pt x="219" y="1086"/>
                </a:cubicBezTo>
                <a:cubicBezTo>
                  <a:pt x="246" y="1106"/>
                  <a:pt x="235" y="1098"/>
                  <a:pt x="252" y="1110"/>
                </a:cubicBezTo>
                <a:cubicBezTo>
                  <a:pt x="254" y="1113"/>
                  <a:pt x="255" y="1116"/>
                  <a:pt x="258" y="1119"/>
                </a:cubicBezTo>
                <a:cubicBezTo>
                  <a:pt x="261" y="1122"/>
                  <a:pt x="265" y="1122"/>
                  <a:pt x="267" y="1125"/>
                </a:cubicBezTo>
                <a:cubicBezTo>
                  <a:pt x="272" y="1131"/>
                  <a:pt x="274" y="1140"/>
                  <a:pt x="279" y="1146"/>
                </a:cubicBezTo>
                <a:cubicBezTo>
                  <a:pt x="286" y="1183"/>
                  <a:pt x="293" y="1188"/>
                  <a:pt x="282" y="1242"/>
                </a:cubicBezTo>
                <a:cubicBezTo>
                  <a:pt x="281" y="1246"/>
                  <a:pt x="274" y="1244"/>
                  <a:pt x="270" y="1245"/>
                </a:cubicBezTo>
                <a:cubicBezTo>
                  <a:pt x="263" y="1247"/>
                  <a:pt x="222" y="1268"/>
                  <a:pt x="222" y="1269"/>
                </a:cubicBezTo>
              </a:path>
            </a:pathLst>
          </a:custGeom>
          <a:noFill/>
          <a:ln w="76200" cmpd="sng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4" name="AutoShape 41"/>
          <p:cNvSpPr>
            <a:spLocks noChangeArrowheads="1"/>
          </p:cNvSpPr>
          <p:nvPr/>
        </p:nvSpPr>
        <p:spPr bwMode="auto">
          <a:xfrm rot="9282479">
            <a:off x="4838700" y="3875088"/>
            <a:ext cx="98425" cy="103187"/>
          </a:xfrm>
          <a:prstGeom prst="chevro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5" name="AutoShape 42"/>
          <p:cNvSpPr>
            <a:spLocks noChangeArrowheads="1"/>
          </p:cNvSpPr>
          <p:nvPr/>
        </p:nvSpPr>
        <p:spPr bwMode="auto">
          <a:xfrm>
            <a:off x="4408488" y="1533525"/>
            <a:ext cx="430212" cy="431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93" name="Oval 45"/>
          <p:cNvSpPr>
            <a:spLocks noChangeArrowheads="1"/>
          </p:cNvSpPr>
          <p:nvPr/>
        </p:nvSpPr>
        <p:spPr bwMode="auto">
          <a:xfrm>
            <a:off x="4587875" y="1927225"/>
            <a:ext cx="73025" cy="714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00" name="Text Box 51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B2B2B2"/>
                </a:solidFill>
              </a:rPr>
              <a:t>Pollination     </a:t>
            </a:r>
            <a:r>
              <a:rPr lang="en-GB" altLang="en-US" sz="1200">
                <a:solidFill>
                  <a:srgbClr val="FF6600"/>
                </a:solidFill>
              </a:rPr>
              <a:t>Fruit Development</a:t>
            </a:r>
            <a:r>
              <a:rPr lang="en-GB" altLang="en-US" sz="1200">
                <a:solidFill>
                  <a:srgbClr val="B2B2B2"/>
                </a:solidFill>
              </a:rPr>
              <a:t>     Seed Dispersal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0469 0.03704 0.00677 0.07685 -0.00208 0.1125 C -0.00243 0.13495 -0.00226 0.15046 -0.0026 0.17292 C -0.00208 0.18935 -0.00208 0.18935 0.00052 0.2 C 0.00087 0.20417 0.00069 0.21018 0.00417 0.2118 C 0.00538 0.21342 0.00746 0.21435 0.00781 0.21667 C 0.00816 0.21875 0.00764 0.2213 0.00885 0.22292 C 0.01076 0.22546 0.01354 0.22616 0.01562 0.22847 C 0.01805 0.23125 0.02101 0.23472 0.02396 0.2368 C 0.02535 0.23773 0.02726 0.23773 0.02865 0.23889 C 0.03229 0.24213 0.03055 0.2412 0.03333 0.24236 C 0.03437 0.24444 0.0375 0.24722 0.0375 0.24722 C 0.04045 0.25324 0.03976 0.24537 0.04062 0.25764 C 0.04045 0.26458 0.0408 0.27153 0.0401 0.27847 C 0.03993 0.2794 0.03924 0.28009 0.03854 0.28055 C 0.0375 0.28148 0.02917 0.28472 0.02917 0.28472 " pathEditMode="relative" ptsTypes="fffffffffffffffA">
                                      <p:cBhvr>
                                        <p:cTn id="6" dur="30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Fertilisation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45638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The pollen tube enters the ovule via the </a:t>
            </a:r>
            <a:r>
              <a:rPr lang="en-US" b="1" dirty="0" err="1" smtClean="0"/>
              <a:t>micropyle</a:t>
            </a:r>
            <a:r>
              <a:rPr lang="en-US" dirty="0" smtClean="0"/>
              <a:t> where the tip of the pollen tube bursts, releasing the male gamete (nucleus) into the </a:t>
            </a:r>
            <a:r>
              <a:rPr lang="en-US" b="1" dirty="0" smtClean="0"/>
              <a:t>embryo sac</a:t>
            </a:r>
            <a:r>
              <a:rPr lang="en-US" dirty="0" smtClean="0"/>
              <a:t> of the ovule, which contains the female nucleus.  (other nuclei are present but you don’t need this for WJEC)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US" dirty="0" smtClean="0"/>
              <a:t>The male nucleus fuses with the female nucleus producing the diploid </a:t>
            </a:r>
            <a:r>
              <a:rPr lang="en-US" b="1" dirty="0" smtClean="0"/>
              <a:t>zygote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6386" name="Picture 2" descr="http://www.biologyjunction.com/images/doublefertila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0901"/>
            <a:ext cx="4914925" cy="280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8734" y="404957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Fertilisation animation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2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Seed Dispersal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B2B2B2"/>
                </a:solidFill>
              </a:rPr>
              <a:t>Pollination     Fruit Development     </a:t>
            </a:r>
            <a:r>
              <a:rPr lang="en-GB" altLang="en-US" sz="1200">
                <a:solidFill>
                  <a:srgbClr val="FF6600"/>
                </a:solidFill>
              </a:rPr>
              <a:t>Seed Dispersal</a:t>
            </a:r>
            <a:r>
              <a:rPr lang="en-GB" altLang="en-US" sz="1200">
                <a:solidFill>
                  <a:srgbClr val="B2B2B2"/>
                </a:solidFill>
              </a:rPr>
              <a:t>     Germination     Test</a:t>
            </a:r>
            <a:endParaRPr lang="en-GB" altLang="en-US" sz="1200"/>
          </a:p>
        </p:txBody>
      </p:sp>
      <p:pic>
        <p:nvPicPr>
          <p:cNvPr id="30724" name="Picture 7" descr="dande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88327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/>
          <p:cNvGrpSpPr>
            <a:grpSpLocks/>
          </p:cNvGrpSpPr>
          <p:nvPr/>
        </p:nvGrpSpPr>
        <p:grpSpPr bwMode="auto">
          <a:xfrm>
            <a:off x="2843213" y="1773238"/>
            <a:ext cx="3081337" cy="4679950"/>
            <a:chOff x="2194" y="890"/>
            <a:chExt cx="2274" cy="2948"/>
          </a:xfrm>
        </p:grpSpPr>
        <p:sp>
          <p:nvSpPr>
            <p:cNvPr id="32789" name="Oval 7"/>
            <p:cNvSpPr>
              <a:spLocks noChangeArrowheads="1"/>
            </p:cNvSpPr>
            <p:nvPr/>
          </p:nvSpPr>
          <p:spPr bwMode="auto">
            <a:xfrm>
              <a:off x="2200" y="890"/>
              <a:ext cx="2268" cy="2948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90" name="Oval 8"/>
            <p:cNvSpPr>
              <a:spLocks noChangeArrowheads="1"/>
            </p:cNvSpPr>
            <p:nvPr/>
          </p:nvSpPr>
          <p:spPr bwMode="auto">
            <a:xfrm>
              <a:off x="2290" y="981"/>
              <a:ext cx="2087" cy="276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91" name="Rectangle 10"/>
            <p:cNvSpPr>
              <a:spLocks noChangeArrowheads="1"/>
            </p:cNvSpPr>
            <p:nvPr/>
          </p:nvSpPr>
          <p:spPr bwMode="auto">
            <a:xfrm>
              <a:off x="2194" y="2432"/>
              <a:ext cx="136" cy="4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2771" name="Text Box 16"/>
          <p:cNvSpPr txBox="1">
            <a:spLocks noChangeArrowheads="1"/>
          </p:cNvSpPr>
          <p:nvPr/>
        </p:nvSpPr>
        <p:spPr bwMode="auto">
          <a:xfrm>
            <a:off x="179388" y="0"/>
            <a:ext cx="89646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/>
              <a:t>After fertilisation the petals, stamen and sepals fall off.</a:t>
            </a:r>
          </a:p>
          <a:p>
            <a:pPr eaLnBrk="1" hangingPunct="1"/>
            <a:r>
              <a:rPr lang="en-GB" altLang="en-US" sz="2800"/>
              <a:t>The ovule turns into a seed, the fertilised egg inside develops into an embryo plant.</a:t>
            </a:r>
          </a:p>
        </p:txBody>
      </p:sp>
      <p:grpSp>
        <p:nvGrpSpPr>
          <p:cNvPr id="32772" name="Group 20"/>
          <p:cNvGrpSpPr>
            <a:grpSpLocks/>
          </p:cNvGrpSpPr>
          <p:nvPr/>
        </p:nvGrpSpPr>
        <p:grpSpPr bwMode="auto">
          <a:xfrm rot="-607480">
            <a:off x="3059113" y="3716338"/>
            <a:ext cx="215900" cy="719137"/>
            <a:chOff x="1383" y="2115"/>
            <a:chExt cx="136" cy="453"/>
          </a:xfrm>
        </p:grpSpPr>
        <p:sp>
          <p:nvSpPr>
            <p:cNvPr id="32786" name="Oval 17"/>
            <p:cNvSpPr>
              <a:spLocks noChangeArrowheads="1"/>
            </p:cNvSpPr>
            <p:nvPr/>
          </p:nvSpPr>
          <p:spPr bwMode="auto">
            <a:xfrm rot="352644">
              <a:off x="1383" y="2115"/>
              <a:ext cx="136" cy="27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7" name="Oval 18"/>
            <p:cNvSpPr>
              <a:spLocks noChangeArrowheads="1"/>
            </p:cNvSpPr>
            <p:nvPr/>
          </p:nvSpPr>
          <p:spPr bwMode="auto">
            <a:xfrm rot="-530509">
              <a:off x="1383" y="2296"/>
              <a:ext cx="136" cy="27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8" name="Oval 19"/>
            <p:cNvSpPr>
              <a:spLocks noChangeArrowheads="1"/>
            </p:cNvSpPr>
            <p:nvPr/>
          </p:nvSpPr>
          <p:spPr bwMode="auto">
            <a:xfrm>
              <a:off x="1391" y="2251"/>
              <a:ext cx="107" cy="131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2773" name="Line 21"/>
          <p:cNvSpPr>
            <a:spLocks noChangeShapeType="1"/>
          </p:cNvSpPr>
          <p:nvPr/>
        </p:nvSpPr>
        <p:spPr bwMode="auto">
          <a:xfrm>
            <a:off x="1187450" y="29972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4" name="Line 22"/>
          <p:cNvSpPr>
            <a:spLocks noChangeShapeType="1"/>
          </p:cNvSpPr>
          <p:nvPr/>
        </p:nvSpPr>
        <p:spPr bwMode="auto">
          <a:xfrm>
            <a:off x="1547813" y="4005263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5" name="Line 24"/>
          <p:cNvSpPr>
            <a:spLocks noChangeShapeType="1"/>
          </p:cNvSpPr>
          <p:nvPr/>
        </p:nvSpPr>
        <p:spPr bwMode="auto">
          <a:xfrm flipH="1">
            <a:off x="4643438" y="2852738"/>
            <a:ext cx="14874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6" name="Text Box 25"/>
          <p:cNvSpPr txBox="1">
            <a:spLocks noChangeArrowheads="1"/>
          </p:cNvSpPr>
          <p:nvPr/>
        </p:nvSpPr>
        <p:spPr bwMode="auto">
          <a:xfrm>
            <a:off x="298450" y="27813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Testa: </a:t>
            </a:r>
          </a:p>
          <a:p>
            <a:pPr eaLnBrk="1" hangingPunct="1"/>
            <a:r>
              <a:rPr lang="en-GB" altLang="en-US"/>
              <a:t>tough seed coat</a:t>
            </a:r>
          </a:p>
        </p:txBody>
      </p:sp>
      <p:sp>
        <p:nvSpPr>
          <p:cNvPr id="32777" name="Text Box 26"/>
          <p:cNvSpPr txBox="1">
            <a:spLocks noChangeArrowheads="1"/>
          </p:cNvSpPr>
          <p:nvPr/>
        </p:nvSpPr>
        <p:spPr bwMode="auto">
          <a:xfrm>
            <a:off x="298450" y="3789363"/>
            <a:ext cx="1800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Micropyle:</a:t>
            </a:r>
          </a:p>
          <a:p>
            <a:pPr eaLnBrk="1" hangingPunct="1"/>
            <a:r>
              <a:rPr lang="en-GB" altLang="en-US"/>
              <a:t>Hole made by pollen tube</a:t>
            </a:r>
          </a:p>
        </p:txBody>
      </p:sp>
      <p:sp>
        <p:nvSpPr>
          <p:cNvPr id="32778" name="Text Box 27"/>
          <p:cNvSpPr txBox="1">
            <a:spLocks noChangeArrowheads="1"/>
          </p:cNvSpPr>
          <p:nvPr/>
        </p:nvSpPr>
        <p:spPr bwMode="auto">
          <a:xfrm>
            <a:off x="7885113" y="4076700"/>
            <a:ext cx="103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Embryo </a:t>
            </a:r>
          </a:p>
          <a:p>
            <a:pPr eaLnBrk="1" hangingPunct="1"/>
            <a:r>
              <a:rPr lang="en-GB" altLang="en-US"/>
              <a:t>plant</a:t>
            </a:r>
          </a:p>
        </p:txBody>
      </p:sp>
      <p:sp>
        <p:nvSpPr>
          <p:cNvPr id="32779" name="Text Box 28"/>
          <p:cNvSpPr txBox="1">
            <a:spLocks noChangeArrowheads="1"/>
          </p:cNvSpPr>
          <p:nvPr/>
        </p:nvSpPr>
        <p:spPr bwMode="auto">
          <a:xfrm>
            <a:off x="6183313" y="2584450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Cotyledon:</a:t>
            </a:r>
          </a:p>
          <a:p>
            <a:pPr eaLnBrk="1" hangingPunct="1"/>
            <a:r>
              <a:rPr lang="en-GB" altLang="en-US"/>
              <a:t>Food store</a:t>
            </a: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 flipH="1">
            <a:off x="3132138" y="3789363"/>
            <a:ext cx="302418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1" name="Text Box 30"/>
          <p:cNvSpPr txBox="1">
            <a:spLocks noChangeArrowheads="1"/>
          </p:cNvSpPr>
          <p:nvPr/>
        </p:nvSpPr>
        <p:spPr bwMode="auto">
          <a:xfrm>
            <a:off x="6130925" y="3616325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Plumule:</a:t>
            </a:r>
          </a:p>
          <a:p>
            <a:pPr eaLnBrk="1" hangingPunct="1"/>
            <a:r>
              <a:rPr lang="en-GB" altLang="en-US"/>
              <a:t>Embryo shoot</a:t>
            </a:r>
          </a:p>
        </p:txBody>
      </p:sp>
      <p:sp>
        <p:nvSpPr>
          <p:cNvPr id="32782" name="Line 31"/>
          <p:cNvSpPr>
            <a:spLocks noChangeShapeType="1"/>
          </p:cNvSpPr>
          <p:nvPr/>
        </p:nvSpPr>
        <p:spPr bwMode="auto">
          <a:xfrm flipH="1" flipV="1">
            <a:off x="3203575" y="4292600"/>
            <a:ext cx="288131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3" name="Text Box 32"/>
          <p:cNvSpPr txBox="1">
            <a:spLocks noChangeArrowheads="1"/>
          </p:cNvSpPr>
          <p:nvPr/>
        </p:nvSpPr>
        <p:spPr bwMode="auto">
          <a:xfrm>
            <a:off x="6113463" y="4697413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Radicle:</a:t>
            </a:r>
            <a:br>
              <a:rPr lang="en-GB" altLang="en-US"/>
            </a:br>
            <a:r>
              <a:rPr lang="en-GB" altLang="en-US"/>
              <a:t>Embryo root</a:t>
            </a:r>
          </a:p>
        </p:txBody>
      </p:sp>
      <p:sp>
        <p:nvSpPr>
          <p:cNvPr id="32784" name="AutoShape 33"/>
          <p:cNvSpPr>
            <a:spLocks/>
          </p:cNvSpPr>
          <p:nvPr/>
        </p:nvSpPr>
        <p:spPr bwMode="auto">
          <a:xfrm>
            <a:off x="7570788" y="3500438"/>
            <a:ext cx="360362" cy="1800225"/>
          </a:xfrm>
          <a:prstGeom prst="rightBrace">
            <a:avLst>
              <a:gd name="adj1" fmla="val 416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5" name="Text Box 34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B2B2B2"/>
                </a:solidFill>
              </a:rPr>
              <a:t>Pollination     Fruit Development     </a:t>
            </a:r>
            <a:r>
              <a:rPr lang="en-GB" altLang="en-US" sz="1200">
                <a:solidFill>
                  <a:srgbClr val="FF6600"/>
                </a:solidFill>
              </a:rPr>
              <a:t>Seed Dispersal</a:t>
            </a:r>
            <a:r>
              <a:rPr lang="en-GB" altLang="en-US" sz="1200">
                <a:solidFill>
                  <a:srgbClr val="B2B2B2"/>
                </a:solidFill>
              </a:rPr>
              <a:t>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341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Mature ovule (embryo sac/gametophyte) to seed (Extension)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143" cy="4525963"/>
          </a:xfrm>
        </p:spPr>
        <p:txBody>
          <a:bodyPr/>
          <a:lstStyle/>
          <a:p>
            <a:pPr lvl="5"/>
            <a:r>
              <a:rPr lang="en-GB" dirty="0" smtClean="0">
                <a:hlinkClick r:id="rId2"/>
              </a:rPr>
              <a:t>flower to fruit animation</a:t>
            </a:r>
            <a:endParaRPr lang="en-GB" dirty="0" smtClean="0"/>
          </a:p>
          <a:p>
            <a:pPr lvl="5"/>
            <a:endParaRPr lang="en-GB" dirty="0"/>
          </a:p>
          <a:p>
            <a:pPr lvl="5"/>
            <a:r>
              <a:rPr lang="en-GB" dirty="0" smtClean="0"/>
              <a:t>Notice </a:t>
            </a:r>
            <a:r>
              <a:rPr lang="en-GB" dirty="0" err="1" smtClean="0"/>
              <a:t>micropyle</a:t>
            </a:r>
            <a:endParaRPr lang="en-GB" dirty="0" smtClean="0"/>
          </a:p>
          <a:p>
            <a:pPr lvl="5"/>
            <a:r>
              <a:rPr lang="en-GB" dirty="0" smtClean="0"/>
              <a:t>Integuments</a:t>
            </a:r>
          </a:p>
          <a:p>
            <a:pPr lvl="5"/>
            <a:r>
              <a:rPr lang="en-GB" dirty="0" smtClean="0"/>
              <a:t>Nucleus (in egg cell becomes the zygote)</a:t>
            </a:r>
          </a:p>
          <a:p>
            <a:pPr lvl="5"/>
            <a:r>
              <a:rPr lang="en-GB" dirty="0" smtClean="0"/>
              <a:t>Two polar nuclei become endosperm after fertilisation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50788"/>
            <a:ext cx="2204095" cy="198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 descr="http://www.seedgenes.org/images/tutorial/Development_Draw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10" y="3861048"/>
            <a:ext cx="6579318" cy="26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upload.wikimedia.org/wikipedia/commons/thumb/2/2d/Embryosac-en.svg/300px-Embryosac-e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1972898" cy="19728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368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Flowers are the reproductive organs of plants</a:t>
            </a:r>
          </a:p>
        </p:txBody>
      </p:sp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6600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Seed Dispersal     Germination     Test</a:t>
            </a:r>
            <a:endParaRPr lang="en-GB" altLang="en-US" sz="1200"/>
          </a:p>
        </p:txBody>
      </p:sp>
      <p:pic>
        <p:nvPicPr>
          <p:cNvPr id="5124" name="Picture 15" descr="dark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913562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Ovule to seed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diploid zygote divides by </a:t>
            </a:r>
            <a:r>
              <a:rPr lang="en-US" b="1" dirty="0"/>
              <a:t>mitosis</a:t>
            </a:r>
            <a:r>
              <a:rPr lang="en-US" dirty="0"/>
              <a:t> to form the </a:t>
            </a:r>
            <a:r>
              <a:rPr lang="en-US" b="1" dirty="0"/>
              <a:t>embryonic plant</a:t>
            </a:r>
            <a:r>
              <a:rPr lang="en-US" dirty="0"/>
              <a:t>, which consists of a </a:t>
            </a:r>
            <a:r>
              <a:rPr lang="en-US" b="1" dirty="0" err="1"/>
              <a:t>plumule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/>
              <a:t>embryo </a:t>
            </a:r>
            <a:r>
              <a:rPr lang="en-US" dirty="0"/>
              <a:t>shoot), a </a:t>
            </a:r>
            <a:r>
              <a:rPr lang="en-US" b="1" dirty="0"/>
              <a:t>radicle</a:t>
            </a:r>
            <a:r>
              <a:rPr lang="en-US" dirty="0"/>
              <a:t> (</a:t>
            </a:r>
            <a:r>
              <a:rPr lang="en-US" b="1" dirty="0"/>
              <a:t>embryo</a:t>
            </a:r>
            <a:r>
              <a:rPr lang="en-US" dirty="0"/>
              <a:t> root), </a:t>
            </a:r>
            <a:r>
              <a:rPr lang="en-US" b="1" dirty="0"/>
              <a:t>endosperm </a:t>
            </a:r>
            <a:r>
              <a:rPr lang="en-US" dirty="0"/>
              <a:t>(the food reserve for the developing embryo) and one or two </a:t>
            </a:r>
            <a:r>
              <a:rPr lang="en-US" b="1" dirty="0"/>
              <a:t>cotyledons</a:t>
            </a:r>
            <a:endParaRPr lang="en-GB" dirty="0"/>
          </a:p>
          <a:p>
            <a:pPr lvl="0"/>
            <a:r>
              <a:rPr lang="en-US" dirty="0"/>
              <a:t>The</a:t>
            </a:r>
            <a:r>
              <a:rPr lang="en-US" b="1" dirty="0"/>
              <a:t> endosperm </a:t>
            </a:r>
            <a:r>
              <a:rPr lang="en-US" dirty="0"/>
              <a:t>(the food reserve for the developing embryo) develops from the </a:t>
            </a:r>
            <a:r>
              <a:rPr lang="en-US" b="1" dirty="0"/>
              <a:t>embryo sac</a:t>
            </a:r>
            <a:endParaRPr lang="en-GB" dirty="0"/>
          </a:p>
          <a:p>
            <a:pPr lvl="0"/>
            <a:r>
              <a:rPr lang="en-GB" dirty="0"/>
              <a:t>The </a:t>
            </a:r>
            <a:r>
              <a:rPr lang="en-GB" b="1" dirty="0"/>
              <a:t>integuments</a:t>
            </a:r>
            <a:r>
              <a:rPr lang="en-GB" dirty="0"/>
              <a:t> become the </a:t>
            </a:r>
            <a:r>
              <a:rPr lang="en-GB" b="1" dirty="0" err="1"/>
              <a:t>testa</a:t>
            </a:r>
            <a:r>
              <a:rPr lang="en-GB" dirty="0"/>
              <a:t> (seed coat) and the </a:t>
            </a:r>
            <a:r>
              <a:rPr lang="en-GB" b="1" dirty="0" err="1"/>
              <a:t>micropyle</a:t>
            </a:r>
            <a:r>
              <a:rPr lang="en-GB" dirty="0"/>
              <a:t> remains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fertilized</a:t>
            </a:r>
            <a:r>
              <a:rPr lang="en-US" dirty="0"/>
              <a:t> </a:t>
            </a:r>
            <a:r>
              <a:rPr lang="en-US" b="1" dirty="0"/>
              <a:t>ovule</a:t>
            </a:r>
            <a:r>
              <a:rPr lang="en-US" dirty="0"/>
              <a:t> becomes the </a:t>
            </a:r>
            <a:r>
              <a:rPr lang="en-US" b="1" dirty="0"/>
              <a:t>seed</a:t>
            </a:r>
            <a:endParaRPr lang="en-GB" dirty="0"/>
          </a:p>
          <a:p>
            <a:r>
              <a:rPr lang="en-US" dirty="0"/>
              <a:t>The </a:t>
            </a:r>
            <a:r>
              <a:rPr lang="en-US" b="1" dirty="0"/>
              <a:t>fertilized ovary</a:t>
            </a:r>
            <a:r>
              <a:rPr lang="en-US" dirty="0"/>
              <a:t> becomes the </a:t>
            </a:r>
            <a:r>
              <a:rPr lang="en-US" b="1" dirty="0"/>
              <a:t>fruit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5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2800" smtClean="0"/>
              <a:t>Water leaves the seed, it dehydrates and becomes dormant because metabolic reactions stop.</a:t>
            </a:r>
            <a:br>
              <a:rPr lang="en-GB" altLang="en-US" sz="2800" smtClean="0"/>
            </a:br>
            <a:r>
              <a:rPr lang="en-GB" altLang="en-US" sz="2800" smtClean="0"/>
              <a:t>The ovary develops to become a fruit.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4535487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1692275" y="2781300"/>
            <a:ext cx="28082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900113" y="2492375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seed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H="1">
            <a:off x="5795963" y="2420938"/>
            <a:ext cx="12239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7092950" y="2205038"/>
            <a:ext cx="1676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Fleshy wall </a:t>
            </a:r>
          </a:p>
          <a:p>
            <a:pPr eaLnBrk="1" hangingPunct="1"/>
            <a:r>
              <a:rPr lang="en-GB" altLang="en-US"/>
              <a:t>of the ovary</a:t>
            </a:r>
          </a:p>
          <a:p>
            <a:pPr eaLnBrk="1" hangingPunct="1"/>
            <a:r>
              <a:rPr lang="en-GB" altLang="en-US"/>
              <a:t>(yes, you are eating an adapted ovary when you</a:t>
            </a:r>
          </a:p>
          <a:p>
            <a:pPr eaLnBrk="1" hangingPunct="1"/>
            <a:r>
              <a:rPr lang="en-GB" altLang="en-US"/>
              <a:t>crunch into an apple!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 </a:t>
            </a:r>
            <a:r>
              <a:rPr lang="en-GB" altLang="en-US" sz="1200">
                <a:solidFill>
                  <a:srgbClr val="B2B2B2"/>
                </a:solidFill>
              </a:rPr>
              <a:t>Pollination     Fruit Development     </a:t>
            </a:r>
            <a:r>
              <a:rPr lang="en-GB" altLang="en-US" sz="1200">
                <a:solidFill>
                  <a:srgbClr val="FF6600"/>
                </a:solidFill>
              </a:rPr>
              <a:t>Seed Dispersal</a:t>
            </a:r>
            <a:r>
              <a:rPr lang="en-GB" altLang="en-US" sz="1200">
                <a:solidFill>
                  <a:srgbClr val="B2B2B2"/>
                </a:solidFill>
              </a:rPr>
              <a:t>     Germination     Test</a:t>
            </a: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2800" smtClean="0"/>
              <a:t>Seeds need to be dispersed away from the parent plant in order to reduce competition for space, light, nutrients and water.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76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Seeds can be dispersed by: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Wind</a:t>
            </a:r>
          </a:p>
          <a:p>
            <a:pPr eaLnBrk="1" hangingPunct="1"/>
            <a:r>
              <a:rPr lang="en-GB" altLang="en-US" smtClean="0"/>
              <a:t>Water</a:t>
            </a:r>
          </a:p>
          <a:p>
            <a:pPr eaLnBrk="1" hangingPunct="1"/>
            <a:r>
              <a:rPr lang="en-GB" altLang="en-US" smtClean="0"/>
              <a:t>Mechanical</a:t>
            </a:r>
          </a:p>
          <a:p>
            <a:pPr eaLnBrk="1" hangingPunct="1"/>
            <a:r>
              <a:rPr lang="en-GB" altLang="en-US" smtClean="0"/>
              <a:t>Animals</a:t>
            </a:r>
          </a:p>
          <a:p>
            <a:pPr eaLnBrk="1" hangingPunct="1">
              <a:buFontTx/>
              <a:buNone/>
            </a:pPr>
            <a:endParaRPr lang="en-GB" altLang="en-US" smtClean="0"/>
          </a:p>
          <a:p>
            <a:pPr eaLnBrk="1" hangingPunct="1">
              <a:buFontTx/>
              <a:buNone/>
            </a:pPr>
            <a:endParaRPr lang="en-GB" altLang="en-US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05263"/>
            <a:ext cx="136842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05263"/>
            <a:ext cx="1368425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136842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1439863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1223962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1" name="Reco39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Reco401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" fill="hold"/>
                                        <p:tgtEl>
                                          <p:spTgt spid="73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00" fill="hold"/>
                                        <p:tgtEl>
                                          <p:spTgt spid="737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Seed dispersal quiz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10807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Which mechanism for dispersal is used by the seed shown in the picture</a:t>
            </a:r>
          </a:p>
        </p:txBody>
      </p:sp>
      <p:sp>
        <p:nvSpPr>
          <p:cNvPr id="35844" name="AutoShape 5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3692525"/>
            <a:ext cx="392430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mechanical</a:t>
            </a:r>
          </a:p>
        </p:txBody>
      </p:sp>
      <p:sp>
        <p:nvSpPr>
          <p:cNvPr id="35845" name="AutoShape 6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5076825" y="4603750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wind</a:t>
            </a:r>
          </a:p>
        </p:txBody>
      </p:sp>
      <p:sp>
        <p:nvSpPr>
          <p:cNvPr id="35846" name="AutoShape 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5516563"/>
            <a:ext cx="3887788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animal</a:t>
            </a:r>
          </a:p>
        </p:txBody>
      </p:sp>
      <p:sp>
        <p:nvSpPr>
          <p:cNvPr id="35847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2781300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water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5849" name="Picture 12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2700338" y="908050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</a:t>
            </a:r>
            <a:r>
              <a:rPr lang="en-GB" altLang="en-US" sz="1200">
                <a:solidFill>
                  <a:srgbClr val="FF0000"/>
                </a:solidFill>
              </a:rPr>
              <a:t>Seed Dispersal</a:t>
            </a:r>
            <a:r>
              <a:rPr lang="en-GB" altLang="en-US" sz="1200">
                <a:solidFill>
                  <a:srgbClr val="B2B2B2"/>
                </a:solidFill>
              </a:rPr>
              <a:t>     Germination     Test</a:t>
            </a:r>
            <a:endParaRPr lang="en-GB" altLang="en-US" sz="1200"/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3276600" y="908050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Click the correct answer</a:t>
            </a:r>
          </a:p>
        </p:txBody>
      </p:sp>
      <p:pic>
        <p:nvPicPr>
          <p:cNvPr id="35852" name="Picture 1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331311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Seed dispersal quiz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10807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Which mechanism for dispersal is used by the seed shown in the picture</a:t>
            </a:r>
          </a:p>
        </p:txBody>
      </p:sp>
      <p:sp>
        <p:nvSpPr>
          <p:cNvPr id="36868" name="AutoShape 4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4508500"/>
            <a:ext cx="392430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water</a:t>
            </a:r>
          </a:p>
        </p:txBody>
      </p:sp>
      <p:sp>
        <p:nvSpPr>
          <p:cNvPr id="36869" name="AutoShape 5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5110163" y="3657600"/>
            <a:ext cx="3887787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animal</a:t>
            </a:r>
          </a:p>
        </p:txBody>
      </p:sp>
      <p:sp>
        <p:nvSpPr>
          <p:cNvPr id="36870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5516563"/>
            <a:ext cx="3887788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wind</a:t>
            </a:r>
          </a:p>
        </p:txBody>
      </p:sp>
      <p:sp>
        <p:nvSpPr>
          <p:cNvPr id="36871" name="AutoShape 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2781300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mechanical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6873" name="Picture 9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2700338" y="908050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</a:t>
            </a:r>
            <a:r>
              <a:rPr lang="en-GB" altLang="en-US" sz="1200">
                <a:solidFill>
                  <a:srgbClr val="FF0000"/>
                </a:solidFill>
              </a:rPr>
              <a:t>Seed Dispersal</a:t>
            </a:r>
            <a:r>
              <a:rPr lang="en-GB" altLang="en-US" sz="1200">
                <a:solidFill>
                  <a:srgbClr val="B2B2B2"/>
                </a:solidFill>
              </a:rPr>
              <a:t>     Germination     Test</a:t>
            </a:r>
            <a:endParaRPr lang="en-GB" altLang="en-US" sz="1200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276600" y="908050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Click the correct answer</a:t>
            </a:r>
          </a:p>
        </p:txBody>
      </p:sp>
      <p:pic>
        <p:nvPicPr>
          <p:cNvPr id="3687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3168650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Seed dispersal quiz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10807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Which mechanism for dispersal is used by the seed shown in the picture</a:t>
            </a:r>
          </a:p>
        </p:txBody>
      </p:sp>
      <p:sp>
        <p:nvSpPr>
          <p:cNvPr id="37892" name="AutoShape 4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3644900"/>
            <a:ext cx="392430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wind</a:t>
            </a:r>
          </a:p>
        </p:txBody>
      </p:sp>
      <p:sp>
        <p:nvSpPr>
          <p:cNvPr id="37893" name="AutoShape 5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5003800" y="5373688"/>
            <a:ext cx="3887788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mechanical</a:t>
            </a:r>
          </a:p>
        </p:txBody>
      </p:sp>
      <p:sp>
        <p:nvSpPr>
          <p:cNvPr id="37894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4508500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animal</a:t>
            </a:r>
          </a:p>
        </p:txBody>
      </p:sp>
      <p:sp>
        <p:nvSpPr>
          <p:cNvPr id="37895" name="AutoShape 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2781300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water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7" name="Picture 9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2700338" y="908050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</a:t>
            </a:r>
            <a:r>
              <a:rPr lang="en-GB" altLang="en-US" sz="1200">
                <a:solidFill>
                  <a:srgbClr val="FF0000"/>
                </a:solidFill>
              </a:rPr>
              <a:t>Seed Dispersal</a:t>
            </a:r>
            <a:r>
              <a:rPr lang="en-GB" altLang="en-US" sz="1200">
                <a:solidFill>
                  <a:srgbClr val="B2B2B2"/>
                </a:solidFill>
              </a:rPr>
              <a:t>     Germination     Test</a:t>
            </a:r>
            <a:endParaRPr lang="en-GB" altLang="en-US" sz="1200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276600" y="908050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Click the correct answer</a:t>
            </a:r>
          </a:p>
        </p:txBody>
      </p:sp>
      <p:pic>
        <p:nvPicPr>
          <p:cNvPr id="3790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33115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Seed dispersal quiz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10807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Which mechanism for dispersal is used by the seed shown in the picture</a:t>
            </a:r>
          </a:p>
        </p:txBody>
      </p:sp>
      <p:sp>
        <p:nvSpPr>
          <p:cNvPr id="38916" name="AutoShape 4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3787775"/>
            <a:ext cx="392430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mechanical</a:t>
            </a:r>
          </a:p>
        </p:txBody>
      </p:sp>
      <p:sp>
        <p:nvSpPr>
          <p:cNvPr id="38917" name="AutoShape 5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5003800" y="2924175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animal</a:t>
            </a:r>
          </a:p>
        </p:txBody>
      </p:sp>
      <p:sp>
        <p:nvSpPr>
          <p:cNvPr id="38918" name="AutoShape 6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5516563"/>
            <a:ext cx="3887788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wind</a:t>
            </a:r>
          </a:p>
        </p:txBody>
      </p:sp>
      <p:sp>
        <p:nvSpPr>
          <p:cNvPr id="38919" name="AutoShape 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03800" y="4651375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water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8921" name="Picture 9" descr="MPj03058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2700338" y="908050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</a:t>
            </a:r>
            <a:r>
              <a:rPr lang="en-GB" altLang="en-US" sz="1200">
                <a:solidFill>
                  <a:srgbClr val="FF0000"/>
                </a:solidFill>
              </a:rPr>
              <a:t>Seed Dispersal</a:t>
            </a:r>
            <a:r>
              <a:rPr lang="en-GB" altLang="en-US" sz="1200">
                <a:solidFill>
                  <a:srgbClr val="B2B2B2"/>
                </a:solidFill>
              </a:rPr>
              <a:t>     Germination     Test</a:t>
            </a:r>
            <a:endParaRPr lang="en-GB" altLang="en-US" sz="120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908050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Click the correct answer</a:t>
            </a:r>
          </a:p>
        </p:txBody>
      </p:sp>
      <p:pic>
        <p:nvPicPr>
          <p:cNvPr id="3892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345598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Germination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     Pollination     Fruit Development     Seed Dispersal     </a:t>
            </a:r>
            <a:r>
              <a:rPr lang="en-GB" altLang="en-US" sz="1200">
                <a:solidFill>
                  <a:srgbClr val="FF6600"/>
                </a:solidFill>
              </a:rPr>
              <a:t>Germination</a:t>
            </a:r>
            <a:r>
              <a:rPr lang="en-GB" altLang="en-US" sz="1200">
                <a:solidFill>
                  <a:srgbClr val="B2B2B2"/>
                </a:solidFill>
              </a:rPr>
              <a:t>     Test</a:t>
            </a:r>
          </a:p>
        </p:txBody>
      </p:sp>
      <p:pic>
        <p:nvPicPr>
          <p:cNvPr id="39940" name="Picture 8" descr="ger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258888"/>
            <a:ext cx="49561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5689600" y="1341438"/>
            <a:ext cx="3454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Water enters the seed through the micropyle and activates enzymes.</a:t>
            </a:r>
            <a:br>
              <a:rPr lang="en-GB" altLang="en-US" sz="2400"/>
            </a:br>
            <a:endParaRPr lang="en-GB" altLang="en-US" sz="2400"/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The water also softens the testa to allow it to split.</a:t>
            </a:r>
          </a:p>
        </p:txBody>
      </p:sp>
      <p:sp>
        <p:nvSpPr>
          <p:cNvPr id="40963" name="Text Box 30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     Pollination     Fruit Development     Seed Dispersal     </a:t>
            </a:r>
            <a:r>
              <a:rPr lang="en-GB" altLang="en-US" sz="1200">
                <a:solidFill>
                  <a:srgbClr val="FF6600"/>
                </a:solidFill>
              </a:rPr>
              <a:t>Germination</a:t>
            </a:r>
            <a:r>
              <a:rPr lang="en-GB" altLang="en-US" sz="1200">
                <a:solidFill>
                  <a:srgbClr val="B2B2B2"/>
                </a:solidFill>
              </a:rPr>
              <a:t>     Test</a:t>
            </a:r>
          </a:p>
        </p:txBody>
      </p:sp>
      <p:sp>
        <p:nvSpPr>
          <p:cNvPr id="40964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GB" altLang="en-US" smtClean="0"/>
              <a:t>The seed contains the embryo plant and cotyledons (starch stores)</a:t>
            </a:r>
          </a:p>
        </p:txBody>
      </p:sp>
      <p:sp>
        <p:nvSpPr>
          <p:cNvPr id="40965" name="Line 23"/>
          <p:cNvSpPr>
            <a:spLocks noChangeShapeType="1"/>
          </p:cNvSpPr>
          <p:nvPr/>
        </p:nvSpPr>
        <p:spPr bwMode="auto">
          <a:xfrm>
            <a:off x="1908175" y="2924175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6" name="Line 22"/>
          <p:cNvSpPr>
            <a:spLocks noChangeShapeType="1"/>
          </p:cNvSpPr>
          <p:nvPr/>
        </p:nvSpPr>
        <p:spPr bwMode="auto">
          <a:xfrm flipV="1">
            <a:off x="1908175" y="4149725"/>
            <a:ext cx="76041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0967" name="Group 51"/>
          <p:cNvGrpSpPr>
            <a:grpSpLocks/>
          </p:cNvGrpSpPr>
          <p:nvPr/>
        </p:nvGrpSpPr>
        <p:grpSpPr bwMode="auto">
          <a:xfrm>
            <a:off x="2344738" y="1339850"/>
            <a:ext cx="3165475" cy="4679950"/>
            <a:chOff x="1477" y="844"/>
            <a:chExt cx="1994" cy="2948"/>
          </a:xfrm>
        </p:grpSpPr>
        <p:sp>
          <p:nvSpPr>
            <p:cNvPr id="40978" name="Oval 5"/>
            <p:cNvSpPr>
              <a:spLocks noChangeArrowheads="1"/>
            </p:cNvSpPr>
            <p:nvPr/>
          </p:nvSpPr>
          <p:spPr bwMode="auto">
            <a:xfrm>
              <a:off x="1477" y="844"/>
              <a:ext cx="1994" cy="2948"/>
            </a:xfrm>
            <a:prstGeom prst="ellipse">
              <a:avLst/>
            </a:prstGeom>
            <a:solidFill>
              <a:srgbClr val="996633"/>
            </a:solidFill>
            <a:ln w="762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79" name="Oval 6"/>
            <p:cNvSpPr>
              <a:spLocks noChangeArrowheads="1"/>
            </p:cNvSpPr>
            <p:nvPr/>
          </p:nvSpPr>
          <p:spPr bwMode="auto">
            <a:xfrm>
              <a:off x="1680" y="935"/>
              <a:ext cx="1736" cy="276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0980" name="Group 38"/>
            <p:cNvGrpSpPr>
              <a:grpSpLocks/>
            </p:cNvGrpSpPr>
            <p:nvPr/>
          </p:nvGrpSpPr>
          <p:grpSpPr bwMode="auto">
            <a:xfrm rot="214147">
              <a:off x="1565" y="1933"/>
              <a:ext cx="361" cy="929"/>
              <a:chOff x="1519" y="1949"/>
              <a:chExt cx="361" cy="929"/>
            </a:xfrm>
          </p:grpSpPr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 rot="1030107">
                <a:off x="1610" y="1949"/>
                <a:ext cx="270" cy="428"/>
                <a:chOff x="1610" y="1888"/>
                <a:chExt cx="270" cy="428"/>
              </a:xfrm>
            </p:grpSpPr>
            <p:sp>
              <p:nvSpPr>
                <p:cNvPr id="40984" name="Oval 20"/>
                <p:cNvSpPr>
                  <a:spLocks noChangeArrowheads="1"/>
                </p:cNvSpPr>
                <p:nvPr/>
              </p:nvSpPr>
              <p:spPr bwMode="auto">
                <a:xfrm rot="-4543411">
                  <a:off x="1516" y="1982"/>
                  <a:ext cx="415" cy="227"/>
                </a:xfrm>
                <a:prstGeom prst="ellipse">
                  <a:avLst/>
                </a:prstGeom>
                <a:solidFill>
                  <a:srgbClr val="FFCC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85" name="Oval 33"/>
                <p:cNvSpPr>
                  <a:spLocks noChangeArrowheads="1"/>
                </p:cNvSpPr>
                <p:nvPr/>
              </p:nvSpPr>
              <p:spPr bwMode="auto">
                <a:xfrm rot="-4026310">
                  <a:off x="1559" y="1995"/>
                  <a:ext cx="415" cy="227"/>
                </a:xfrm>
                <a:prstGeom prst="ellipse">
                  <a:avLst/>
                </a:prstGeom>
                <a:solidFill>
                  <a:srgbClr val="FFCC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0983" name="Freeform 37"/>
              <p:cNvSpPr>
                <a:spLocks/>
              </p:cNvSpPr>
              <p:nvPr/>
            </p:nvSpPr>
            <p:spPr bwMode="auto">
              <a:xfrm rot="-676599">
                <a:off x="1519" y="2205"/>
                <a:ext cx="242" cy="673"/>
              </a:xfrm>
              <a:custGeom>
                <a:avLst/>
                <a:gdLst>
                  <a:gd name="T0" fmla="*/ 189 w 242"/>
                  <a:gd name="T1" fmla="*/ 15 h 673"/>
                  <a:gd name="T2" fmla="*/ 53 w 242"/>
                  <a:gd name="T3" fmla="*/ 60 h 673"/>
                  <a:gd name="T4" fmla="*/ 8 w 242"/>
                  <a:gd name="T5" fmla="*/ 332 h 673"/>
                  <a:gd name="T6" fmla="*/ 99 w 242"/>
                  <a:gd name="T7" fmla="*/ 650 h 673"/>
                  <a:gd name="T8" fmla="*/ 144 w 242"/>
                  <a:gd name="T9" fmla="*/ 468 h 673"/>
                  <a:gd name="T10" fmla="*/ 144 w 242"/>
                  <a:gd name="T11" fmla="*/ 196 h 673"/>
                  <a:gd name="T12" fmla="*/ 235 w 242"/>
                  <a:gd name="T13" fmla="*/ 151 h 673"/>
                  <a:gd name="T14" fmla="*/ 189 w 242"/>
                  <a:gd name="T15" fmla="*/ 15 h 6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2" h="673">
                    <a:moveTo>
                      <a:pt x="189" y="15"/>
                    </a:moveTo>
                    <a:cubicBezTo>
                      <a:pt x="159" y="0"/>
                      <a:pt x="83" y="7"/>
                      <a:pt x="53" y="60"/>
                    </a:cubicBezTo>
                    <a:cubicBezTo>
                      <a:pt x="23" y="113"/>
                      <a:pt x="0" y="234"/>
                      <a:pt x="8" y="332"/>
                    </a:cubicBezTo>
                    <a:cubicBezTo>
                      <a:pt x="16" y="430"/>
                      <a:pt x="76" y="627"/>
                      <a:pt x="99" y="650"/>
                    </a:cubicBezTo>
                    <a:cubicBezTo>
                      <a:pt x="122" y="673"/>
                      <a:pt x="136" y="544"/>
                      <a:pt x="144" y="468"/>
                    </a:cubicBezTo>
                    <a:cubicBezTo>
                      <a:pt x="152" y="392"/>
                      <a:pt x="129" y="249"/>
                      <a:pt x="144" y="196"/>
                    </a:cubicBezTo>
                    <a:cubicBezTo>
                      <a:pt x="159" y="143"/>
                      <a:pt x="228" y="181"/>
                      <a:pt x="235" y="151"/>
                    </a:cubicBezTo>
                    <a:cubicBezTo>
                      <a:pt x="242" y="121"/>
                      <a:pt x="219" y="30"/>
                      <a:pt x="189" y="15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0981" name="Oval 39"/>
            <p:cNvSpPr>
              <a:spLocks noChangeArrowheads="1"/>
            </p:cNvSpPr>
            <p:nvPr/>
          </p:nvSpPr>
          <p:spPr bwMode="auto">
            <a:xfrm flipV="1">
              <a:off x="1738" y="3339"/>
              <a:ext cx="136" cy="45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0968" name="Text Box 40"/>
          <p:cNvSpPr txBox="1">
            <a:spLocks noChangeArrowheads="1"/>
          </p:cNvSpPr>
          <p:nvPr/>
        </p:nvSpPr>
        <p:spPr bwMode="auto">
          <a:xfrm>
            <a:off x="250825" y="2492375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Plumule</a:t>
            </a:r>
          </a:p>
          <a:p>
            <a:pPr algn="ctr" eaLnBrk="1" hangingPunct="1"/>
            <a:r>
              <a:rPr lang="en-GB" altLang="en-US"/>
              <a:t>(embryo shoot)</a:t>
            </a:r>
          </a:p>
        </p:txBody>
      </p:sp>
      <p:sp>
        <p:nvSpPr>
          <p:cNvPr id="40969" name="Text Box 42"/>
          <p:cNvSpPr txBox="1">
            <a:spLocks noChangeArrowheads="1"/>
          </p:cNvSpPr>
          <p:nvPr/>
        </p:nvSpPr>
        <p:spPr bwMode="auto">
          <a:xfrm>
            <a:off x="323850" y="4365625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Radicle</a:t>
            </a:r>
          </a:p>
          <a:p>
            <a:pPr algn="ctr" eaLnBrk="1" hangingPunct="1"/>
            <a:r>
              <a:rPr lang="en-GB" altLang="en-US"/>
              <a:t>(embryo root)</a:t>
            </a:r>
          </a:p>
        </p:txBody>
      </p:sp>
      <p:sp>
        <p:nvSpPr>
          <p:cNvPr id="40970" name="Line 43"/>
          <p:cNvSpPr>
            <a:spLocks noChangeShapeType="1"/>
          </p:cNvSpPr>
          <p:nvPr/>
        </p:nvSpPr>
        <p:spPr bwMode="auto">
          <a:xfrm flipV="1">
            <a:off x="2411413" y="5373688"/>
            <a:ext cx="3603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1" name="Text Box 44"/>
          <p:cNvSpPr txBox="1">
            <a:spLocks noChangeArrowheads="1"/>
          </p:cNvSpPr>
          <p:nvPr/>
        </p:nvSpPr>
        <p:spPr bwMode="auto">
          <a:xfrm>
            <a:off x="1743075" y="589756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Micropyle</a:t>
            </a:r>
          </a:p>
        </p:txBody>
      </p:sp>
      <p:sp>
        <p:nvSpPr>
          <p:cNvPr id="40972" name="Line 45"/>
          <p:cNvSpPr>
            <a:spLocks noChangeShapeType="1"/>
          </p:cNvSpPr>
          <p:nvPr/>
        </p:nvSpPr>
        <p:spPr bwMode="auto">
          <a:xfrm>
            <a:off x="2339975" y="1557338"/>
            <a:ext cx="5032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3" name="Text Box 46"/>
          <p:cNvSpPr txBox="1">
            <a:spLocks noChangeArrowheads="1"/>
          </p:cNvSpPr>
          <p:nvPr/>
        </p:nvSpPr>
        <p:spPr bwMode="auto">
          <a:xfrm>
            <a:off x="1619250" y="134143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Testa</a:t>
            </a:r>
          </a:p>
        </p:txBody>
      </p:sp>
      <p:sp>
        <p:nvSpPr>
          <p:cNvPr id="40974" name="Line 47"/>
          <p:cNvSpPr>
            <a:spLocks noChangeShapeType="1"/>
          </p:cNvSpPr>
          <p:nvPr/>
        </p:nvSpPr>
        <p:spPr bwMode="auto">
          <a:xfrm flipH="1" flipV="1">
            <a:off x="4211638" y="5516563"/>
            <a:ext cx="10080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5" name="Text Box 48"/>
          <p:cNvSpPr txBox="1">
            <a:spLocks noChangeArrowheads="1"/>
          </p:cNvSpPr>
          <p:nvPr/>
        </p:nvSpPr>
        <p:spPr bwMode="auto">
          <a:xfrm>
            <a:off x="5219700" y="580548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Cotyledon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Seed/fruit? structure of </a:t>
            </a:r>
            <a:r>
              <a:rPr lang="en-GB" dirty="0" err="1" smtClean="0"/>
              <a:t>Zea</a:t>
            </a:r>
            <a:r>
              <a:rPr lang="en-GB" dirty="0" smtClean="0"/>
              <a:t> mays (monocotyledon)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0900" lvl="8" indent="0"/>
            <a:r>
              <a:rPr lang="en-GB" dirty="0" smtClean="0"/>
              <a:t>Notice the endosperm surrounds the embryo plant.</a:t>
            </a:r>
            <a:endParaRPr lang="en-GB" dirty="0"/>
          </a:p>
        </p:txBody>
      </p:sp>
      <p:pic>
        <p:nvPicPr>
          <p:cNvPr id="18436" name="Picture 4" descr="Corn kernel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40846"/>
            <a:ext cx="3536435" cy="31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5157501" cy="214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3711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Extra: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testa</a:t>
            </a:r>
            <a:r>
              <a:rPr lang="en-GB" dirty="0" smtClean="0"/>
              <a:t> and fruit wall are fused so this is both a fruit and a seed.</a:t>
            </a:r>
          </a:p>
          <a:p>
            <a:r>
              <a:rPr lang="en-GB" dirty="0" smtClean="0"/>
              <a:t>The cob is a collection of fruits.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Candidates should ……..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Be able to draw a half flower of a named regular flower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Primula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to show: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Receptacle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Calyx of sepals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Corolla of petals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Androecium of stamen (anther and filament)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Gynaecium of carpels (stigma, style and ovary)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512877" cy="252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Conditions for germination – WOW!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  <a:tabLst>
                <a:tab pos="3951288" algn="l"/>
              </a:tabLst>
            </a:pPr>
            <a:r>
              <a:rPr lang="en-GB" dirty="0" smtClean="0"/>
              <a:t>Warm temperatures  	as </a:t>
            </a:r>
            <a:r>
              <a:rPr lang="en-US" b="1" dirty="0" smtClean="0"/>
              <a:t>optimum </a:t>
            </a:r>
            <a:r>
              <a:rPr lang="en-US" b="1" dirty="0"/>
              <a:t>temperatures</a:t>
            </a:r>
            <a:r>
              <a:rPr lang="en-US" dirty="0"/>
              <a:t> </a:t>
            </a:r>
            <a:r>
              <a:rPr lang="en-US" dirty="0" smtClean="0"/>
              <a:t>	are </a:t>
            </a:r>
            <a:r>
              <a:rPr lang="en-US" dirty="0"/>
              <a:t>needed for </a:t>
            </a:r>
            <a:r>
              <a:rPr lang="en-US" dirty="0" smtClean="0"/>
              <a:t>the </a:t>
            </a:r>
            <a:r>
              <a:rPr lang="en-US" b="1" dirty="0" smtClean="0"/>
              <a:t>enzymes</a:t>
            </a:r>
            <a:r>
              <a:rPr lang="en-US" dirty="0" smtClean="0"/>
              <a:t> 	involved in the germination 	process</a:t>
            </a:r>
          </a:p>
          <a:p>
            <a:pPr marL="0" lvl="0" indent="0">
              <a:buNone/>
              <a:tabLst>
                <a:tab pos="3951288" algn="l"/>
              </a:tabLst>
            </a:pPr>
            <a:endParaRPr lang="en-GB" dirty="0"/>
          </a:p>
          <a:p>
            <a:pPr marL="0" lvl="0" indent="0">
              <a:buNone/>
              <a:tabLst>
                <a:tab pos="3951288" algn="l"/>
              </a:tabLst>
            </a:pPr>
            <a:r>
              <a:rPr lang="en-US" dirty="0" smtClean="0"/>
              <a:t>Oxygen	</a:t>
            </a:r>
            <a:r>
              <a:rPr lang="en-US" b="1" dirty="0" smtClean="0"/>
              <a:t>Aerobic respiration</a:t>
            </a:r>
            <a:r>
              <a:rPr lang="en-US" dirty="0" smtClean="0"/>
              <a:t> forms </a:t>
            </a:r>
            <a:r>
              <a:rPr lang="en-US" b="1" dirty="0" smtClean="0"/>
              <a:t>ATP</a:t>
            </a:r>
            <a:r>
              <a:rPr lang="en-US" dirty="0" smtClean="0"/>
              <a:t> 	which is required for the</a:t>
            </a:r>
            <a:endParaRPr lang="en-GB" dirty="0" smtClean="0"/>
          </a:p>
          <a:p>
            <a:pPr marL="0" indent="0">
              <a:buNone/>
              <a:tabLst>
                <a:tab pos="3951288" algn="l"/>
              </a:tabLst>
            </a:pPr>
            <a:r>
              <a:rPr lang="en-US" dirty="0"/>
              <a:t>	</a:t>
            </a:r>
            <a:r>
              <a:rPr lang="en-US" b="1" dirty="0" smtClean="0"/>
              <a:t>metabolism</a:t>
            </a:r>
            <a:r>
              <a:rPr lang="en-US" dirty="0" smtClean="0"/>
              <a:t> and</a:t>
            </a:r>
            <a:r>
              <a:rPr lang="en-US" b="1" dirty="0" smtClean="0"/>
              <a:t> growth</a:t>
            </a:r>
            <a:r>
              <a:rPr lang="en-US" dirty="0" smtClean="0"/>
              <a:t> 	(mitosis)</a:t>
            </a:r>
          </a:p>
          <a:p>
            <a:pPr marL="0" indent="0">
              <a:buNone/>
              <a:tabLst>
                <a:tab pos="3951288" algn="l"/>
              </a:tabLst>
            </a:pPr>
            <a:r>
              <a:rPr lang="en-US" dirty="0" smtClean="0"/>
              <a:t>Water</a:t>
            </a:r>
            <a:r>
              <a:rPr lang="en-US" dirty="0"/>
              <a:t>	</a:t>
            </a:r>
            <a:r>
              <a:rPr lang="en-US" dirty="0" smtClean="0"/>
              <a:t>needed </a:t>
            </a:r>
            <a:r>
              <a:rPr lang="en-US" dirty="0"/>
              <a:t>for the </a:t>
            </a:r>
            <a:r>
              <a:rPr lang="en-US" b="1" dirty="0" err="1"/>
              <a:t>mobilisation</a:t>
            </a:r>
            <a:r>
              <a:rPr lang="en-US" dirty="0"/>
              <a:t> of </a:t>
            </a:r>
            <a:r>
              <a:rPr lang="en-US" dirty="0" smtClean="0"/>
              <a:t>	</a:t>
            </a:r>
            <a:r>
              <a:rPr lang="en-US" b="1" dirty="0" smtClean="0"/>
              <a:t>enzymes and food reserves</a:t>
            </a:r>
            <a:r>
              <a:rPr lang="en-US" dirty="0" smtClean="0"/>
              <a:t>, 	</a:t>
            </a:r>
            <a:r>
              <a:rPr lang="en-US" b="1" dirty="0" smtClean="0"/>
              <a:t>cell 	transport</a:t>
            </a:r>
            <a:r>
              <a:rPr lang="en-GB" dirty="0" smtClean="0"/>
              <a:t> </a:t>
            </a:r>
            <a:r>
              <a:rPr lang="en-US" dirty="0" smtClean="0"/>
              <a:t>and </a:t>
            </a:r>
            <a:r>
              <a:rPr lang="en-US" b="1" dirty="0"/>
              <a:t>cell </a:t>
            </a:r>
            <a:r>
              <a:rPr lang="en-US" b="1" dirty="0" err="1"/>
              <a:t>vacuolation</a:t>
            </a:r>
            <a:endParaRPr lang="en-GB" dirty="0"/>
          </a:p>
          <a:p>
            <a:pPr marL="0" lvl="0" indent="0">
              <a:buNone/>
              <a:tabLst>
                <a:tab pos="3951288" algn="l"/>
              </a:tabLst>
            </a:pPr>
            <a:r>
              <a:rPr lang="en-US" dirty="0" smtClean="0"/>
              <a:t>	(elongation for growth)</a:t>
            </a:r>
          </a:p>
          <a:p>
            <a:pPr marL="0" lvl="0" indent="0">
              <a:buNone/>
              <a:tabLst>
                <a:tab pos="3951288" algn="l"/>
              </a:tabLst>
            </a:pPr>
            <a:endParaRPr lang="en-US" dirty="0"/>
          </a:p>
          <a:p>
            <a:pPr marL="0" lvl="0" indent="0">
              <a:buNone/>
              <a:tabLst>
                <a:tab pos="3951288" algn="l"/>
              </a:tabLst>
            </a:pPr>
            <a:r>
              <a:rPr lang="en-US" dirty="0" smtClean="0"/>
              <a:t>Plant a broad bean (in a jar with newspaper and water and in compost) or a sweet pea to observe germination.  If we pot them on we should get flower and fruit and seed formation too!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Germination of </a:t>
            </a:r>
            <a:r>
              <a:rPr lang="en-GB" dirty="0" err="1" smtClean="0"/>
              <a:t>Vicia</a:t>
            </a:r>
            <a:r>
              <a:rPr lang="en-GB" dirty="0" smtClean="0"/>
              <a:t> </a:t>
            </a:r>
            <a:r>
              <a:rPr lang="en-GB" dirty="0" err="1" smtClean="0"/>
              <a:t>faba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Water is absorbed by the </a:t>
            </a:r>
            <a:r>
              <a:rPr lang="en-US" dirty="0" smtClean="0"/>
              <a:t>seed by imbibition, </a:t>
            </a:r>
            <a:r>
              <a:rPr lang="en-US" dirty="0"/>
              <a:t>causing the </a:t>
            </a:r>
            <a:r>
              <a:rPr lang="en-US" b="1" dirty="0"/>
              <a:t>tissues to swell</a:t>
            </a:r>
            <a:r>
              <a:rPr lang="en-US" dirty="0"/>
              <a:t> and </a:t>
            </a:r>
            <a:r>
              <a:rPr lang="en-US" dirty="0" smtClean="0"/>
              <a:t>this </a:t>
            </a:r>
            <a:r>
              <a:rPr lang="en-US" b="1" dirty="0" err="1" smtClean="0"/>
              <a:t>mobilises</a:t>
            </a:r>
            <a:r>
              <a:rPr lang="en-US" b="1" dirty="0" smtClean="0"/>
              <a:t> </a:t>
            </a:r>
            <a:r>
              <a:rPr lang="en-US" b="1" dirty="0"/>
              <a:t>the </a:t>
            </a:r>
            <a:r>
              <a:rPr lang="en-US" b="1" dirty="0" smtClean="0"/>
              <a:t>enzymes to </a:t>
            </a:r>
            <a:r>
              <a:rPr lang="en-US" b="1" dirty="0" err="1" smtClean="0"/>
              <a:t>hydrolyse</a:t>
            </a:r>
            <a:r>
              <a:rPr lang="en-US" b="1" dirty="0" smtClean="0"/>
              <a:t> the polymers in the endosperm.</a:t>
            </a:r>
            <a:endParaRPr lang="en-GB" dirty="0"/>
          </a:p>
          <a:p>
            <a:pPr lvl="0"/>
            <a:r>
              <a:rPr lang="en-US" dirty="0"/>
              <a:t>The </a:t>
            </a:r>
            <a:r>
              <a:rPr lang="en-US" b="1" dirty="0" err="1"/>
              <a:t>testa</a:t>
            </a:r>
            <a:r>
              <a:rPr lang="en-US" b="1" dirty="0"/>
              <a:t> </a:t>
            </a:r>
            <a:r>
              <a:rPr lang="en-US" dirty="0"/>
              <a:t>(seed coat) </a:t>
            </a:r>
            <a:r>
              <a:rPr lang="en-US" b="1" dirty="0"/>
              <a:t>ruptures</a:t>
            </a:r>
            <a:r>
              <a:rPr lang="en-US" dirty="0"/>
              <a:t>, the </a:t>
            </a:r>
            <a:r>
              <a:rPr lang="en-US" b="1" dirty="0"/>
              <a:t>radicle</a:t>
            </a:r>
            <a:r>
              <a:rPr lang="en-US" dirty="0"/>
              <a:t> pushes through first </a:t>
            </a:r>
            <a:r>
              <a:rPr lang="en-US" b="1" dirty="0"/>
              <a:t>downwards</a:t>
            </a:r>
            <a:r>
              <a:rPr lang="en-US" dirty="0"/>
              <a:t>, followed by the </a:t>
            </a:r>
            <a:r>
              <a:rPr lang="en-US" b="1" dirty="0" err="1"/>
              <a:t>plumule</a:t>
            </a:r>
            <a:r>
              <a:rPr lang="en-US" b="1" dirty="0"/>
              <a:t> </a:t>
            </a:r>
            <a:r>
              <a:rPr lang="en-US" b="1" dirty="0" smtClean="0"/>
              <a:t>upwards.</a:t>
            </a:r>
            <a:endParaRPr lang="en-GB" dirty="0"/>
          </a:p>
          <a:p>
            <a:pPr lvl="0"/>
            <a:r>
              <a:rPr lang="en-US" b="1" dirty="0"/>
              <a:t>Amylase</a:t>
            </a:r>
            <a:r>
              <a:rPr lang="en-US" dirty="0"/>
              <a:t> enzyme hydrolyses </a:t>
            </a:r>
            <a:r>
              <a:rPr lang="en-US" b="1" dirty="0"/>
              <a:t>starch into maltose</a:t>
            </a:r>
            <a:r>
              <a:rPr lang="en-US" dirty="0"/>
              <a:t> which is transported to the </a:t>
            </a:r>
            <a:r>
              <a:rPr lang="en-US" b="1" dirty="0"/>
              <a:t>growing points</a:t>
            </a:r>
            <a:r>
              <a:rPr lang="en-US" dirty="0"/>
              <a:t> of the plant to be used in </a:t>
            </a:r>
            <a:r>
              <a:rPr lang="en-US" b="1" dirty="0"/>
              <a:t>respiration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2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Enzymes are used in seed germination</a:t>
            </a: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3316288" y="1268413"/>
            <a:ext cx="3165475" cy="4679950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3441700" y="1412875"/>
            <a:ext cx="2913063" cy="43926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989" name="Freeform 6"/>
          <p:cNvSpPr>
            <a:spLocks/>
          </p:cNvSpPr>
          <p:nvPr/>
        </p:nvSpPr>
        <p:spPr bwMode="auto">
          <a:xfrm rot="-235738">
            <a:off x="2428875" y="1196975"/>
            <a:ext cx="1757363" cy="5046663"/>
          </a:xfrm>
          <a:custGeom>
            <a:avLst/>
            <a:gdLst>
              <a:gd name="T0" fmla="*/ 1200423 w 1259"/>
              <a:gd name="T1" fmla="*/ 2208213 h 3179"/>
              <a:gd name="T2" fmla="*/ 1504716 w 1259"/>
              <a:gd name="T3" fmla="*/ 2111375 h 3179"/>
              <a:gd name="T4" fmla="*/ 1730842 w 1259"/>
              <a:gd name="T5" fmla="*/ 2339975 h 3179"/>
              <a:gd name="T6" fmla="*/ 1663842 w 1259"/>
              <a:gd name="T7" fmla="*/ 2740025 h 3179"/>
              <a:gd name="T8" fmla="*/ 1303715 w 1259"/>
              <a:gd name="T9" fmla="*/ 2863850 h 3179"/>
              <a:gd name="T10" fmla="*/ 1077589 w 1259"/>
              <a:gd name="T11" fmla="*/ 2882900 h 3179"/>
              <a:gd name="T12" fmla="*/ 876588 w 1259"/>
              <a:gd name="T13" fmla="*/ 3063875 h 3179"/>
              <a:gd name="T14" fmla="*/ 784462 w 1259"/>
              <a:gd name="T15" fmla="*/ 3844925 h 3179"/>
              <a:gd name="T16" fmla="*/ 910088 w 1259"/>
              <a:gd name="T17" fmla="*/ 4511675 h 3179"/>
              <a:gd name="T18" fmla="*/ 700712 w 1259"/>
              <a:gd name="T19" fmla="*/ 5045075 h 3179"/>
              <a:gd name="T20" fmla="*/ 767712 w 1259"/>
              <a:gd name="T21" fmla="*/ 4502150 h 3179"/>
              <a:gd name="T22" fmla="*/ 591836 w 1259"/>
              <a:gd name="T23" fmla="*/ 3940175 h 3179"/>
              <a:gd name="T24" fmla="*/ 541586 w 1259"/>
              <a:gd name="T25" fmla="*/ 3359150 h 3179"/>
              <a:gd name="T26" fmla="*/ 533211 w 1259"/>
              <a:gd name="T27" fmla="*/ 2882900 h 3179"/>
              <a:gd name="T28" fmla="*/ 709087 w 1259"/>
              <a:gd name="T29" fmla="*/ 2473325 h 3179"/>
              <a:gd name="T30" fmla="*/ 449461 w 1259"/>
              <a:gd name="T31" fmla="*/ 2149475 h 3179"/>
              <a:gd name="T32" fmla="*/ 181459 w 1259"/>
              <a:gd name="T33" fmla="*/ 1730375 h 3179"/>
              <a:gd name="T34" fmla="*/ 30708 w 1259"/>
              <a:gd name="T35" fmla="*/ 1206500 h 3179"/>
              <a:gd name="T36" fmla="*/ 30708 w 1259"/>
              <a:gd name="T37" fmla="*/ 615950 h 3179"/>
              <a:gd name="T38" fmla="*/ 214959 w 1259"/>
              <a:gd name="T39" fmla="*/ 177800 h 3179"/>
              <a:gd name="T40" fmla="*/ 709087 w 1259"/>
              <a:gd name="T41" fmla="*/ 15875 h 3179"/>
              <a:gd name="T42" fmla="*/ 1060839 w 1259"/>
              <a:gd name="T43" fmla="*/ 273050 h 3179"/>
              <a:gd name="T44" fmla="*/ 817962 w 1259"/>
              <a:gd name="T45" fmla="*/ 463550 h 3179"/>
              <a:gd name="T46" fmla="*/ 365710 w 1259"/>
              <a:gd name="T47" fmla="*/ 368300 h 3179"/>
              <a:gd name="T48" fmla="*/ 206584 w 1259"/>
              <a:gd name="T49" fmla="*/ 787400 h 3179"/>
              <a:gd name="T50" fmla="*/ 214959 w 1259"/>
              <a:gd name="T51" fmla="*/ 1349375 h 3179"/>
              <a:gd name="T52" fmla="*/ 482961 w 1259"/>
              <a:gd name="T53" fmla="*/ 1920875 h 3179"/>
              <a:gd name="T54" fmla="*/ 759337 w 1259"/>
              <a:gd name="T55" fmla="*/ 2168525 h 3179"/>
              <a:gd name="T56" fmla="*/ 960338 w 1259"/>
              <a:gd name="T57" fmla="*/ 2397125 h 3179"/>
              <a:gd name="T58" fmla="*/ 1200423 w 1259"/>
              <a:gd name="T59" fmla="*/ 2208213 h 317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59" h="3179">
                <a:moveTo>
                  <a:pt x="860" y="1391"/>
                </a:moveTo>
                <a:cubicBezTo>
                  <a:pt x="925" y="1361"/>
                  <a:pt x="1015" y="1316"/>
                  <a:pt x="1078" y="1330"/>
                </a:cubicBezTo>
                <a:cubicBezTo>
                  <a:pt x="1141" y="1344"/>
                  <a:pt x="1221" y="1408"/>
                  <a:pt x="1240" y="1474"/>
                </a:cubicBezTo>
                <a:cubicBezTo>
                  <a:pt x="1259" y="1540"/>
                  <a:pt x="1243" y="1671"/>
                  <a:pt x="1192" y="1726"/>
                </a:cubicBezTo>
                <a:cubicBezTo>
                  <a:pt x="1141" y="1781"/>
                  <a:pt x="1004" y="1789"/>
                  <a:pt x="934" y="1804"/>
                </a:cubicBezTo>
                <a:cubicBezTo>
                  <a:pt x="864" y="1819"/>
                  <a:pt x="823" y="1795"/>
                  <a:pt x="772" y="1816"/>
                </a:cubicBezTo>
                <a:cubicBezTo>
                  <a:pt x="721" y="1837"/>
                  <a:pt x="663" y="1829"/>
                  <a:pt x="628" y="1930"/>
                </a:cubicBezTo>
                <a:cubicBezTo>
                  <a:pt x="593" y="2031"/>
                  <a:pt x="558" y="2270"/>
                  <a:pt x="562" y="2422"/>
                </a:cubicBezTo>
                <a:cubicBezTo>
                  <a:pt x="566" y="2574"/>
                  <a:pt x="662" y="2716"/>
                  <a:pt x="652" y="2842"/>
                </a:cubicBezTo>
                <a:cubicBezTo>
                  <a:pt x="642" y="2968"/>
                  <a:pt x="519" y="3179"/>
                  <a:pt x="502" y="3178"/>
                </a:cubicBezTo>
                <a:cubicBezTo>
                  <a:pt x="485" y="3177"/>
                  <a:pt x="563" y="2952"/>
                  <a:pt x="550" y="2836"/>
                </a:cubicBezTo>
                <a:cubicBezTo>
                  <a:pt x="537" y="2720"/>
                  <a:pt x="451" y="2602"/>
                  <a:pt x="424" y="2482"/>
                </a:cubicBezTo>
                <a:cubicBezTo>
                  <a:pt x="397" y="2362"/>
                  <a:pt x="395" y="2227"/>
                  <a:pt x="388" y="2116"/>
                </a:cubicBezTo>
                <a:cubicBezTo>
                  <a:pt x="381" y="2005"/>
                  <a:pt x="362" y="1909"/>
                  <a:pt x="382" y="1816"/>
                </a:cubicBezTo>
                <a:cubicBezTo>
                  <a:pt x="402" y="1723"/>
                  <a:pt x="518" y="1635"/>
                  <a:pt x="508" y="1558"/>
                </a:cubicBezTo>
                <a:cubicBezTo>
                  <a:pt x="498" y="1481"/>
                  <a:pt x="385" y="1432"/>
                  <a:pt x="322" y="1354"/>
                </a:cubicBezTo>
                <a:cubicBezTo>
                  <a:pt x="259" y="1276"/>
                  <a:pt x="180" y="1189"/>
                  <a:pt x="130" y="1090"/>
                </a:cubicBezTo>
                <a:cubicBezTo>
                  <a:pt x="80" y="991"/>
                  <a:pt x="40" y="877"/>
                  <a:pt x="22" y="760"/>
                </a:cubicBezTo>
                <a:cubicBezTo>
                  <a:pt x="4" y="643"/>
                  <a:pt x="0" y="496"/>
                  <a:pt x="22" y="388"/>
                </a:cubicBezTo>
                <a:cubicBezTo>
                  <a:pt x="44" y="280"/>
                  <a:pt x="73" y="175"/>
                  <a:pt x="154" y="112"/>
                </a:cubicBezTo>
                <a:cubicBezTo>
                  <a:pt x="235" y="49"/>
                  <a:pt x="407" y="0"/>
                  <a:pt x="508" y="10"/>
                </a:cubicBezTo>
                <a:cubicBezTo>
                  <a:pt x="609" y="20"/>
                  <a:pt x="747" y="125"/>
                  <a:pt x="760" y="172"/>
                </a:cubicBezTo>
                <a:cubicBezTo>
                  <a:pt x="773" y="219"/>
                  <a:pt x="669" y="282"/>
                  <a:pt x="586" y="292"/>
                </a:cubicBezTo>
                <a:cubicBezTo>
                  <a:pt x="503" y="302"/>
                  <a:pt x="335" y="198"/>
                  <a:pt x="262" y="232"/>
                </a:cubicBezTo>
                <a:cubicBezTo>
                  <a:pt x="189" y="266"/>
                  <a:pt x="166" y="393"/>
                  <a:pt x="148" y="496"/>
                </a:cubicBezTo>
                <a:cubicBezTo>
                  <a:pt x="130" y="599"/>
                  <a:pt x="121" y="731"/>
                  <a:pt x="154" y="850"/>
                </a:cubicBezTo>
                <a:cubicBezTo>
                  <a:pt x="187" y="969"/>
                  <a:pt x="281" y="1124"/>
                  <a:pt x="346" y="1210"/>
                </a:cubicBezTo>
                <a:cubicBezTo>
                  <a:pt x="411" y="1296"/>
                  <a:pt x="487" y="1316"/>
                  <a:pt x="544" y="1366"/>
                </a:cubicBezTo>
                <a:cubicBezTo>
                  <a:pt x="601" y="1416"/>
                  <a:pt x="636" y="1506"/>
                  <a:pt x="688" y="1510"/>
                </a:cubicBezTo>
                <a:cubicBezTo>
                  <a:pt x="740" y="1514"/>
                  <a:pt x="795" y="1421"/>
                  <a:pt x="860" y="1391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 rot="572369">
            <a:off x="2655888" y="1268413"/>
            <a:ext cx="658812" cy="360362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 flipV="1">
            <a:off x="2555875" y="3860800"/>
            <a:ext cx="760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4981575" y="244475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starch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582613" y="3611563"/>
            <a:ext cx="1947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embryo plant</a:t>
            </a:r>
          </a:p>
        </p:txBody>
      </p: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3995738" y="3241675"/>
            <a:ext cx="1439862" cy="641350"/>
            <a:chOff x="2517" y="2314"/>
            <a:chExt cx="907" cy="404"/>
          </a:xfrm>
        </p:grpSpPr>
        <p:sp>
          <p:nvSpPr>
            <p:cNvPr id="42006" name="Line 12"/>
            <p:cNvSpPr>
              <a:spLocks noChangeShapeType="1"/>
            </p:cNvSpPr>
            <p:nvPr/>
          </p:nvSpPr>
          <p:spPr bwMode="auto">
            <a:xfrm>
              <a:off x="2517" y="2523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Text Box 13"/>
            <p:cNvSpPr txBox="1">
              <a:spLocks noChangeArrowheads="1"/>
            </p:cNvSpPr>
            <p:nvPr/>
          </p:nvSpPr>
          <p:spPr bwMode="auto">
            <a:xfrm>
              <a:off x="2652" y="2314"/>
              <a:ext cx="6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0000"/>
                  </a:solidFill>
                </a:rPr>
                <a:t>amylase</a:t>
              </a:r>
            </a:p>
            <a:p>
              <a:pPr eaLnBrk="1" hangingPunct="1"/>
              <a:r>
                <a:rPr lang="en-GB" altLang="en-US"/>
                <a:t>secreted</a:t>
              </a:r>
            </a:p>
          </p:txBody>
        </p:sp>
      </p:grp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4846638" y="4216400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maltose</a:t>
            </a: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5484813" y="292576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H="1" flipV="1">
            <a:off x="3924300" y="3860800"/>
            <a:ext cx="9350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 rot="1934410">
            <a:off x="3803650" y="410686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absorbed</a:t>
            </a:r>
          </a:p>
        </p:txBody>
      </p:sp>
      <p:sp>
        <p:nvSpPr>
          <p:cNvPr id="41999" name="Rectangle 18"/>
          <p:cNvSpPr>
            <a:spLocks noChangeArrowheads="1"/>
          </p:cNvSpPr>
          <p:nvPr/>
        </p:nvSpPr>
        <p:spPr bwMode="auto">
          <a:xfrm>
            <a:off x="6588125" y="1989138"/>
            <a:ext cx="24479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The enzymes break starch down into maltose and then glucose. The glucose is used in respiration to provide energy for growth</a:t>
            </a: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750888" y="119697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Plumule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1908175" y="1484313"/>
            <a:ext cx="5762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3" name="Text Box 23"/>
          <p:cNvSpPr txBox="1">
            <a:spLocks noChangeArrowheads="1"/>
          </p:cNvSpPr>
          <p:nvPr/>
        </p:nvSpPr>
        <p:spPr bwMode="auto">
          <a:xfrm>
            <a:off x="468313" y="4941888"/>
            <a:ext cx="2360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Radicle</a:t>
            </a:r>
          </a:p>
          <a:p>
            <a:pPr algn="ctr" eaLnBrk="1" hangingPunct="1"/>
            <a:r>
              <a:rPr lang="en-GB" altLang="en-US"/>
              <a:t>This is the first part to grow out of the seed as it needs to absorb more water</a:t>
            </a:r>
          </a:p>
        </p:txBody>
      </p:sp>
      <p:sp>
        <p:nvSpPr>
          <p:cNvPr id="42004" name="Line 24"/>
          <p:cNvSpPr>
            <a:spLocks noChangeShapeType="1"/>
          </p:cNvSpPr>
          <p:nvPr/>
        </p:nvSpPr>
        <p:spPr bwMode="auto">
          <a:xfrm>
            <a:off x="2124075" y="5157788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5" name="Text Box 25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     Pollination     Fruit Development     Seed Dispersal     </a:t>
            </a:r>
            <a:r>
              <a:rPr lang="en-GB" altLang="en-US" sz="1200">
                <a:solidFill>
                  <a:srgbClr val="FF6600"/>
                </a:solidFill>
              </a:rPr>
              <a:t>Germination</a:t>
            </a:r>
            <a:r>
              <a:rPr lang="en-GB" altLang="en-US" sz="1200">
                <a:solidFill>
                  <a:srgbClr val="B2B2B2"/>
                </a:solidFill>
              </a:rPr>
              <a:t>     Test</a:t>
            </a:r>
          </a:p>
        </p:txBody>
      </p:sp>
    </p:spTree>
    <p:extLst>
      <p:ext uri="{BB962C8B-B14F-4D97-AF65-F5344CB8AC3E}">
        <p14:creationId xmlns:p14="http://schemas.microsoft.com/office/powerpoint/2010/main" val="1917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/>
      <p:bldP spid="87055" grpId="0" animBg="1"/>
      <p:bldP spid="87056" grpId="0" animBg="1"/>
      <p:bldP spid="870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arrenphotographic.co.uk/photography/bigs/14972-Broad-Bean-growing-series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373266" cy="302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Process of </a:t>
            </a:r>
            <a:br>
              <a:rPr lang="en-GB" dirty="0" smtClean="0"/>
            </a:br>
            <a:r>
              <a:rPr lang="en-GB" dirty="0" smtClean="0"/>
              <a:t>germination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0192"/>
            <a:ext cx="8363272" cy="345916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During germination the cotyledons remain below round.</a:t>
            </a:r>
            <a:endParaRPr lang="en-GB" dirty="0" smtClean="0"/>
          </a:p>
          <a:p>
            <a:pPr lvl="0"/>
            <a:r>
              <a:rPr lang="en-US" dirty="0" smtClean="0"/>
              <a:t>The </a:t>
            </a:r>
            <a:r>
              <a:rPr lang="en-US" dirty="0" err="1" smtClean="0"/>
              <a:t>plumule</a:t>
            </a:r>
            <a:r>
              <a:rPr lang="en-US" dirty="0" smtClean="0"/>
              <a:t> is bent over in the shape of a hook to prevent damage to the tip by </a:t>
            </a:r>
            <a:r>
              <a:rPr lang="en-US" b="1" dirty="0" smtClean="0"/>
              <a:t>soil abrasion.</a:t>
            </a:r>
            <a:endParaRPr lang="en-GB" dirty="0" smtClean="0"/>
          </a:p>
          <a:p>
            <a:pPr lvl="0"/>
            <a:r>
              <a:rPr lang="en-US" dirty="0" smtClean="0"/>
              <a:t>When the </a:t>
            </a:r>
            <a:r>
              <a:rPr lang="en-US" dirty="0" err="1" smtClean="0"/>
              <a:t>plumule</a:t>
            </a:r>
            <a:r>
              <a:rPr lang="en-US" dirty="0" smtClean="0"/>
              <a:t> emerges from the soil it unfurls and begins to produce glucose by </a:t>
            </a:r>
            <a:r>
              <a:rPr lang="en-US" b="1" dirty="0" err="1" smtClean="0"/>
              <a:t>photosynthesising</a:t>
            </a:r>
            <a:r>
              <a:rPr lang="en-US" b="1" dirty="0" smtClean="0"/>
              <a:t>.</a:t>
            </a:r>
            <a:endParaRPr lang="en-GB" dirty="0" smtClean="0"/>
          </a:p>
          <a:p>
            <a:pPr lvl="0"/>
            <a:r>
              <a:rPr lang="en-US" dirty="0" smtClean="0"/>
              <a:t>The food reserves in the cotyledons have been depleted.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9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Hypogeal germination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cotyledons remain below the ground and do not emerge.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If the cotyledons came above ground then it would be </a:t>
            </a:r>
            <a:r>
              <a:rPr lang="en-GB" dirty="0" err="1" smtClean="0"/>
              <a:t>epigeal</a:t>
            </a:r>
            <a:r>
              <a:rPr lang="en-GB" dirty="0" smtClean="0"/>
              <a:t> germination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800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7809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Time lapse video of broad bean germination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Germination of </a:t>
            </a:r>
            <a:r>
              <a:rPr lang="en-GB" dirty="0" err="1" smtClean="0"/>
              <a:t>Zea</a:t>
            </a:r>
            <a:r>
              <a:rPr lang="en-GB" dirty="0" smtClean="0"/>
              <a:t> mays - extra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cotyledon remains below ground and so this is hypogeal germination</a:t>
            </a:r>
            <a:endParaRPr lang="en-GB" dirty="0"/>
          </a:p>
        </p:txBody>
      </p:sp>
      <p:pic>
        <p:nvPicPr>
          <p:cNvPr id="19458" name="Picture 2" descr="http://bio1903.nicerweb.com/Locked/media/ch38/38_10SeedGermination-monoc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972078" cy="32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Whilst germinating the plant uses food stores in the cotyledon to provide energy for growth</a:t>
            </a:r>
          </a:p>
        </p:txBody>
      </p:sp>
      <p:pic>
        <p:nvPicPr>
          <p:cNvPr id="43011" name="Picture 6" descr="iStock_000005478858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413"/>
            <a:ext cx="8553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     Pollination     Fruit Development     Seed Dispersal     </a:t>
            </a:r>
            <a:r>
              <a:rPr lang="en-GB" altLang="en-US" sz="1200">
                <a:solidFill>
                  <a:srgbClr val="FF6600"/>
                </a:solidFill>
              </a:rPr>
              <a:t>Germination</a:t>
            </a:r>
            <a:r>
              <a:rPr lang="en-GB" altLang="en-US" sz="1200">
                <a:solidFill>
                  <a:srgbClr val="B2B2B2"/>
                </a:solidFill>
              </a:rPr>
              <a:t>     Test</a:t>
            </a:r>
          </a:p>
        </p:txBody>
      </p:sp>
      <p:sp>
        <p:nvSpPr>
          <p:cNvPr id="43013" name="Line 9"/>
          <p:cNvSpPr>
            <a:spLocks noChangeShapeType="1"/>
          </p:cNvSpPr>
          <p:nvPr/>
        </p:nvSpPr>
        <p:spPr bwMode="auto">
          <a:xfrm>
            <a:off x="0" y="4225925"/>
            <a:ext cx="91440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0" y="155733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light</a:t>
            </a:r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179388" y="594995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soil</a:t>
            </a:r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2949575" y="1700213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900113" y="515778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germination</a:t>
            </a:r>
          </a:p>
        </p:txBody>
      </p:sp>
      <p:sp>
        <p:nvSpPr>
          <p:cNvPr id="43018" name="Text Box 14"/>
          <p:cNvSpPr txBox="1">
            <a:spLocks noChangeArrowheads="1"/>
          </p:cNvSpPr>
          <p:nvPr/>
        </p:nvSpPr>
        <p:spPr bwMode="auto">
          <a:xfrm>
            <a:off x="4643438" y="5805488"/>
            <a:ext cx="327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Plant growth and development</a:t>
            </a:r>
          </a:p>
        </p:txBody>
      </p:sp>
      <p:sp>
        <p:nvSpPr>
          <p:cNvPr id="43019" name="Text Box 15"/>
          <p:cNvSpPr txBox="1">
            <a:spLocks noChangeArrowheads="1"/>
          </p:cNvSpPr>
          <p:nvPr/>
        </p:nvSpPr>
        <p:spPr bwMode="auto">
          <a:xfrm>
            <a:off x="3276600" y="1557338"/>
            <a:ext cx="2590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The seedling can now photosynthesise and make its own food</a:t>
            </a:r>
          </a:p>
        </p:txBody>
      </p:sp>
      <p:pic>
        <p:nvPicPr>
          <p:cNvPr id="57360" name="Reco40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7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Changes in dry mass of the germinating seed:</a:t>
            </a:r>
          </a:p>
        </p:txBody>
      </p:sp>
      <p:sp>
        <p:nvSpPr>
          <p:cNvPr id="44035" name="Line 10"/>
          <p:cNvSpPr>
            <a:spLocks noChangeShapeType="1"/>
          </p:cNvSpPr>
          <p:nvPr/>
        </p:nvSpPr>
        <p:spPr bwMode="auto">
          <a:xfrm flipH="1" flipV="1">
            <a:off x="6588125" y="2924175"/>
            <a:ext cx="1008063" cy="433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6" name="Text Box 13"/>
          <p:cNvSpPr txBox="1">
            <a:spLocks noChangeArrowheads="1"/>
          </p:cNvSpPr>
          <p:nvPr/>
        </p:nvSpPr>
        <p:spPr bwMode="auto">
          <a:xfrm>
            <a:off x="3203575" y="1268413"/>
            <a:ext cx="32400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Seed loses weight as it uses up starch stores in the cotyledons as the seedling cannot photosynthesise yet</a:t>
            </a:r>
          </a:p>
        </p:txBody>
      </p: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     Pollination     Fruit Development     Seed Dispersal     </a:t>
            </a:r>
            <a:r>
              <a:rPr lang="en-GB" altLang="en-US" sz="1200">
                <a:solidFill>
                  <a:srgbClr val="FF6600"/>
                </a:solidFill>
              </a:rPr>
              <a:t>Germination</a:t>
            </a:r>
            <a:r>
              <a:rPr lang="en-GB" altLang="en-US" sz="1200">
                <a:solidFill>
                  <a:srgbClr val="B2B2B2"/>
                </a:solidFill>
              </a:rPr>
              <a:t>     Test</a:t>
            </a:r>
          </a:p>
        </p:txBody>
      </p:sp>
      <p:grpSp>
        <p:nvGrpSpPr>
          <p:cNvPr id="44038" name="Group 26"/>
          <p:cNvGrpSpPr>
            <a:grpSpLocks/>
          </p:cNvGrpSpPr>
          <p:nvPr/>
        </p:nvGrpSpPr>
        <p:grpSpPr bwMode="auto">
          <a:xfrm>
            <a:off x="900113" y="1557338"/>
            <a:ext cx="6696075" cy="4686300"/>
            <a:chOff x="567" y="981"/>
            <a:chExt cx="4218" cy="2952"/>
          </a:xfrm>
        </p:grpSpPr>
        <p:pic>
          <p:nvPicPr>
            <p:cNvPr id="44048" name="Picture 11" descr="iStock_000005478858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48" r="26135" b="5159"/>
            <a:stretch>
              <a:fillRect/>
            </a:stretch>
          </p:blipFill>
          <p:spPr bwMode="auto">
            <a:xfrm>
              <a:off x="1882" y="2296"/>
              <a:ext cx="2540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49" name="Group 25"/>
            <p:cNvGrpSpPr>
              <a:grpSpLocks/>
            </p:cNvGrpSpPr>
            <p:nvPr/>
          </p:nvGrpSpPr>
          <p:grpSpPr bwMode="auto">
            <a:xfrm>
              <a:off x="567" y="981"/>
              <a:ext cx="4218" cy="2952"/>
              <a:chOff x="567" y="981"/>
              <a:chExt cx="4218" cy="2952"/>
            </a:xfrm>
          </p:grpSpPr>
          <p:sp>
            <p:nvSpPr>
              <p:cNvPr id="44050" name="Line 4"/>
              <p:cNvSpPr>
                <a:spLocks noChangeShapeType="1"/>
              </p:cNvSpPr>
              <p:nvPr/>
            </p:nvSpPr>
            <p:spPr bwMode="auto">
              <a:xfrm>
                <a:off x="1655" y="981"/>
                <a:ext cx="0" cy="27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1" name="Line 5"/>
              <p:cNvSpPr>
                <a:spLocks noChangeShapeType="1"/>
              </p:cNvSpPr>
              <p:nvPr/>
            </p:nvSpPr>
            <p:spPr bwMode="auto">
              <a:xfrm>
                <a:off x="1519" y="3657"/>
                <a:ext cx="32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2" name="Text Box 15"/>
              <p:cNvSpPr txBox="1">
                <a:spLocks noChangeArrowheads="1"/>
              </p:cNvSpPr>
              <p:nvPr/>
            </p:nvSpPr>
            <p:spPr bwMode="auto">
              <a:xfrm>
                <a:off x="2925" y="3702"/>
                <a:ext cx="4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/>
                  <a:t>Days</a:t>
                </a:r>
              </a:p>
            </p:txBody>
          </p:sp>
          <p:sp>
            <p:nvSpPr>
              <p:cNvPr id="44053" name="Text Box 16"/>
              <p:cNvSpPr txBox="1">
                <a:spLocks noChangeArrowheads="1"/>
              </p:cNvSpPr>
              <p:nvPr/>
            </p:nvSpPr>
            <p:spPr bwMode="auto">
              <a:xfrm>
                <a:off x="567" y="1933"/>
                <a:ext cx="8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/>
                  <a:t>Dry mass/g</a:t>
                </a:r>
              </a:p>
            </p:txBody>
          </p:sp>
          <p:sp>
            <p:nvSpPr>
              <p:cNvPr id="44054" name="Freeform 23"/>
              <p:cNvSpPr>
                <a:spLocks/>
              </p:cNvSpPr>
              <p:nvPr/>
            </p:nvSpPr>
            <p:spPr bwMode="auto">
              <a:xfrm rot="855210">
                <a:off x="1610" y="1162"/>
                <a:ext cx="2677" cy="1550"/>
              </a:xfrm>
              <a:custGeom>
                <a:avLst/>
                <a:gdLst>
                  <a:gd name="T0" fmla="*/ 0 w 2677"/>
                  <a:gd name="T1" fmla="*/ 817 h 1550"/>
                  <a:gd name="T2" fmla="*/ 454 w 2677"/>
                  <a:gd name="T3" fmla="*/ 817 h 1550"/>
                  <a:gd name="T4" fmla="*/ 998 w 2677"/>
                  <a:gd name="T5" fmla="*/ 1316 h 1550"/>
                  <a:gd name="T6" fmla="*/ 1270 w 2677"/>
                  <a:gd name="T7" fmla="*/ 1497 h 1550"/>
                  <a:gd name="T8" fmla="*/ 1679 w 2677"/>
                  <a:gd name="T9" fmla="*/ 1497 h 1550"/>
                  <a:gd name="T10" fmla="*/ 2041 w 2677"/>
                  <a:gd name="T11" fmla="*/ 1179 h 1550"/>
                  <a:gd name="T12" fmla="*/ 2677 w 2677"/>
                  <a:gd name="T13" fmla="*/ 0 h 15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77" h="1550">
                    <a:moveTo>
                      <a:pt x="0" y="817"/>
                    </a:moveTo>
                    <a:cubicBezTo>
                      <a:pt x="144" y="775"/>
                      <a:pt x="288" y="734"/>
                      <a:pt x="454" y="817"/>
                    </a:cubicBezTo>
                    <a:cubicBezTo>
                      <a:pt x="620" y="900"/>
                      <a:pt x="862" y="1203"/>
                      <a:pt x="998" y="1316"/>
                    </a:cubicBezTo>
                    <a:cubicBezTo>
                      <a:pt x="1134" y="1429"/>
                      <a:pt x="1157" y="1467"/>
                      <a:pt x="1270" y="1497"/>
                    </a:cubicBezTo>
                    <a:cubicBezTo>
                      <a:pt x="1383" y="1527"/>
                      <a:pt x="1551" y="1550"/>
                      <a:pt x="1679" y="1497"/>
                    </a:cubicBezTo>
                    <a:cubicBezTo>
                      <a:pt x="1807" y="1444"/>
                      <a:pt x="1875" y="1428"/>
                      <a:pt x="2041" y="1179"/>
                    </a:cubicBezTo>
                    <a:cubicBezTo>
                      <a:pt x="2207" y="930"/>
                      <a:pt x="2442" y="465"/>
                      <a:pt x="2677" y="0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4039" name="Text Box 24"/>
          <p:cNvSpPr txBox="1">
            <a:spLocks noChangeArrowheads="1"/>
          </p:cNvSpPr>
          <p:nvPr/>
        </p:nvSpPr>
        <p:spPr bwMode="auto">
          <a:xfrm>
            <a:off x="611188" y="4076700"/>
            <a:ext cx="1892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i="1"/>
              <a:t>Dry mass is the mass of solid matter with all water removed</a:t>
            </a:r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6659563" y="3357563"/>
            <a:ext cx="2339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Weight increases as the seedling can photosynthesise and plant grows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4284663" y="2492375"/>
            <a:ext cx="358775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6830" name="Reco40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76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30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Conditions required for germination</a:t>
            </a:r>
            <a:br>
              <a:rPr lang="en-GB" altLang="en-US" sz="2400" smtClean="0"/>
            </a:br>
            <a:r>
              <a:rPr lang="en-GB" altLang="en-US" sz="2400" smtClean="0">
                <a:solidFill>
                  <a:srgbClr val="FF0000"/>
                </a:solidFill>
              </a:rPr>
              <a:t>Summarise the findings of the experiment shown below:</a:t>
            </a:r>
          </a:p>
        </p:txBody>
      </p:sp>
      <p:pic>
        <p:nvPicPr>
          <p:cNvPr id="45059" name="Picture 115" descr="MCj043257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769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116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B2B2B2"/>
                </a:solidFill>
              </a:rPr>
              <a:t>Flower Structure     Pollination     Fruit Development     Seed Dispersal     </a:t>
            </a:r>
            <a:r>
              <a:rPr lang="en-GB" altLang="en-US" sz="1200">
                <a:solidFill>
                  <a:srgbClr val="FF6600"/>
                </a:solidFill>
              </a:rPr>
              <a:t>Germination</a:t>
            </a:r>
            <a:r>
              <a:rPr lang="en-GB" altLang="en-US" sz="1200">
                <a:solidFill>
                  <a:srgbClr val="B2B2B2"/>
                </a:solidFill>
              </a:rPr>
              <a:t>     Test</a:t>
            </a:r>
          </a:p>
        </p:txBody>
      </p:sp>
      <p:grpSp>
        <p:nvGrpSpPr>
          <p:cNvPr id="45061" name="Group 119"/>
          <p:cNvGrpSpPr>
            <a:grpSpLocks/>
          </p:cNvGrpSpPr>
          <p:nvPr/>
        </p:nvGrpSpPr>
        <p:grpSpPr bwMode="auto">
          <a:xfrm>
            <a:off x="611188" y="1268413"/>
            <a:ext cx="8137525" cy="5192712"/>
            <a:chOff x="385" y="799"/>
            <a:chExt cx="5126" cy="3271"/>
          </a:xfrm>
        </p:grpSpPr>
        <p:sp>
          <p:nvSpPr>
            <p:cNvPr id="45065" name="AutoShape 4"/>
            <p:cNvSpPr>
              <a:spLocks noChangeArrowheads="1"/>
            </p:cNvSpPr>
            <p:nvPr/>
          </p:nvSpPr>
          <p:spPr bwMode="auto">
            <a:xfrm>
              <a:off x="521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6" name="AutoShape 5"/>
            <p:cNvSpPr>
              <a:spLocks noChangeArrowheads="1"/>
            </p:cNvSpPr>
            <p:nvPr/>
          </p:nvSpPr>
          <p:spPr bwMode="auto">
            <a:xfrm>
              <a:off x="1564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7" name="AutoShape 6"/>
            <p:cNvSpPr>
              <a:spLocks noChangeArrowheads="1"/>
            </p:cNvSpPr>
            <p:nvPr/>
          </p:nvSpPr>
          <p:spPr bwMode="auto">
            <a:xfrm>
              <a:off x="2607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8" name="AutoShape 7"/>
            <p:cNvSpPr>
              <a:spLocks noChangeArrowheads="1"/>
            </p:cNvSpPr>
            <p:nvPr/>
          </p:nvSpPr>
          <p:spPr bwMode="auto">
            <a:xfrm>
              <a:off x="3650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9" name="AutoShape 8"/>
            <p:cNvSpPr>
              <a:spLocks noChangeArrowheads="1"/>
            </p:cNvSpPr>
            <p:nvPr/>
          </p:nvSpPr>
          <p:spPr bwMode="auto">
            <a:xfrm>
              <a:off x="4694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0" name="AutoShape 9"/>
            <p:cNvSpPr>
              <a:spLocks noChangeArrowheads="1"/>
            </p:cNvSpPr>
            <p:nvPr/>
          </p:nvSpPr>
          <p:spPr bwMode="auto">
            <a:xfrm>
              <a:off x="566" y="3140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1" name="AutoShape 10"/>
            <p:cNvSpPr>
              <a:spLocks noChangeArrowheads="1"/>
            </p:cNvSpPr>
            <p:nvPr/>
          </p:nvSpPr>
          <p:spPr bwMode="auto">
            <a:xfrm>
              <a:off x="1619" y="3140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2" name="AutoShape 11"/>
            <p:cNvSpPr>
              <a:spLocks noChangeArrowheads="1"/>
            </p:cNvSpPr>
            <p:nvPr/>
          </p:nvSpPr>
          <p:spPr bwMode="auto">
            <a:xfrm>
              <a:off x="2653" y="3140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3" name="AutoShape 12"/>
            <p:cNvSpPr>
              <a:spLocks noChangeArrowheads="1"/>
            </p:cNvSpPr>
            <p:nvPr/>
          </p:nvSpPr>
          <p:spPr bwMode="auto">
            <a:xfrm>
              <a:off x="3696" y="3140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4" name="AutoShape 13"/>
            <p:cNvSpPr>
              <a:spLocks noChangeArrowheads="1"/>
            </p:cNvSpPr>
            <p:nvPr/>
          </p:nvSpPr>
          <p:spPr bwMode="auto">
            <a:xfrm>
              <a:off x="4740" y="3141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5" name="Rectangle 14"/>
            <p:cNvSpPr>
              <a:spLocks noChangeArrowheads="1"/>
            </p:cNvSpPr>
            <p:nvPr/>
          </p:nvSpPr>
          <p:spPr bwMode="auto">
            <a:xfrm>
              <a:off x="385" y="1063"/>
              <a:ext cx="5126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5076" name="Oval 15"/>
            <p:cNvSpPr>
              <a:spLocks noChangeArrowheads="1"/>
            </p:cNvSpPr>
            <p:nvPr/>
          </p:nvSpPr>
          <p:spPr bwMode="auto">
            <a:xfrm>
              <a:off x="612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7" name="Oval 16"/>
            <p:cNvSpPr>
              <a:spLocks noChangeArrowheads="1"/>
            </p:cNvSpPr>
            <p:nvPr/>
          </p:nvSpPr>
          <p:spPr bwMode="auto">
            <a:xfrm>
              <a:off x="748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8" name="Oval 17"/>
            <p:cNvSpPr>
              <a:spLocks noChangeArrowheads="1"/>
            </p:cNvSpPr>
            <p:nvPr/>
          </p:nvSpPr>
          <p:spPr bwMode="auto">
            <a:xfrm>
              <a:off x="884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9" name="Oval 18"/>
            <p:cNvSpPr>
              <a:spLocks noChangeArrowheads="1"/>
            </p:cNvSpPr>
            <p:nvPr/>
          </p:nvSpPr>
          <p:spPr bwMode="auto">
            <a:xfrm>
              <a:off x="1020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0" name="Oval 19"/>
            <p:cNvSpPr>
              <a:spLocks noChangeArrowheads="1"/>
            </p:cNvSpPr>
            <p:nvPr/>
          </p:nvSpPr>
          <p:spPr bwMode="auto">
            <a:xfrm>
              <a:off x="1655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1" name="Oval 20"/>
            <p:cNvSpPr>
              <a:spLocks noChangeArrowheads="1"/>
            </p:cNvSpPr>
            <p:nvPr/>
          </p:nvSpPr>
          <p:spPr bwMode="auto">
            <a:xfrm>
              <a:off x="1791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2" name="Oval 21"/>
            <p:cNvSpPr>
              <a:spLocks noChangeArrowheads="1"/>
            </p:cNvSpPr>
            <p:nvPr/>
          </p:nvSpPr>
          <p:spPr bwMode="auto">
            <a:xfrm>
              <a:off x="1927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3" name="Oval 22"/>
            <p:cNvSpPr>
              <a:spLocks noChangeArrowheads="1"/>
            </p:cNvSpPr>
            <p:nvPr/>
          </p:nvSpPr>
          <p:spPr bwMode="auto">
            <a:xfrm>
              <a:off x="2063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4" name="Oval 23"/>
            <p:cNvSpPr>
              <a:spLocks noChangeArrowheads="1"/>
            </p:cNvSpPr>
            <p:nvPr/>
          </p:nvSpPr>
          <p:spPr bwMode="auto">
            <a:xfrm>
              <a:off x="2699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5" name="Oval 24"/>
            <p:cNvSpPr>
              <a:spLocks noChangeArrowheads="1"/>
            </p:cNvSpPr>
            <p:nvPr/>
          </p:nvSpPr>
          <p:spPr bwMode="auto">
            <a:xfrm>
              <a:off x="2835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6" name="Oval 25"/>
            <p:cNvSpPr>
              <a:spLocks noChangeArrowheads="1"/>
            </p:cNvSpPr>
            <p:nvPr/>
          </p:nvSpPr>
          <p:spPr bwMode="auto">
            <a:xfrm>
              <a:off x="2971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7" name="Oval 26"/>
            <p:cNvSpPr>
              <a:spLocks noChangeArrowheads="1"/>
            </p:cNvSpPr>
            <p:nvPr/>
          </p:nvSpPr>
          <p:spPr bwMode="auto">
            <a:xfrm>
              <a:off x="3107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8" name="Rectangle 31"/>
            <p:cNvSpPr>
              <a:spLocks noChangeArrowheads="1"/>
            </p:cNvSpPr>
            <p:nvPr/>
          </p:nvSpPr>
          <p:spPr bwMode="auto">
            <a:xfrm>
              <a:off x="4649" y="1253"/>
              <a:ext cx="771" cy="23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9" name="AutoShape 32"/>
            <p:cNvSpPr>
              <a:spLocks noChangeArrowheads="1"/>
            </p:cNvSpPr>
            <p:nvPr/>
          </p:nvSpPr>
          <p:spPr bwMode="auto">
            <a:xfrm>
              <a:off x="2563" y="1179"/>
              <a:ext cx="771" cy="680"/>
            </a:xfrm>
            <a:custGeom>
              <a:avLst/>
              <a:gdLst>
                <a:gd name="T0" fmla="*/ 675 w 21600"/>
                <a:gd name="T1" fmla="*/ 340 h 21600"/>
                <a:gd name="T2" fmla="*/ 386 w 21600"/>
                <a:gd name="T3" fmla="*/ 680 h 21600"/>
                <a:gd name="T4" fmla="*/ 96 w 21600"/>
                <a:gd name="T5" fmla="*/ 340 h 21600"/>
                <a:gd name="T6" fmla="*/ 38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511 h 21600"/>
                <a:gd name="T14" fmla="*/ 17089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0" name="Rectangle 33"/>
            <p:cNvSpPr>
              <a:spLocks noChangeArrowheads="1"/>
            </p:cNvSpPr>
            <p:nvPr/>
          </p:nvSpPr>
          <p:spPr bwMode="auto">
            <a:xfrm>
              <a:off x="385" y="1253"/>
              <a:ext cx="953" cy="2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91" name="Text Box 34"/>
            <p:cNvSpPr txBox="1">
              <a:spLocks noChangeArrowheads="1"/>
            </p:cNvSpPr>
            <p:nvPr/>
          </p:nvSpPr>
          <p:spPr bwMode="auto">
            <a:xfrm>
              <a:off x="612" y="3612"/>
              <a:ext cx="3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4</a:t>
              </a:r>
              <a:r>
                <a:rPr lang="en-GB" altLang="en-US" baseline="30000"/>
                <a:t>o</a:t>
              </a:r>
              <a:r>
                <a:rPr lang="en-GB" altLang="en-US"/>
                <a:t>C</a:t>
              </a:r>
            </a:p>
            <a:p>
              <a:pPr algn="ctr" eaLnBrk="1" hangingPunct="1"/>
              <a:r>
                <a:rPr lang="en-GB" altLang="en-US"/>
                <a:t>A</a:t>
              </a:r>
            </a:p>
          </p:txBody>
        </p:sp>
        <p:sp>
          <p:nvSpPr>
            <p:cNvPr id="45092" name="Text Box 35"/>
            <p:cNvSpPr txBox="1">
              <a:spLocks noChangeArrowheads="1"/>
            </p:cNvSpPr>
            <p:nvPr/>
          </p:nvSpPr>
          <p:spPr bwMode="auto">
            <a:xfrm>
              <a:off x="639" y="3258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moist</a:t>
              </a:r>
            </a:p>
          </p:txBody>
        </p:sp>
        <p:sp>
          <p:nvSpPr>
            <p:cNvPr id="45093" name="Text Box 36"/>
            <p:cNvSpPr txBox="1">
              <a:spLocks noChangeArrowheads="1"/>
            </p:cNvSpPr>
            <p:nvPr/>
          </p:nvSpPr>
          <p:spPr bwMode="auto">
            <a:xfrm>
              <a:off x="2699" y="324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moist</a:t>
              </a:r>
            </a:p>
          </p:txBody>
        </p:sp>
        <p:sp>
          <p:nvSpPr>
            <p:cNvPr id="45094" name="Text Box 37"/>
            <p:cNvSpPr txBox="1">
              <a:spLocks noChangeArrowheads="1"/>
            </p:cNvSpPr>
            <p:nvPr/>
          </p:nvSpPr>
          <p:spPr bwMode="auto">
            <a:xfrm>
              <a:off x="3742" y="324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moist</a:t>
              </a:r>
            </a:p>
          </p:txBody>
        </p:sp>
        <p:sp>
          <p:nvSpPr>
            <p:cNvPr id="45095" name="Text Box 38"/>
            <p:cNvSpPr txBox="1">
              <a:spLocks noChangeArrowheads="1"/>
            </p:cNvSpPr>
            <p:nvPr/>
          </p:nvSpPr>
          <p:spPr bwMode="auto">
            <a:xfrm>
              <a:off x="4803" y="3221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moist</a:t>
              </a:r>
            </a:p>
          </p:txBody>
        </p:sp>
        <p:sp>
          <p:nvSpPr>
            <p:cNvPr id="45096" name="Text Box 39"/>
            <p:cNvSpPr txBox="1">
              <a:spLocks noChangeArrowheads="1"/>
            </p:cNvSpPr>
            <p:nvPr/>
          </p:nvSpPr>
          <p:spPr bwMode="auto">
            <a:xfrm>
              <a:off x="1764" y="327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dry</a:t>
              </a:r>
            </a:p>
          </p:txBody>
        </p:sp>
        <p:sp>
          <p:nvSpPr>
            <p:cNvPr id="45097" name="Text Box 40"/>
            <p:cNvSpPr txBox="1">
              <a:spLocks noChangeArrowheads="1"/>
            </p:cNvSpPr>
            <p:nvPr/>
          </p:nvSpPr>
          <p:spPr bwMode="auto">
            <a:xfrm>
              <a:off x="1643" y="3624"/>
              <a:ext cx="5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Warm</a:t>
              </a:r>
            </a:p>
            <a:p>
              <a:pPr algn="ctr" eaLnBrk="1" hangingPunct="1"/>
              <a:r>
                <a:rPr lang="en-GB" altLang="en-US"/>
                <a:t>B</a:t>
              </a:r>
            </a:p>
          </p:txBody>
        </p:sp>
        <p:sp>
          <p:nvSpPr>
            <p:cNvPr id="45098" name="Text Box 41"/>
            <p:cNvSpPr txBox="1">
              <a:spLocks noChangeArrowheads="1"/>
            </p:cNvSpPr>
            <p:nvPr/>
          </p:nvSpPr>
          <p:spPr bwMode="auto">
            <a:xfrm>
              <a:off x="2712" y="3643"/>
              <a:ext cx="5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Warm</a:t>
              </a:r>
            </a:p>
            <a:p>
              <a:pPr algn="ctr" eaLnBrk="1" hangingPunct="1"/>
              <a:r>
                <a:rPr lang="en-GB" altLang="en-US"/>
                <a:t>C</a:t>
              </a:r>
            </a:p>
          </p:txBody>
        </p:sp>
        <p:sp>
          <p:nvSpPr>
            <p:cNvPr id="45099" name="Text Box 42"/>
            <p:cNvSpPr txBox="1">
              <a:spLocks noChangeArrowheads="1"/>
            </p:cNvSpPr>
            <p:nvPr/>
          </p:nvSpPr>
          <p:spPr bwMode="auto">
            <a:xfrm>
              <a:off x="3760" y="3666"/>
              <a:ext cx="5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Warm</a:t>
              </a:r>
            </a:p>
            <a:p>
              <a:pPr algn="ctr" eaLnBrk="1" hangingPunct="1"/>
              <a:r>
                <a:rPr lang="en-GB" altLang="en-US"/>
                <a:t>D</a:t>
              </a:r>
            </a:p>
          </p:txBody>
        </p:sp>
        <p:sp>
          <p:nvSpPr>
            <p:cNvPr id="45100" name="Text Box 43"/>
            <p:cNvSpPr txBox="1">
              <a:spLocks noChangeArrowheads="1"/>
            </p:cNvSpPr>
            <p:nvPr/>
          </p:nvSpPr>
          <p:spPr bwMode="auto">
            <a:xfrm>
              <a:off x="4830" y="3657"/>
              <a:ext cx="5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Warm</a:t>
              </a:r>
            </a:p>
            <a:p>
              <a:pPr algn="ctr" eaLnBrk="1" hangingPunct="1"/>
              <a:r>
                <a:rPr lang="en-GB" altLang="en-US"/>
                <a:t>E</a:t>
              </a:r>
            </a:p>
          </p:txBody>
        </p:sp>
        <p:sp>
          <p:nvSpPr>
            <p:cNvPr id="45101" name="Text Box 44"/>
            <p:cNvSpPr txBox="1">
              <a:spLocks noChangeArrowheads="1"/>
            </p:cNvSpPr>
            <p:nvPr/>
          </p:nvSpPr>
          <p:spPr bwMode="auto">
            <a:xfrm>
              <a:off x="567" y="1797"/>
              <a:ext cx="6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Oxygen present</a:t>
              </a:r>
            </a:p>
          </p:txBody>
        </p:sp>
        <p:sp>
          <p:nvSpPr>
            <p:cNvPr id="45102" name="Text Box 45"/>
            <p:cNvSpPr txBox="1">
              <a:spLocks noChangeArrowheads="1"/>
            </p:cNvSpPr>
            <p:nvPr/>
          </p:nvSpPr>
          <p:spPr bwMode="auto">
            <a:xfrm>
              <a:off x="1565" y="1806"/>
              <a:ext cx="6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Oxygen present</a:t>
              </a:r>
            </a:p>
          </p:txBody>
        </p:sp>
        <p:sp>
          <p:nvSpPr>
            <p:cNvPr id="45103" name="Text Box 46"/>
            <p:cNvSpPr txBox="1">
              <a:spLocks noChangeArrowheads="1"/>
            </p:cNvSpPr>
            <p:nvPr/>
          </p:nvSpPr>
          <p:spPr bwMode="auto">
            <a:xfrm>
              <a:off x="3651" y="1797"/>
              <a:ext cx="6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Oxygen present</a:t>
              </a:r>
            </a:p>
          </p:txBody>
        </p:sp>
        <p:sp>
          <p:nvSpPr>
            <p:cNvPr id="45104" name="Text Box 47"/>
            <p:cNvSpPr txBox="1">
              <a:spLocks noChangeArrowheads="1"/>
            </p:cNvSpPr>
            <p:nvPr/>
          </p:nvSpPr>
          <p:spPr bwMode="auto">
            <a:xfrm>
              <a:off x="4712" y="1779"/>
              <a:ext cx="6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Oxygen present</a:t>
              </a:r>
            </a:p>
          </p:txBody>
        </p:sp>
        <p:sp>
          <p:nvSpPr>
            <p:cNvPr id="45105" name="Text Box 48"/>
            <p:cNvSpPr txBox="1">
              <a:spLocks noChangeArrowheads="1"/>
            </p:cNvSpPr>
            <p:nvPr/>
          </p:nvSpPr>
          <p:spPr bwMode="auto">
            <a:xfrm>
              <a:off x="2608" y="2432"/>
              <a:ext cx="64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/>
                <a:t>No oxygen</a:t>
              </a:r>
            </a:p>
          </p:txBody>
        </p:sp>
        <p:sp>
          <p:nvSpPr>
            <p:cNvPr id="45106" name="Oval 49"/>
            <p:cNvSpPr>
              <a:spLocks noChangeArrowheads="1"/>
            </p:cNvSpPr>
            <p:nvPr/>
          </p:nvSpPr>
          <p:spPr bwMode="auto">
            <a:xfrm>
              <a:off x="2608" y="1888"/>
              <a:ext cx="272" cy="482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107" name="Line 50"/>
            <p:cNvSpPr>
              <a:spLocks noChangeShapeType="1"/>
            </p:cNvSpPr>
            <p:nvPr/>
          </p:nvSpPr>
          <p:spPr bwMode="auto">
            <a:xfrm flipH="1" flipV="1">
              <a:off x="2608" y="1344"/>
              <a:ext cx="91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108" name="Group 77"/>
            <p:cNvGrpSpPr>
              <a:grpSpLocks/>
            </p:cNvGrpSpPr>
            <p:nvPr/>
          </p:nvGrpSpPr>
          <p:grpSpPr bwMode="auto">
            <a:xfrm>
              <a:off x="3696" y="2478"/>
              <a:ext cx="248" cy="831"/>
              <a:chOff x="3696" y="2478"/>
              <a:chExt cx="248" cy="831"/>
            </a:xfrm>
          </p:grpSpPr>
          <p:sp>
            <p:nvSpPr>
              <p:cNvPr id="45168" name="Oval 27"/>
              <p:cNvSpPr>
                <a:spLocks noChangeArrowheads="1"/>
              </p:cNvSpPr>
              <p:nvPr/>
            </p:nvSpPr>
            <p:spPr bwMode="auto">
              <a:xfrm>
                <a:off x="3742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169" name="Group 58"/>
              <p:cNvGrpSpPr>
                <a:grpSpLocks/>
              </p:cNvGrpSpPr>
              <p:nvPr/>
            </p:nvGrpSpPr>
            <p:grpSpPr bwMode="auto">
              <a:xfrm>
                <a:off x="3696" y="2478"/>
                <a:ext cx="248" cy="831"/>
                <a:chOff x="3696" y="2478"/>
                <a:chExt cx="248" cy="831"/>
              </a:xfrm>
            </p:grpSpPr>
            <p:sp>
              <p:nvSpPr>
                <p:cNvPr id="45170" name="AutoShape 51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71" name="Oval 52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72" name="Oval 53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73" name="AutoShape 54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74" name="Oval 57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5109" name="Group 78"/>
            <p:cNvGrpSpPr>
              <a:grpSpLocks/>
            </p:cNvGrpSpPr>
            <p:nvPr/>
          </p:nvGrpSpPr>
          <p:grpSpPr bwMode="auto">
            <a:xfrm>
              <a:off x="3833" y="2568"/>
              <a:ext cx="248" cy="741"/>
              <a:chOff x="3833" y="2568"/>
              <a:chExt cx="248" cy="741"/>
            </a:xfrm>
          </p:grpSpPr>
          <p:sp>
            <p:nvSpPr>
              <p:cNvPr id="45161" name="Oval 28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162" name="Group 59"/>
              <p:cNvGrpSpPr>
                <a:grpSpLocks/>
              </p:cNvGrpSpPr>
              <p:nvPr/>
            </p:nvGrpSpPr>
            <p:grpSpPr bwMode="auto">
              <a:xfrm>
                <a:off x="3833" y="2568"/>
                <a:ext cx="248" cy="741"/>
                <a:chOff x="3696" y="2478"/>
                <a:chExt cx="248" cy="831"/>
              </a:xfrm>
            </p:grpSpPr>
            <p:sp>
              <p:nvSpPr>
                <p:cNvPr id="45163" name="AutoShape 60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64" name="Oval 61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65" name="Oval 62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66" name="AutoShape 63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67" name="Oval 64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5110" name="Group 79"/>
            <p:cNvGrpSpPr>
              <a:grpSpLocks/>
            </p:cNvGrpSpPr>
            <p:nvPr/>
          </p:nvGrpSpPr>
          <p:grpSpPr bwMode="auto">
            <a:xfrm>
              <a:off x="3969" y="2478"/>
              <a:ext cx="248" cy="831"/>
              <a:chOff x="3969" y="2478"/>
              <a:chExt cx="248" cy="831"/>
            </a:xfrm>
          </p:grpSpPr>
          <p:sp>
            <p:nvSpPr>
              <p:cNvPr id="45154" name="Oval 29"/>
              <p:cNvSpPr>
                <a:spLocks noChangeArrowheads="1"/>
              </p:cNvSpPr>
              <p:nvPr/>
            </p:nvSpPr>
            <p:spPr bwMode="auto">
              <a:xfrm>
                <a:off x="4014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155" name="Group 65"/>
              <p:cNvGrpSpPr>
                <a:grpSpLocks/>
              </p:cNvGrpSpPr>
              <p:nvPr/>
            </p:nvGrpSpPr>
            <p:grpSpPr bwMode="auto">
              <a:xfrm>
                <a:off x="3969" y="2478"/>
                <a:ext cx="248" cy="831"/>
                <a:chOff x="3696" y="2478"/>
                <a:chExt cx="248" cy="831"/>
              </a:xfrm>
            </p:grpSpPr>
            <p:sp>
              <p:nvSpPr>
                <p:cNvPr id="45156" name="AutoShape 66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57" name="Oval 67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58" name="Oval 68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59" name="AutoShape 69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60" name="Oval 70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5111" name="Group 80"/>
            <p:cNvGrpSpPr>
              <a:grpSpLocks/>
            </p:cNvGrpSpPr>
            <p:nvPr/>
          </p:nvGrpSpPr>
          <p:grpSpPr bwMode="auto">
            <a:xfrm>
              <a:off x="4105" y="2568"/>
              <a:ext cx="248" cy="695"/>
              <a:chOff x="4105" y="2568"/>
              <a:chExt cx="248" cy="695"/>
            </a:xfrm>
          </p:grpSpPr>
          <p:sp>
            <p:nvSpPr>
              <p:cNvPr id="45147" name="Oval 30"/>
              <p:cNvSpPr>
                <a:spLocks noChangeArrowheads="1"/>
              </p:cNvSpPr>
              <p:nvPr/>
            </p:nvSpPr>
            <p:spPr bwMode="auto">
              <a:xfrm>
                <a:off x="4150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148" name="Group 71"/>
              <p:cNvGrpSpPr>
                <a:grpSpLocks/>
              </p:cNvGrpSpPr>
              <p:nvPr/>
            </p:nvGrpSpPr>
            <p:grpSpPr bwMode="auto">
              <a:xfrm>
                <a:off x="4105" y="2568"/>
                <a:ext cx="248" cy="695"/>
                <a:chOff x="3696" y="2478"/>
                <a:chExt cx="248" cy="831"/>
              </a:xfrm>
            </p:grpSpPr>
            <p:sp>
              <p:nvSpPr>
                <p:cNvPr id="45149" name="AutoShape 72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50" name="Oval 73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51" name="Oval 74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52" name="AutoShape 75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53" name="Oval 76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5112" name="Group 81"/>
            <p:cNvGrpSpPr>
              <a:grpSpLocks/>
            </p:cNvGrpSpPr>
            <p:nvPr/>
          </p:nvGrpSpPr>
          <p:grpSpPr bwMode="auto">
            <a:xfrm>
              <a:off x="4715" y="2486"/>
              <a:ext cx="248" cy="831"/>
              <a:chOff x="3696" y="2478"/>
              <a:chExt cx="248" cy="831"/>
            </a:xfrm>
          </p:grpSpPr>
          <p:sp>
            <p:nvSpPr>
              <p:cNvPr id="45140" name="Oval 82"/>
              <p:cNvSpPr>
                <a:spLocks noChangeArrowheads="1"/>
              </p:cNvSpPr>
              <p:nvPr/>
            </p:nvSpPr>
            <p:spPr bwMode="auto">
              <a:xfrm>
                <a:off x="3742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141" name="Group 83"/>
              <p:cNvGrpSpPr>
                <a:grpSpLocks/>
              </p:cNvGrpSpPr>
              <p:nvPr/>
            </p:nvGrpSpPr>
            <p:grpSpPr bwMode="auto">
              <a:xfrm>
                <a:off x="3696" y="2478"/>
                <a:ext cx="248" cy="831"/>
                <a:chOff x="3696" y="2478"/>
                <a:chExt cx="248" cy="831"/>
              </a:xfrm>
            </p:grpSpPr>
            <p:sp>
              <p:nvSpPr>
                <p:cNvPr id="45142" name="AutoShape 84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43" name="Oval 85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44" name="Oval 86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45" name="AutoShape 87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46" name="Oval 88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5113" name="Group 89"/>
            <p:cNvGrpSpPr>
              <a:grpSpLocks/>
            </p:cNvGrpSpPr>
            <p:nvPr/>
          </p:nvGrpSpPr>
          <p:grpSpPr bwMode="auto">
            <a:xfrm>
              <a:off x="4852" y="2576"/>
              <a:ext cx="248" cy="741"/>
              <a:chOff x="3833" y="2568"/>
              <a:chExt cx="248" cy="741"/>
            </a:xfrm>
          </p:grpSpPr>
          <p:sp>
            <p:nvSpPr>
              <p:cNvPr id="45133" name="Oval 90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134" name="Group 91"/>
              <p:cNvGrpSpPr>
                <a:grpSpLocks/>
              </p:cNvGrpSpPr>
              <p:nvPr/>
            </p:nvGrpSpPr>
            <p:grpSpPr bwMode="auto">
              <a:xfrm>
                <a:off x="3833" y="2568"/>
                <a:ext cx="248" cy="741"/>
                <a:chOff x="3696" y="2478"/>
                <a:chExt cx="248" cy="831"/>
              </a:xfrm>
            </p:grpSpPr>
            <p:sp>
              <p:nvSpPr>
                <p:cNvPr id="45135" name="AutoShape 92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36" name="Oval 93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37" name="Oval 94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38" name="AutoShape 95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39" name="Oval 96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5114" name="Group 97"/>
            <p:cNvGrpSpPr>
              <a:grpSpLocks/>
            </p:cNvGrpSpPr>
            <p:nvPr/>
          </p:nvGrpSpPr>
          <p:grpSpPr bwMode="auto">
            <a:xfrm>
              <a:off x="4988" y="2486"/>
              <a:ext cx="248" cy="831"/>
              <a:chOff x="3969" y="2478"/>
              <a:chExt cx="248" cy="831"/>
            </a:xfrm>
          </p:grpSpPr>
          <p:sp>
            <p:nvSpPr>
              <p:cNvPr id="45126" name="Oval 98"/>
              <p:cNvSpPr>
                <a:spLocks noChangeArrowheads="1"/>
              </p:cNvSpPr>
              <p:nvPr/>
            </p:nvSpPr>
            <p:spPr bwMode="auto">
              <a:xfrm>
                <a:off x="4014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127" name="Group 99"/>
              <p:cNvGrpSpPr>
                <a:grpSpLocks/>
              </p:cNvGrpSpPr>
              <p:nvPr/>
            </p:nvGrpSpPr>
            <p:grpSpPr bwMode="auto">
              <a:xfrm>
                <a:off x="3969" y="2478"/>
                <a:ext cx="248" cy="831"/>
                <a:chOff x="3696" y="2478"/>
                <a:chExt cx="248" cy="831"/>
              </a:xfrm>
            </p:grpSpPr>
            <p:sp>
              <p:nvSpPr>
                <p:cNvPr id="45128" name="AutoShape 100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29" name="Oval 101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30" name="Oval 102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31" name="AutoShape 103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32" name="Oval 104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5115" name="Group 105"/>
            <p:cNvGrpSpPr>
              <a:grpSpLocks/>
            </p:cNvGrpSpPr>
            <p:nvPr/>
          </p:nvGrpSpPr>
          <p:grpSpPr bwMode="auto">
            <a:xfrm>
              <a:off x="5124" y="2576"/>
              <a:ext cx="248" cy="695"/>
              <a:chOff x="4105" y="2568"/>
              <a:chExt cx="248" cy="695"/>
            </a:xfrm>
          </p:grpSpPr>
          <p:sp>
            <p:nvSpPr>
              <p:cNvPr id="45119" name="Oval 106"/>
              <p:cNvSpPr>
                <a:spLocks noChangeArrowheads="1"/>
              </p:cNvSpPr>
              <p:nvPr/>
            </p:nvSpPr>
            <p:spPr bwMode="auto">
              <a:xfrm>
                <a:off x="4150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5120" name="Group 107"/>
              <p:cNvGrpSpPr>
                <a:grpSpLocks/>
              </p:cNvGrpSpPr>
              <p:nvPr/>
            </p:nvGrpSpPr>
            <p:grpSpPr bwMode="auto">
              <a:xfrm>
                <a:off x="4105" y="2568"/>
                <a:ext cx="248" cy="695"/>
                <a:chOff x="3696" y="2478"/>
                <a:chExt cx="248" cy="831"/>
              </a:xfrm>
            </p:grpSpPr>
            <p:sp>
              <p:nvSpPr>
                <p:cNvPr id="45121" name="AutoShape 108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22" name="Oval 109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23" name="Oval 110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24" name="AutoShape 111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25" name="Oval 112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45116" name="Text Box 114"/>
            <p:cNvSpPr txBox="1">
              <a:spLocks noChangeArrowheads="1"/>
            </p:cNvSpPr>
            <p:nvPr/>
          </p:nvSpPr>
          <p:spPr bwMode="auto">
            <a:xfrm>
              <a:off x="4740" y="935"/>
              <a:ext cx="6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No light</a:t>
              </a:r>
            </a:p>
          </p:txBody>
        </p:sp>
        <p:sp>
          <p:nvSpPr>
            <p:cNvPr id="45117" name="Line 117"/>
            <p:cNvSpPr>
              <a:spLocks noChangeShapeType="1"/>
            </p:cNvSpPr>
            <p:nvPr/>
          </p:nvSpPr>
          <p:spPr bwMode="auto">
            <a:xfrm>
              <a:off x="2381" y="1026"/>
              <a:ext cx="318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118" name="Text Box 118"/>
            <p:cNvSpPr txBox="1">
              <a:spLocks noChangeArrowheads="1"/>
            </p:cNvSpPr>
            <p:nvPr/>
          </p:nvSpPr>
          <p:spPr bwMode="auto">
            <a:xfrm>
              <a:off x="2154" y="799"/>
              <a:ext cx="1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Pyrogallol (absorbs oxygen)</a:t>
              </a:r>
            </a:p>
          </p:txBody>
        </p:sp>
      </p:grpSp>
      <p:pic>
        <p:nvPicPr>
          <p:cNvPr id="74872" name="Reco404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21"/>
          <p:cNvSpPr txBox="1">
            <a:spLocks noChangeArrowheads="1"/>
          </p:cNvSpPr>
          <p:nvPr/>
        </p:nvSpPr>
        <p:spPr bwMode="auto">
          <a:xfrm>
            <a:off x="0" y="1052513"/>
            <a:ext cx="1387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Click to listen to an explanation</a:t>
            </a:r>
          </a:p>
        </p:txBody>
      </p:sp>
      <p:sp>
        <p:nvSpPr>
          <p:cNvPr id="45064" name="Line 122"/>
          <p:cNvSpPr>
            <a:spLocks noChangeShapeType="1"/>
          </p:cNvSpPr>
          <p:nvPr/>
        </p:nvSpPr>
        <p:spPr bwMode="auto">
          <a:xfrm>
            <a:off x="1258888" y="15573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0" fill="hold"/>
                                        <p:tgtEl>
                                          <p:spTgt spid="74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7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87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2006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2.bp.blogspot.com/_csrew_uNe9k/TBc2BY87lCI/AAAAAAAADEc/esa03AF9Nos/s1600/438776497-flower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066406" cy="35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38163"/>
            <a:ext cx="701992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5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371600"/>
            <a:ext cx="5543550" cy="4114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470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36004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Flower Structure Quiz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10807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What is the name of the structure labelled X in the diagram?</a:t>
            </a:r>
          </a:p>
        </p:txBody>
      </p:sp>
      <p:sp>
        <p:nvSpPr>
          <p:cNvPr id="9221" name="AutoShape 9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3692525"/>
            <a:ext cx="3924300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sepal</a:t>
            </a:r>
          </a:p>
        </p:txBody>
      </p:sp>
      <p:sp>
        <p:nvSpPr>
          <p:cNvPr id="9222" name="AutoShape 10">
            <a:hlinkClick r:id="" action="ppaction://macro?name=Right" highlightClick="1"/>
          </p:cNvPr>
          <p:cNvSpPr>
            <a:spLocks noChangeArrowheads="1"/>
          </p:cNvSpPr>
          <p:nvPr/>
        </p:nvSpPr>
        <p:spPr bwMode="auto">
          <a:xfrm>
            <a:off x="5076825" y="4603750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stamen</a:t>
            </a:r>
          </a:p>
        </p:txBody>
      </p:sp>
      <p:sp>
        <p:nvSpPr>
          <p:cNvPr id="9223" name="AutoShape 11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5516563"/>
            <a:ext cx="3887788" cy="649287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peduncle</a:t>
            </a:r>
          </a:p>
        </p:txBody>
      </p:sp>
      <p:sp>
        <p:nvSpPr>
          <p:cNvPr id="9224" name="AutoShape 12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5076825" y="2781300"/>
            <a:ext cx="3887788" cy="649288"/>
          </a:xfrm>
          <a:prstGeom prst="actionButtonBlank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/>
              <a:t>carpel</a:t>
            </a: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8101013" y="6165850"/>
            <a:ext cx="1042987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6"/>
          <p:cNvSpPr>
            <a:spLocks/>
          </p:cNvSpPr>
          <p:nvPr/>
        </p:nvSpPr>
        <p:spPr bwMode="auto">
          <a:xfrm rot="-682004">
            <a:off x="3319463" y="3063875"/>
            <a:ext cx="360362" cy="2881313"/>
          </a:xfrm>
          <a:prstGeom prst="rightBrace">
            <a:avLst>
              <a:gd name="adj1" fmla="val 6663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Text Box 6"/>
          <p:cNvSpPr txBox="1">
            <a:spLocks noChangeArrowheads="1"/>
          </p:cNvSpPr>
          <p:nvPr/>
        </p:nvSpPr>
        <p:spPr bwMode="auto">
          <a:xfrm>
            <a:off x="3708400" y="42211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/>
              <a:t>X</a:t>
            </a:r>
          </a:p>
        </p:txBody>
      </p:sp>
      <p:pic>
        <p:nvPicPr>
          <p:cNvPr id="9228" name="Picture 18" descr="MPj030585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 t="50000"/>
          <a:stretch>
            <a:fillRect/>
          </a:stretch>
        </p:blipFill>
        <p:spPr bwMode="auto">
          <a:xfrm>
            <a:off x="2700338" y="908050"/>
            <a:ext cx="60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19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6600"/>
                </a:solidFill>
              </a:rPr>
              <a:t>Flower Structure</a:t>
            </a:r>
            <a:r>
              <a:rPr lang="en-GB" altLang="en-US" sz="1200">
                <a:solidFill>
                  <a:schemeClr val="bg2"/>
                </a:solidFill>
              </a:rPr>
              <a:t>    </a:t>
            </a:r>
            <a:r>
              <a:rPr lang="en-GB" altLang="en-US" sz="1200">
                <a:solidFill>
                  <a:srgbClr val="B2B2B2"/>
                </a:solidFill>
              </a:rPr>
              <a:t> Pollination    </a:t>
            </a:r>
            <a:r>
              <a:rPr lang="en-GB" altLang="en-US" sz="1200">
                <a:solidFill>
                  <a:srgbClr val="FF6600"/>
                </a:solidFill>
              </a:rPr>
              <a:t> </a:t>
            </a:r>
            <a:r>
              <a:rPr lang="en-GB" altLang="en-US" sz="1200">
                <a:solidFill>
                  <a:srgbClr val="B2B2B2"/>
                </a:solidFill>
              </a:rPr>
              <a:t>Fertilisation     Seed Dispersal     Germination     Test</a:t>
            </a:r>
            <a:endParaRPr lang="en-GB" altLang="en-US" sz="1200"/>
          </a:p>
        </p:txBody>
      </p:sp>
      <p:sp>
        <p:nvSpPr>
          <p:cNvPr id="9230" name="Text Box 20"/>
          <p:cNvSpPr txBox="1">
            <a:spLocks noChangeArrowheads="1"/>
          </p:cNvSpPr>
          <p:nvPr/>
        </p:nvSpPr>
        <p:spPr bwMode="auto">
          <a:xfrm>
            <a:off x="3276600" y="908050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0000"/>
                </a:solidFill>
              </a:rPr>
              <a:t>Click the 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2190</Words>
  <Application>Microsoft Office PowerPoint</Application>
  <PresentationFormat>On-screen Show (4:3)</PresentationFormat>
  <Paragraphs>425</Paragraphs>
  <Slides>58</Slides>
  <Notes>36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Arial Rounded MT Bold</vt:lpstr>
      <vt:lpstr>Default Design</vt:lpstr>
      <vt:lpstr>Plant Reproduction</vt:lpstr>
      <vt:lpstr>Candidates should ……..</vt:lpstr>
      <vt:lpstr>Plant Reproduction Home Page</vt:lpstr>
      <vt:lpstr>Flowers are the reproductive organs of plants</vt:lpstr>
      <vt:lpstr>Candidates should ……..</vt:lpstr>
      <vt:lpstr>PowerPoint Presentation</vt:lpstr>
      <vt:lpstr>PowerPoint Presentation</vt:lpstr>
      <vt:lpstr>PowerPoint Presentation</vt:lpstr>
      <vt:lpstr>Flower Structure Quiz</vt:lpstr>
      <vt:lpstr>Flower Structure Quiz</vt:lpstr>
      <vt:lpstr>Flower Structure Quiz</vt:lpstr>
      <vt:lpstr>Flower Structure Quiz</vt:lpstr>
      <vt:lpstr>Pollination</vt:lpstr>
      <vt:lpstr>Pollination is the transfer of pollen from the anther to the stigma</vt:lpstr>
      <vt:lpstr>Pollen can be carried between flowers by insects or by wind</vt:lpstr>
      <vt:lpstr>Insect-pollinated flowers are adapted to attract insects to them to enable transfer of pollen</vt:lpstr>
      <vt:lpstr>Wind-pollinated flowers are different in structure because they do not have to attract insects to them but do need to be exposed to the wind.</vt:lpstr>
      <vt:lpstr>Wind pollinated flower</vt:lpstr>
      <vt:lpstr>Comparison of insect and wind pollinated flowers.</vt:lpstr>
      <vt:lpstr>Production of pollen</vt:lpstr>
      <vt:lpstr>Release of pollen</vt:lpstr>
      <vt:lpstr>Methods of pollination</vt:lpstr>
      <vt:lpstr>Self-pollination occurs when pollen falls from the anther onto the stigma of the same flower</vt:lpstr>
      <vt:lpstr>Flowers will prevent self-pollination by either  having stigma above stamen or…</vt:lpstr>
      <vt:lpstr>…by having stamen and stigma mature at different times.</vt:lpstr>
      <vt:lpstr>Comparison of self and cross fertilisation</vt:lpstr>
      <vt:lpstr>Mechanisms to avoid self pollination</vt:lpstr>
      <vt:lpstr>Pollination Quiz</vt:lpstr>
      <vt:lpstr>Pollination Quiz</vt:lpstr>
      <vt:lpstr>Pollination Quiz</vt:lpstr>
      <vt:lpstr>Pollination Quiz</vt:lpstr>
      <vt:lpstr>Fertilisation and Fruit Development</vt:lpstr>
      <vt:lpstr>Once pollination occurs a tube grows from the pollen grain down through the style to the ovule</vt:lpstr>
      <vt:lpstr>Growth of the pollen tube and fertilisation</vt:lpstr>
      <vt:lpstr>Fertilisation occurs when the male gamete fuses with the ovule (the female gamete)</vt:lpstr>
      <vt:lpstr>Fertilisation</vt:lpstr>
      <vt:lpstr>Seed Dispersal</vt:lpstr>
      <vt:lpstr>PowerPoint Presentation</vt:lpstr>
      <vt:lpstr>Mature ovule (embryo sac/gametophyte) to seed (Extension)</vt:lpstr>
      <vt:lpstr>Ovule to seed</vt:lpstr>
      <vt:lpstr>Water leaves the seed, it dehydrates and becomes dormant because metabolic reactions stop. The ovary develops to become a fruit.</vt:lpstr>
      <vt:lpstr>Seeds need to be dispersed away from the parent plant in order to reduce competition for space, light, nutrients and water.</vt:lpstr>
      <vt:lpstr>Seed dispersal quiz</vt:lpstr>
      <vt:lpstr>Seed dispersal quiz</vt:lpstr>
      <vt:lpstr>Seed dispersal quiz</vt:lpstr>
      <vt:lpstr>Seed dispersal quiz</vt:lpstr>
      <vt:lpstr>Germination</vt:lpstr>
      <vt:lpstr>The seed contains the embryo plant and cotyledons (starch stores)</vt:lpstr>
      <vt:lpstr>Seed/fruit? structure of Zea mays (monocotyledon)</vt:lpstr>
      <vt:lpstr>Conditions for germination – WOW!</vt:lpstr>
      <vt:lpstr>Germination of Vicia faba</vt:lpstr>
      <vt:lpstr>Enzymes are used in seed germination</vt:lpstr>
      <vt:lpstr>Process of  germination</vt:lpstr>
      <vt:lpstr>Hypogeal germination</vt:lpstr>
      <vt:lpstr>Germination of Zea mays - extra</vt:lpstr>
      <vt:lpstr>Whilst germinating the plant uses food stores in the cotyledon to provide energy for growth</vt:lpstr>
      <vt:lpstr>Changes in dry mass of the germinating seed:</vt:lpstr>
      <vt:lpstr>Conditions required for germination Summarise the findings of the experiment shown below:</vt:lpstr>
    </vt:vector>
  </TitlesOfParts>
  <Company>Manchester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</dc:creator>
  <cp:lastModifiedBy>Deborah Haggar</cp:lastModifiedBy>
  <cp:revision>242</cp:revision>
  <dcterms:created xsi:type="dcterms:W3CDTF">2008-11-23T19:48:10Z</dcterms:created>
  <dcterms:modified xsi:type="dcterms:W3CDTF">2015-01-21T09:41:56Z</dcterms:modified>
</cp:coreProperties>
</file>