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8" r:id="rId3"/>
    <p:sldId id="273" r:id="rId4"/>
    <p:sldId id="263" r:id="rId5"/>
    <p:sldId id="265" r:id="rId6"/>
    <p:sldId id="268" r:id="rId7"/>
    <p:sldId id="272" r:id="rId8"/>
    <p:sldId id="274" r:id="rId9"/>
    <p:sldId id="275" r:id="rId10"/>
    <p:sldId id="27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2" d="100"/>
          <a:sy n="112" d="100"/>
        </p:scale>
        <p:origin x="-112" y="-7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564BB4-93F9-4523-9385-01153C9C4B85}" type="datetimeFigureOut">
              <a:rPr lang="en-GB" smtClean="0"/>
              <a:t>08/09/18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79246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564BB4-93F9-4523-9385-01153C9C4B85}" type="datetimeFigureOut">
              <a:rPr lang="en-GB" smtClean="0"/>
              <a:t>08/09/18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2604662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564BB4-93F9-4523-9385-01153C9C4B85}" type="datetimeFigureOut">
              <a:rPr lang="en-GB" smtClean="0"/>
              <a:t>08/09/18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1793014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564BB4-93F9-4523-9385-01153C9C4B85}" type="datetimeFigureOut">
              <a:rPr lang="en-GB" smtClean="0"/>
              <a:t>08/09/18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225836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564BB4-93F9-4523-9385-01153C9C4B85}" type="datetimeFigureOut">
              <a:rPr lang="en-GB" smtClean="0"/>
              <a:t>08/09/18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10003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564BB4-93F9-4523-9385-01153C9C4B85}" type="datetimeFigureOut">
              <a:rPr lang="en-GB" smtClean="0"/>
              <a:t>08/09/18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1296176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564BB4-93F9-4523-9385-01153C9C4B85}" type="datetimeFigureOut">
              <a:rPr lang="en-GB" smtClean="0"/>
              <a:t>08/09/18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423427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564BB4-93F9-4523-9385-01153C9C4B85}" type="datetimeFigureOut">
              <a:rPr lang="en-GB" smtClean="0"/>
              <a:t>08/09/18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264963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64BB4-93F9-4523-9385-01153C9C4B85}" type="datetimeFigureOut">
              <a:rPr lang="en-GB" smtClean="0"/>
              <a:t>08/09/18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4346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64BB4-93F9-4523-9385-01153C9C4B85}" type="datetimeFigureOut">
              <a:rPr lang="en-GB" smtClean="0"/>
              <a:t>08/09/18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393764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64BB4-93F9-4523-9385-01153C9C4B85}" type="datetimeFigureOut">
              <a:rPr lang="en-GB" smtClean="0"/>
              <a:t>08/09/18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7356BF-B027-44A7-BCEA-7013B17A2D3D}" type="slidenum">
              <a:rPr lang="en-GB" smtClean="0"/>
              <a:t>‹#›</a:t>
            </a:fld>
            <a:endParaRPr lang="en-GB"/>
          </a:p>
        </p:txBody>
      </p:sp>
    </p:spTree>
    <p:extLst>
      <p:ext uri="{BB962C8B-B14F-4D97-AF65-F5344CB8AC3E}">
        <p14:creationId xmlns:p14="http://schemas.microsoft.com/office/powerpoint/2010/main" val="3065464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64BB4-93F9-4523-9385-01153C9C4B85}" type="datetimeFigureOut">
              <a:rPr lang="en-GB" smtClean="0"/>
              <a:t>08/09/18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356BF-B027-44A7-BCEA-7013B17A2D3D}" type="slidenum">
              <a:rPr lang="en-GB" smtClean="0"/>
              <a:t>‹#›</a:t>
            </a:fld>
            <a:endParaRPr lang="en-GB"/>
          </a:p>
        </p:txBody>
      </p:sp>
    </p:spTree>
    <p:extLst>
      <p:ext uri="{BB962C8B-B14F-4D97-AF65-F5344CB8AC3E}">
        <p14:creationId xmlns:p14="http://schemas.microsoft.com/office/powerpoint/2010/main" val="358265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23" y="222035"/>
            <a:ext cx="11317724" cy="6370975"/>
          </a:xfrm>
          <a:prstGeom prst="rect">
            <a:avLst/>
          </a:prstGeom>
          <a:noFill/>
        </p:spPr>
        <p:txBody>
          <a:bodyPr wrap="square" rtlCol="0">
            <a:spAutoFit/>
          </a:bodyPr>
          <a:lstStyle/>
          <a:p>
            <a:r>
              <a:rPr lang="en-US" sz="9600" b="1" dirty="0" smtClean="0">
                <a:latin typeface="Helvetica"/>
                <a:cs typeface="Helvetica"/>
              </a:rPr>
              <a:t>GRAPHICS</a:t>
            </a:r>
          </a:p>
          <a:p>
            <a:r>
              <a:rPr lang="en-US" sz="9600" b="1" dirty="0" smtClean="0">
                <a:latin typeface="Helvetica"/>
                <a:cs typeface="Helvetica"/>
              </a:rPr>
              <a:t>PROJECT</a:t>
            </a:r>
          </a:p>
          <a:p>
            <a:r>
              <a:rPr lang="en-US" sz="9600" b="1" dirty="0" smtClean="0">
                <a:latin typeface="Helvetica"/>
                <a:cs typeface="Helvetica"/>
              </a:rPr>
              <a:t>GUIDE</a:t>
            </a:r>
          </a:p>
          <a:p>
            <a:endParaRPr lang="en-US" sz="2000" b="1" dirty="0" smtClean="0">
              <a:latin typeface="Helvetica"/>
              <a:cs typeface="Helvetica"/>
            </a:endParaRPr>
          </a:p>
          <a:p>
            <a:endParaRPr lang="en-US" sz="2000" b="1" dirty="0">
              <a:latin typeface="Helvetica"/>
              <a:cs typeface="Helvetica"/>
            </a:endParaRPr>
          </a:p>
          <a:p>
            <a:endParaRPr lang="en-US" sz="2000" b="1" dirty="0" smtClean="0">
              <a:latin typeface="Helvetica"/>
              <a:cs typeface="Helvetica"/>
            </a:endParaRPr>
          </a:p>
          <a:p>
            <a:endParaRPr lang="en-US" sz="2000" b="1" dirty="0">
              <a:latin typeface="Helvetica"/>
              <a:cs typeface="Helvetica"/>
            </a:endParaRPr>
          </a:p>
          <a:p>
            <a:endParaRPr lang="en-US" sz="2000" b="1" dirty="0" smtClean="0">
              <a:latin typeface="Helvetica"/>
              <a:cs typeface="Helvetica"/>
            </a:endParaRPr>
          </a:p>
          <a:p>
            <a:r>
              <a:rPr lang="en-US" sz="2000" b="1" dirty="0" smtClean="0">
                <a:latin typeface="Helvetica"/>
                <a:cs typeface="Helvetica"/>
              </a:rPr>
              <a:t>3 week short Independent </a:t>
            </a:r>
            <a:r>
              <a:rPr lang="en-US" sz="2000" b="1" dirty="0" smtClean="0">
                <a:latin typeface="Helvetica"/>
                <a:cs typeface="Helvetica"/>
              </a:rPr>
              <a:t>Project</a:t>
            </a:r>
          </a:p>
        </p:txBody>
      </p:sp>
    </p:spTree>
    <p:extLst>
      <p:ext uri="{BB962C8B-B14F-4D97-AF65-F5344CB8AC3E}">
        <p14:creationId xmlns:p14="http://schemas.microsoft.com/office/powerpoint/2010/main" val="1671209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145090"/>
            <a:ext cx="11317724" cy="5278368"/>
          </a:xfrm>
          <a:prstGeom prst="rect">
            <a:avLst/>
          </a:prstGeom>
          <a:noFill/>
        </p:spPr>
        <p:txBody>
          <a:bodyPr wrap="square" rtlCol="0">
            <a:spAutoFit/>
          </a:bodyPr>
          <a:lstStyle/>
          <a:p>
            <a:r>
              <a:rPr lang="en-US" sz="3200" b="1" dirty="0">
                <a:latin typeface="Helvetica"/>
                <a:cs typeface="Helvetica"/>
              </a:rPr>
              <a:t>H</a:t>
            </a:r>
            <a:r>
              <a:rPr lang="en-US" sz="3200" b="1" dirty="0" smtClean="0">
                <a:latin typeface="Helvetica"/>
                <a:cs typeface="Helvetica"/>
              </a:rPr>
              <a:t>. </a:t>
            </a:r>
            <a:r>
              <a:rPr lang="en-US" sz="2800" b="1" dirty="0" smtClean="0">
                <a:latin typeface="Helvetica"/>
                <a:cs typeface="Helvetica"/>
              </a:rPr>
              <a:t>Planning </a:t>
            </a:r>
            <a:r>
              <a:rPr lang="en-US" sz="2800" b="1" dirty="0" smtClean="0">
                <a:latin typeface="Helvetica"/>
                <a:cs typeface="Helvetica"/>
              </a:rPr>
              <a:t>Page</a:t>
            </a:r>
            <a:endParaRPr lang="en-US" sz="2400" b="1" dirty="0" smtClean="0">
              <a:latin typeface="Helvetica"/>
              <a:cs typeface="Helvetica"/>
            </a:endParaRPr>
          </a:p>
          <a:p>
            <a:r>
              <a:rPr lang="en-US" sz="1400" b="1" dirty="0">
                <a:latin typeface="Helvetica"/>
                <a:cs typeface="Helvetica"/>
              </a:rPr>
              <a:t>After you have successfully made </a:t>
            </a:r>
            <a:r>
              <a:rPr lang="en-US" sz="1400" b="1" i="1" dirty="0">
                <a:latin typeface="Helvetica"/>
                <a:cs typeface="Helvetica"/>
              </a:rPr>
              <a:t>tests/mock-ups/dummy-tests</a:t>
            </a:r>
            <a:r>
              <a:rPr lang="en-US" sz="1400" b="1" dirty="0">
                <a:latin typeface="Helvetica"/>
                <a:cs typeface="Helvetica"/>
              </a:rPr>
              <a:t> </a:t>
            </a:r>
            <a:r>
              <a:rPr lang="en-GB" sz="1400" b="1" dirty="0">
                <a:latin typeface="Helvetica"/>
                <a:cs typeface="Helvetica"/>
              </a:rPr>
              <a:t>for your project, you are to produce </a:t>
            </a:r>
            <a:r>
              <a:rPr lang="en-GB" sz="1400" b="1" i="1" dirty="0">
                <a:latin typeface="Helvetica"/>
                <a:cs typeface="Helvetica"/>
              </a:rPr>
              <a:t>Planning </a:t>
            </a:r>
            <a:r>
              <a:rPr lang="en-GB" sz="1400" b="1" i="1" dirty="0" smtClean="0">
                <a:latin typeface="Helvetica"/>
                <a:cs typeface="Helvetica"/>
              </a:rPr>
              <a:t>Page (e.g. A4 flap/tab)</a:t>
            </a:r>
            <a:r>
              <a:rPr lang="en-GB" sz="1400" b="1" dirty="0" smtClean="0">
                <a:latin typeface="Helvetica"/>
                <a:cs typeface="Helvetica"/>
              </a:rPr>
              <a:t> </a:t>
            </a:r>
            <a:r>
              <a:rPr lang="en-GB" sz="1400" b="1" dirty="0">
                <a:latin typeface="Helvetica"/>
                <a:cs typeface="Helvetica"/>
              </a:rPr>
              <a:t>in preparation </a:t>
            </a:r>
            <a:r>
              <a:rPr lang="en-GB" sz="1400" b="1" dirty="0" smtClean="0">
                <a:latin typeface="Helvetica"/>
                <a:cs typeface="Helvetica"/>
              </a:rPr>
              <a:t>for creating your Final Outcome(s).</a:t>
            </a:r>
            <a:endParaRPr lang="en-US" sz="1600" b="1" dirty="0" smtClean="0">
              <a:latin typeface="Helvetica"/>
              <a:cs typeface="Helvetica"/>
            </a:endParaRPr>
          </a:p>
          <a:p>
            <a:r>
              <a:rPr lang="en-GB" sz="1400" dirty="0">
                <a:latin typeface="Helvetica"/>
                <a:cs typeface="Helvetica"/>
              </a:rPr>
              <a:t>These planning </a:t>
            </a:r>
            <a:r>
              <a:rPr lang="en-GB" sz="1400" dirty="0" smtClean="0">
                <a:latin typeface="Helvetica"/>
                <a:cs typeface="Helvetica"/>
              </a:rPr>
              <a:t>page(s) </a:t>
            </a:r>
            <a:r>
              <a:rPr lang="en-GB" sz="1400" dirty="0">
                <a:latin typeface="Helvetica"/>
                <a:cs typeface="Helvetica"/>
              </a:rPr>
              <a:t>will help you to reflect on the work and progress of your whole project, whilst taking into consideration what has been successful and what needs </a:t>
            </a:r>
            <a:r>
              <a:rPr lang="en-GB" sz="1400" dirty="0" smtClean="0">
                <a:latin typeface="Helvetica"/>
                <a:cs typeface="Helvetica"/>
              </a:rPr>
              <a:t>improving. Preparation </a:t>
            </a:r>
            <a:r>
              <a:rPr lang="en-GB" sz="1400" dirty="0">
                <a:latin typeface="Helvetica"/>
                <a:cs typeface="Helvetica"/>
              </a:rPr>
              <a:t>and organisation is important</a:t>
            </a:r>
            <a:r>
              <a:rPr lang="en-GB" sz="1400" dirty="0" smtClean="0">
                <a:latin typeface="Helvetica"/>
                <a:cs typeface="Helvetica"/>
              </a:rPr>
              <a:t>. Be efficient - do your best to plan </a:t>
            </a:r>
            <a:r>
              <a:rPr lang="en-GB" sz="1400" dirty="0">
                <a:latin typeface="Helvetica"/>
                <a:cs typeface="Helvetica"/>
              </a:rPr>
              <a:t>exactly what you will be doing </a:t>
            </a:r>
            <a:r>
              <a:rPr lang="en-GB" sz="1400" dirty="0" smtClean="0">
                <a:latin typeface="Helvetica"/>
                <a:cs typeface="Helvetica"/>
              </a:rPr>
              <a:t>to create your outcomes.</a:t>
            </a:r>
          </a:p>
          <a:p>
            <a:endParaRPr lang="en-GB" sz="1100" b="1" dirty="0">
              <a:latin typeface="Helvetica"/>
              <a:cs typeface="Helvetica"/>
            </a:endParaRPr>
          </a:p>
          <a:p>
            <a:r>
              <a:rPr lang="en-US" sz="2800" b="1" dirty="0" smtClean="0">
                <a:latin typeface="Helvetica"/>
                <a:cs typeface="Helvetica"/>
              </a:rPr>
              <a:t>I. </a:t>
            </a:r>
            <a:r>
              <a:rPr lang="en-US" sz="2800" b="1" dirty="0" smtClean="0">
                <a:latin typeface="Helvetica"/>
                <a:cs typeface="Helvetica"/>
              </a:rPr>
              <a:t>Design </a:t>
            </a:r>
            <a:r>
              <a:rPr lang="en-US" sz="2800" b="1" dirty="0" smtClean="0">
                <a:latin typeface="Helvetica"/>
                <a:cs typeface="Helvetica"/>
              </a:rPr>
              <a:t>Production - Final Designs / Outcomes = 1-2 A3 pages</a:t>
            </a:r>
            <a:endParaRPr lang="en-US" sz="2800" b="1" dirty="0">
              <a:latin typeface="Helvetica"/>
              <a:cs typeface="Helvetica"/>
            </a:endParaRPr>
          </a:p>
          <a:p>
            <a:r>
              <a:rPr lang="en-GB" sz="1400" dirty="0">
                <a:latin typeface="Helvetica"/>
                <a:cs typeface="Helvetica"/>
              </a:rPr>
              <a:t>Carefully print/make your final outcomes. Print on the correct paper quality at the correct size, using the correct printer settings. Trim </a:t>
            </a:r>
            <a:r>
              <a:rPr lang="en-GB" sz="1400" dirty="0" smtClean="0">
                <a:latin typeface="Helvetica"/>
                <a:cs typeface="Helvetica"/>
              </a:rPr>
              <a:t>accurately. These final outcomes could be used as part of your final end of year show – consider how you would present your outcomes e.g. mount onto foam board; framed/box-framed; A1 print; installation; presented on plinth etc.</a:t>
            </a:r>
          </a:p>
          <a:p>
            <a:endParaRPr lang="en-US" sz="1400" b="1" dirty="0" smtClean="0">
              <a:latin typeface="Helvetica"/>
              <a:cs typeface="Helvetica"/>
            </a:endParaRPr>
          </a:p>
          <a:p>
            <a:r>
              <a:rPr lang="en-US" sz="2800" b="1" dirty="0" smtClean="0">
                <a:latin typeface="Helvetica"/>
                <a:cs typeface="Helvetica"/>
              </a:rPr>
              <a:t>J. </a:t>
            </a:r>
            <a:r>
              <a:rPr lang="en-US" sz="2800" b="1" dirty="0" smtClean="0">
                <a:latin typeface="Helvetica"/>
                <a:cs typeface="Helvetica"/>
              </a:rPr>
              <a:t>In-Situ </a:t>
            </a:r>
            <a:r>
              <a:rPr lang="en-US" sz="2800" b="1" dirty="0" smtClean="0">
                <a:latin typeface="Helvetica"/>
                <a:cs typeface="Helvetica"/>
              </a:rPr>
              <a:t>Testing and Evaluation = 1-2 A3 pages include the use of flap/tab/concertina/overlay</a:t>
            </a:r>
            <a:endParaRPr lang="en-US" sz="2800" b="1" dirty="0" smtClean="0">
              <a:latin typeface="Helvetica"/>
              <a:cs typeface="Helvetica"/>
            </a:endParaRPr>
          </a:p>
          <a:p>
            <a:r>
              <a:rPr lang="en-US" sz="1400" dirty="0" smtClean="0">
                <a:latin typeface="Helvetica"/>
                <a:cs typeface="Helvetica"/>
              </a:rPr>
              <a:t>In-Situ Testing: Put </a:t>
            </a:r>
            <a:r>
              <a:rPr lang="en-US" sz="1400" dirty="0" smtClean="0">
                <a:latin typeface="Helvetica"/>
                <a:cs typeface="Helvetica"/>
              </a:rPr>
              <a:t>your product(s)/outcome(s) to the test in its intended environment. Ask the target market for their opinions. Can they understand your intended message? This section could be included in your Evaluation.</a:t>
            </a:r>
          </a:p>
          <a:p>
            <a:endParaRPr lang="en-US" sz="1400" dirty="0">
              <a:latin typeface="Helvetica"/>
              <a:cs typeface="Helvetica"/>
            </a:endParaRPr>
          </a:p>
          <a:p>
            <a:r>
              <a:rPr lang="en-US" sz="1400" dirty="0" smtClean="0">
                <a:latin typeface="Helvetica"/>
                <a:cs typeface="Helvetica"/>
              </a:rPr>
              <a:t>Evaluation: Reflect </a:t>
            </a:r>
            <a:r>
              <a:rPr lang="en-US" sz="1400" dirty="0" smtClean="0">
                <a:latin typeface="Helvetica"/>
                <a:cs typeface="Helvetica"/>
              </a:rPr>
              <a:t>upon the success of your outcome(s) in relation to your brief. Be critical and suggest improvements where </a:t>
            </a:r>
            <a:r>
              <a:rPr lang="en-US" sz="1400" dirty="0" smtClean="0">
                <a:latin typeface="Helvetica"/>
                <a:cs typeface="Helvetica"/>
              </a:rPr>
              <a:t>necessary. </a:t>
            </a:r>
            <a:r>
              <a:rPr lang="en-US" sz="1400" dirty="0" smtClean="0">
                <a:latin typeface="Helvetica"/>
                <a:cs typeface="Helvetica"/>
              </a:rPr>
              <a:t>Include HQ photos of your outcome(s) where necessary.</a:t>
            </a:r>
          </a:p>
          <a:p>
            <a:endParaRPr lang="en-US" sz="1400" dirty="0">
              <a:latin typeface="Helvetica"/>
              <a:cs typeface="Helvetica"/>
            </a:endParaRPr>
          </a:p>
        </p:txBody>
      </p:sp>
      <p:sp>
        <p:nvSpPr>
          <p:cNvPr id="4" name="TextBox 3"/>
          <p:cNvSpPr txBox="1"/>
          <p:nvPr/>
        </p:nvSpPr>
        <p:spPr>
          <a:xfrm>
            <a:off x="438889" y="11809907"/>
            <a:ext cx="11317724" cy="1723549"/>
          </a:xfrm>
          <a:prstGeom prst="rect">
            <a:avLst/>
          </a:prstGeom>
          <a:noFill/>
        </p:spPr>
        <p:txBody>
          <a:bodyPr wrap="square" rtlCol="0">
            <a:spAutoFit/>
          </a:bodyPr>
          <a:lstStyle/>
          <a:p>
            <a:r>
              <a:rPr lang="en-US" sz="3200" b="1" dirty="0" smtClean="0">
                <a:latin typeface="Helvetica"/>
                <a:cs typeface="Helvetica"/>
              </a:rPr>
              <a:t>J. Production. </a:t>
            </a:r>
            <a:r>
              <a:rPr lang="en-US" sz="2800" b="1" dirty="0" smtClean="0">
                <a:latin typeface="Helvetica"/>
                <a:cs typeface="Helvetica"/>
              </a:rPr>
              <a:t>Presentation of Final Outcomes</a:t>
            </a:r>
            <a:endParaRPr lang="en-US" sz="2400" b="1" dirty="0" smtClean="0">
              <a:latin typeface="Helvetica"/>
              <a:cs typeface="Helvetica"/>
            </a:endParaRPr>
          </a:p>
          <a:p>
            <a:r>
              <a:rPr lang="en-GB" sz="1400" b="1" dirty="0" smtClean="0">
                <a:latin typeface="Helvetica"/>
                <a:cs typeface="Helvetica"/>
              </a:rPr>
              <a:t>Carefully Present your final outcome(s) in your sketchbook.</a:t>
            </a:r>
          </a:p>
          <a:p>
            <a:endParaRPr lang="en-US" sz="1600" b="1" dirty="0" smtClean="0">
              <a:latin typeface="Helvetica"/>
              <a:cs typeface="Helvetica"/>
            </a:endParaRPr>
          </a:p>
          <a:p>
            <a:r>
              <a:rPr lang="en-GB" sz="1100" dirty="0">
                <a:latin typeface="Helvetica"/>
                <a:cs typeface="Helvetica"/>
              </a:rPr>
              <a:t>These planning pages will help you to reflect on the work and progress of your whole project, whilst taking into consideration what has been successful and what needs </a:t>
            </a:r>
            <a:r>
              <a:rPr lang="en-GB" sz="1100" dirty="0" smtClean="0">
                <a:latin typeface="Helvetica"/>
                <a:cs typeface="Helvetica"/>
              </a:rPr>
              <a:t>improving. Preparation </a:t>
            </a:r>
            <a:r>
              <a:rPr lang="en-GB" sz="1100" dirty="0">
                <a:latin typeface="Helvetica"/>
                <a:cs typeface="Helvetica"/>
              </a:rPr>
              <a:t>and organisation is important</a:t>
            </a:r>
            <a:r>
              <a:rPr lang="en-GB" sz="1100" dirty="0" smtClean="0">
                <a:latin typeface="Helvetica"/>
                <a:cs typeface="Helvetica"/>
              </a:rPr>
              <a:t>. Be efficient - do your best to plan </a:t>
            </a:r>
            <a:r>
              <a:rPr lang="en-GB" sz="1100" dirty="0">
                <a:latin typeface="Helvetica"/>
                <a:cs typeface="Helvetica"/>
              </a:rPr>
              <a:t>exactly what you will be doing </a:t>
            </a:r>
            <a:r>
              <a:rPr lang="en-GB" sz="1100" dirty="0" smtClean="0">
                <a:latin typeface="Helvetica"/>
                <a:cs typeface="Helvetica"/>
              </a:rPr>
              <a:t>to create your outcomes.</a:t>
            </a:r>
            <a:endParaRPr lang="en-US" sz="2800" b="1" dirty="0">
              <a:latin typeface="Helvetica"/>
              <a:cs typeface="Helvetica"/>
            </a:endParaRPr>
          </a:p>
          <a:p>
            <a:endParaRPr lang="en-GB" sz="1100" dirty="0">
              <a:latin typeface="Helvetica"/>
              <a:cs typeface="Helvetica"/>
            </a:endParaRPr>
          </a:p>
          <a:p>
            <a:endParaRPr lang="en-US" sz="1100" dirty="0">
              <a:latin typeface="Helvetica"/>
              <a:cs typeface="Helvetica"/>
            </a:endParaRPr>
          </a:p>
        </p:txBody>
      </p:sp>
      <p:sp>
        <p:nvSpPr>
          <p:cNvPr id="7" name="TextBox 6"/>
          <p:cNvSpPr txBox="1"/>
          <p:nvPr/>
        </p:nvSpPr>
        <p:spPr>
          <a:xfrm>
            <a:off x="362937" y="6463237"/>
            <a:ext cx="1223412" cy="276999"/>
          </a:xfrm>
          <a:prstGeom prst="rect">
            <a:avLst/>
          </a:prstGeom>
          <a:noFill/>
        </p:spPr>
        <p:txBody>
          <a:bodyPr wrap="none" rtlCol="0">
            <a:spAutoFit/>
          </a:bodyPr>
          <a:lstStyle/>
          <a:p>
            <a:r>
              <a:rPr lang="en-US" sz="1200" dirty="0" smtClean="0">
                <a:latin typeface="Helvetica"/>
                <a:cs typeface="Helvetica"/>
              </a:rPr>
              <a:t>REFLECTION*</a:t>
            </a:r>
            <a:endParaRPr lang="en-US" sz="1200" dirty="0">
              <a:latin typeface="Helvetica"/>
              <a:cs typeface="Helvetica"/>
            </a:endParaRPr>
          </a:p>
        </p:txBody>
      </p:sp>
      <p:sp>
        <p:nvSpPr>
          <p:cNvPr id="8" name="TextBox 7"/>
          <p:cNvSpPr txBox="1"/>
          <p:nvPr/>
        </p:nvSpPr>
        <p:spPr>
          <a:xfrm>
            <a:off x="1780282" y="6463237"/>
            <a:ext cx="2145840" cy="276999"/>
          </a:xfrm>
          <a:prstGeom prst="rect">
            <a:avLst/>
          </a:prstGeom>
          <a:noFill/>
        </p:spPr>
        <p:txBody>
          <a:bodyPr wrap="none" rtlCol="0">
            <a:spAutoFit/>
          </a:bodyPr>
          <a:lstStyle/>
          <a:p>
            <a:r>
              <a:rPr lang="en-US" sz="1200" dirty="0" smtClean="0">
                <a:latin typeface="Helvetica"/>
                <a:cs typeface="Helvetica"/>
              </a:rPr>
              <a:t>ADDITIONAL RESEARCH**</a:t>
            </a:r>
            <a:endParaRPr lang="en-US" sz="1200" dirty="0">
              <a:latin typeface="Helvetica"/>
              <a:cs typeface="Helvetica"/>
            </a:endParaRPr>
          </a:p>
        </p:txBody>
      </p:sp>
      <p:sp>
        <p:nvSpPr>
          <p:cNvPr id="9" name="TextBox 8"/>
          <p:cNvSpPr txBox="1"/>
          <p:nvPr/>
        </p:nvSpPr>
        <p:spPr>
          <a:xfrm>
            <a:off x="4007683" y="6468214"/>
            <a:ext cx="1620957" cy="276999"/>
          </a:xfrm>
          <a:prstGeom prst="rect">
            <a:avLst/>
          </a:prstGeom>
          <a:noFill/>
        </p:spPr>
        <p:txBody>
          <a:bodyPr wrap="none" rtlCol="0">
            <a:spAutoFit/>
          </a:bodyPr>
          <a:lstStyle/>
          <a:p>
            <a:r>
              <a:rPr lang="en-US" sz="1200" dirty="0" smtClean="0">
                <a:latin typeface="Helvetica"/>
                <a:cs typeface="Helvetica"/>
              </a:rPr>
              <a:t>IMPROVEMENTS***</a:t>
            </a:r>
            <a:endParaRPr lang="en-US" sz="1200" dirty="0">
              <a:latin typeface="Helvetica"/>
              <a:cs typeface="Helvetica"/>
            </a:endParaRPr>
          </a:p>
        </p:txBody>
      </p:sp>
    </p:spTree>
    <p:extLst>
      <p:ext uri="{BB962C8B-B14F-4D97-AF65-F5344CB8AC3E}">
        <p14:creationId xmlns:p14="http://schemas.microsoft.com/office/powerpoint/2010/main" val="302403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FX DESIGN PROCE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6235" y="106199"/>
            <a:ext cx="9588974" cy="6645602"/>
          </a:xfrm>
          <a:prstGeom prst="rect">
            <a:avLst/>
          </a:prstGeom>
        </p:spPr>
      </p:pic>
    </p:spTree>
    <p:extLst>
      <p:ext uri="{BB962C8B-B14F-4D97-AF65-F5344CB8AC3E}">
        <p14:creationId xmlns:p14="http://schemas.microsoft.com/office/powerpoint/2010/main" val="1982711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163556"/>
            <a:ext cx="11317724" cy="3339376"/>
          </a:xfrm>
          <a:prstGeom prst="rect">
            <a:avLst/>
          </a:prstGeom>
          <a:noFill/>
        </p:spPr>
        <p:txBody>
          <a:bodyPr wrap="square" rtlCol="0">
            <a:spAutoFit/>
          </a:bodyPr>
          <a:lstStyle/>
          <a:p>
            <a:r>
              <a:rPr lang="en-US" sz="3200" b="1" dirty="0" smtClean="0">
                <a:latin typeface="Helvetica"/>
                <a:cs typeface="Helvetica"/>
              </a:rPr>
              <a:t>A. Select </a:t>
            </a:r>
            <a:r>
              <a:rPr lang="en-US" sz="3200" b="1" u="sng" dirty="0" smtClean="0">
                <a:latin typeface="Helvetica"/>
                <a:cs typeface="Helvetica"/>
              </a:rPr>
              <a:t>one</a:t>
            </a:r>
            <a:r>
              <a:rPr lang="en-US" sz="3200" b="1" dirty="0" smtClean="0">
                <a:latin typeface="Helvetica"/>
                <a:cs typeface="Helvetica"/>
              </a:rPr>
              <a:t> theme/topic/question.</a:t>
            </a:r>
            <a:endParaRPr lang="en-US" sz="3200" dirty="0" smtClean="0">
              <a:latin typeface="Helvetica"/>
              <a:cs typeface="Helvetica"/>
            </a:endParaRPr>
          </a:p>
          <a:p>
            <a:endParaRPr lang="en-US" sz="1200" dirty="0">
              <a:latin typeface="Helvetica"/>
              <a:cs typeface="Helvetica"/>
            </a:endParaRPr>
          </a:p>
          <a:p>
            <a:r>
              <a:rPr lang="en-GB" sz="1400" dirty="0" smtClean="0">
                <a:latin typeface="Helvetica"/>
                <a:cs typeface="Helvetica"/>
              </a:rPr>
              <a:t>The </a:t>
            </a:r>
            <a:r>
              <a:rPr lang="en-GB" sz="1400" dirty="0">
                <a:latin typeface="Helvetica"/>
                <a:cs typeface="Helvetica"/>
              </a:rPr>
              <a:t>starting points are themes/questions from which you will select one topic to use for your </a:t>
            </a:r>
            <a:r>
              <a:rPr lang="en-GB" sz="1400" dirty="0" smtClean="0">
                <a:latin typeface="Helvetica"/>
                <a:cs typeface="Helvetica"/>
              </a:rPr>
              <a:t>project. You </a:t>
            </a:r>
            <a:r>
              <a:rPr lang="en-GB" sz="1400" dirty="0">
                <a:latin typeface="Helvetica"/>
                <a:cs typeface="Helvetica"/>
              </a:rPr>
              <a:t>will then develop a range of designs based on your own research (the designers’ work you like, copies of their techniques and </a:t>
            </a:r>
            <a:r>
              <a:rPr lang="en-GB" sz="1400" b="1" dirty="0">
                <a:latin typeface="Helvetica"/>
                <a:cs typeface="Helvetica"/>
              </a:rPr>
              <a:t>your own versions</a:t>
            </a:r>
            <a:r>
              <a:rPr lang="en-GB" sz="1400" dirty="0">
                <a:latin typeface="Helvetica"/>
                <a:cs typeface="Helvetica"/>
              </a:rPr>
              <a:t>, analysis of existing design solutions, </a:t>
            </a:r>
            <a:r>
              <a:rPr lang="en-GB" sz="1400" b="1" dirty="0">
                <a:latin typeface="Helvetica"/>
                <a:cs typeface="Helvetica"/>
              </a:rPr>
              <a:t>your own experiments and explorations</a:t>
            </a:r>
            <a:r>
              <a:rPr lang="en-GB" sz="1400" dirty="0">
                <a:latin typeface="Helvetica"/>
                <a:cs typeface="Helvetica"/>
              </a:rPr>
              <a:t>)</a:t>
            </a:r>
            <a:r>
              <a:rPr lang="en-GB" sz="1400" dirty="0" smtClean="0">
                <a:latin typeface="Helvetica"/>
                <a:cs typeface="Helvetica"/>
              </a:rPr>
              <a:t>.</a:t>
            </a:r>
          </a:p>
          <a:p>
            <a:endParaRPr lang="en-GB" sz="1600" dirty="0" smtClean="0">
              <a:latin typeface="Helvetica"/>
              <a:cs typeface="Helvetica"/>
            </a:endParaRPr>
          </a:p>
          <a:p>
            <a:r>
              <a:rPr lang="en-GB" sz="1400" dirty="0" smtClean="0">
                <a:latin typeface="Helvetica"/>
                <a:cs typeface="Helvetica"/>
              </a:rPr>
              <a:t>These </a:t>
            </a:r>
            <a:r>
              <a:rPr lang="en-GB" sz="1400" dirty="0">
                <a:latin typeface="Helvetica"/>
                <a:cs typeface="Helvetica"/>
              </a:rPr>
              <a:t>are the key stages:</a:t>
            </a:r>
          </a:p>
          <a:p>
            <a:pPr marL="285750" lvl="0" indent="-285750">
              <a:buFont typeface="Arial"/>
              <a:buChar char="•"/>
            </a:pPr>
            <a:r>
              <a:rPr lang="en-GB" sz="1400" dirty="0">
                <a:latin typeface="Helvetica"/>
                <a:cs typeface="Helvetica"/>
              </a:rPr>
              <a:t>Select </a:t>
            </a:r>
            <a:r>
              <a:rPr lang="en-GB" sz="1400" u="sng" dirty="0">
                <a:latin typeface="Helvetica"/>
                <a:cs typeface="Helvetica"/>
              </a:rPr>
              <a:t>one</a:t>
            </a:r>
            <a:r>
              <a:rPr lang="en-GB" sz="1400" dirty="0">
                <a:latin typeface="Helvetica"/>
                <a:cs typeface="Helvetica"/>
              </a:rPr>
              <a:t> question/theme and create an introduction to this topic</a:t>
            </a:r>
          </a:p>
          <a:p>
            <a:pPr marL="285750" lvl="0" indent="-285750">
              <a:buFont typeface="Arial"/>
              <a:buChar char="•"/>
            </a:pPr>
            <a:r>
              <a:rPr lang="en-GB" sz="1400" dirty="0">
                <a:latin typeface="Helvetica"/>
                <a:cs typeface="Helvetica"/>
              </a:rPr>
              <a:t>Initial research (analysed research + notes)</a:t>
            </a:r>
          </a:p>
          <a:p>
            <a:pPr marL="285750" lvl="0" indent="-285750">
              <a:buFont typeface="Arial"/>
              <a:buChar char="•"/>
            </a:pPr>
            <a:r>
              <a:rPr lang="en-GB" sz="1400" dirty="0">
                <a:latin typeface="Helvetica"/>
                <a:cs typeface="Helvetica"/>
              </a:rPr>
              <a:t>A minimum of </a:t>
            </a:r>
            <a:r>
              <a:rPr lang="en-GB" sz="1400" dirty="0" smtClean="0">
                <a:latin typeface="Helvetica"/>
                <a:cs typeface="Helvetica"/>
              </a:rPr>
              <a:t>2 </a:t>
            </a:r>
            <a:r>
              <a:rPr lang="en-GB" sz="1400" dirty="0">
                <a:latin typeface="Helvetica"/>
                <a:cs typeface="Helvetica"/>
              </a:rPr>
              <a:t>designer studies to consist of explorations and analysis through ‘copies’ and your own versions</a:t>
            </a:r>
          </a:p>
          <a:p>
            <a:pPr marL="285750" lvl="0" indent="-285750">
              <a:buFont typeface="Arial"/>
              <a:buChar char="•"/>
            </a:pPr>
            <a:r>
              <a:rPr lang="en-GB" sz="1400" dirty="0" smtClean="0">
                <a:latin typeface="Helvetica"/>
                <a:cs typeface="Helvetica"/>
              </a:rPr>
              <a:t>Create your Design </a:t>
            </a:r>
            <a:r>
              <a:rPr lang="en-GB" sz="1400" dirty="0">
                <a:latin typeface="Helvetica"/>
                <a:cs typeface="Helvetica"/>
              </a:rPr>
              <a:t>Brief (and Specification written)</a:t>
            </a:r>
          </a:p>
          <a:p>
            <a:pPr marL="285750" lvl="0" indent="-285750">
              <a:buFont typeface="Arial"/>
              <a:buChar char="•"/>
            </a:pPr>
            <a:r>
              <a:rPr lang="en-GB" sz="1400" i="1" dirty="0">
                <a:latin typeface="Helvetica"/>
                <a:cs typeface="Helvetica"/>
              </a:rPr>
              <a:t>Your own ideas </a:t>
            </a:r>
            <a:r>
              <a:rPr lang="en-GB" sz="1400" dirty="0">
                <a:latin typeface="Helvetica"/>
                <a:cs typeface="Helvetica"/>
              </a:rPr>
              <a:t>explored and </a:t>
            </a:r>
            <a:r>
              <a:rPr lang="en-GB" sz="1400" dirty="0" smtClean="0">
                <a:latin typeface="Helvetica"/>
                <a:cs typeface="Helvetica"/>
              </a:rPr>
              <a:t>developed. Create and complete your design solution(s).</a:t>
            </a:r>
            <a:endParaRPr lang="en-GB" sz="1400" dirty="0">
              <a:latin typeface="Helvetica"/>
              <a:cs typeface="Helvetica"/>
            </a:endParaRPr>
          </a:p>
          <a:p>
            <a:pPr marL="285750" lvl="0" indent="-285750">
              <a:buFont typeface="Arial"/>
              <a:buChar char="•"/>
            </a:pPr>
            <a:r>
              <a:rPr lang="en-GB" sz="1400" dirty="0" smtClean="0">
                <a:latin typeface="Helvetica"/>
                <a:cs typeface="Helvetica"/>
              </a:rPr>
              <a:t>Evaluate and reflect.</a:t>
            </a:r>
            <a:endParaRPr lang="en-GB" sz="1400" dirty="0">
              <a:latin typeface="Helvetica"/>
              <a:cs typeface="Helvetica"/>
            </a:endParaRPr>
          </a:p>
          <a:p>
            <a:r>
              <a:rPr lang="en-GB" sz="1100" dirty="0">
                <a:latin typeface="Helvetica"/>
                <a:cs typeface="Helvetica"/>
              </a:rPr>
              <a:t> </a:t>
            </a:r>
          </a:p>
        </p:txBody>
      </p:sp>
      <p:pic>
        <p:nvPicPr>
          <p:cNvPr id="3" name="Picture 2" descr="gfx key stages timeline ima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151" y="3531630"/>
            <a:ext cx="6190488" cy="2743200"/>
          </a:xfrm>
          <a:prstGeom prst="rect">
            <a:avLst/>
          </a:prstGeom>
        </p:spPr>
      </p:pic>
    </p:spTree>
    <p:extLst>
      <p:ext uri="{BB962C8B-B14F-4D97-AF65-F5344CB8AC3E}">
        <p14:creationId xmlns:p14="http://schemas.microsoft.com/office/powerpoint/2010/main" val="401636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8197" y="116419"/>
            <a:ext cx="11450467" cy="6863416"/>
          </a:xfrm>
          <a:prstGeom prst="rect">
            <a:avLst/>
          </a:prstGeom>
          <a:noFill/>
        </p:spPr>
        <p:txBody>
          <a:bodyPr wrap="square" rtlCol="0">
            <a:spAutoFit/>
          </a:bodyPr>
          <a:lstStyle/>
          <a:p>
            <a:r>
              <a:rPr lang="en-US" sz="3200" b="1" dirty="0" smtClean="0">
                <a:latin typeface="Helvetica"/>
                <a:cs typeface="Helvetica"/>
              </a:rPr>
              <a:t>B. Design Brief + Analysed Research </a:t>
            </a:r>
            <a:r>
              <a:rPr lang="en-US" sz="3200" dirty="0" smtClean="0">
                <a:latin typeface="Helvetica"/>
                <a:cs typeface="Helvetica"/>
              </a:rPr>
              <a:t>= </a:t>
            </a:r>
            <a:r>
              <a:rPr lang="en-US" sz="3200" dirty="0" smtClean="0">
                <a:latin typeface="Helvetica"/>
                <a:cs typeface="Helvetica"/>
              </a:rPr>
              <a:t>1 or 2</a:t>
            </a:r>
            <a:r>
              <a:rPr lang="en-US" sz="3200" dirty="0" smtClean="0">
                <a:latin typeface="Helvetica"/>
                <a:cs typeface="Helvetica"/>
              </a:rPr>
              <a:t> sides</a:t>
            </a:r>
          </a:p>
          <a:p>
            <a:endParaRPr lang="en-US" sz="1200" dirty="0">
              <a:latin typeface="Helvetica"/>
              <a:cs typeface="Helvetica"/>
            </a:endParaRPr>
          </a:p>
          <a:p>
            <a:r>
              <a:rPr lang="en-US" sz="1400" dirty="0" smtClean="0">
                <a:latin typeface="Helvetica"/>
                <a:cs typeface="Helvetica"/>
              </a:rPr>
              <a:t>At the beginning of the project you must produce your own Design Brief in relation to your chosen theme/topic. </a:t>
            </a:r>
            <a:r>
              <a:rPr lang="en-US" sz="1400" dirty="0" smtClean="0">
                <a:latin typeface="Helvetica"/>
                <a:cs typeface="Helvetica"/>
              </a:rPr>
              <a:t>Create a 1</a:t>
            </a:r>
            <a:r>
              <a:rPr lang="en-US" sz="1400" baseline="30000" dirty="0" smtClean="0">
                <a:latin typeface="Helvetica"/>
                <a:cs typeface="Helvetica"/>
              </a:rPr>
              <a:t>st</a:t>
            </a:r>
            <a:r>
              <a:rPr lang="en-US" sz="1400" dirty="0" smtClean="0">
                <a:latin typeface="Helvetica"/>
                <a:cs typeface="Helvetica"/>
              </a:rPr>
              <a:t> draft and final edit of your Design Brief.</a:t>
            </a:r>
            <a:r>
              <a:rPr lang="en-US" sz="1400" dirty="0">
                <a:latin typeface="Helvetica"/>
                <a:cs typeface="Helvetica"/>
              </a:rPr>
              <a:t> </a:t>
            </a:r>
            <a:r>
              <a:rPr lang="en-US" sz="1400" dirty="0" smtClean="0">
                <a:latin typeface="Helvetica"/>
                <a:cs typeface="Helvetica"/>
              </a:rPr>
              <a:t>A </a:t>
            </a:r>
            <a:r>
              <a:rPr lang="en-US" sz="1400" dirty="0" smtClean="0">
                <a:latin typeface="Helvetica"/>
                <a:cs typeface="Helvetica"/>
              </a:rPr>
              <a:t>strong, focused and creative design brief will help your project to develop successfully</a:t>
            </a:r>
            <a:r>
              <a:rPr lang="en-US" sz="1400" dirty="0">
                <a:latin typeface="Helvetica"/>
                <a:cs typeface="Helvetica"/>
              </a:rPr>
              <a:t>. </a:t>
            </a:r>
            <a:r>
              <a:rPr lang="en-US" sz="1400" dirty="0" smtClean="0">
                <a:latin typeface="Helvetica"/>
                <a:cs typeface="Helvetica"/>
              </a:rPr>
              <a:t>Small tweaks can be made later.</a:t>
            </a:r>
            <a:endParaRPr lang="en-US" sz="1400" dirty="0" smtClean="0">
              <a:latin typeface="Helvetica"/>
              <a:cs typeface="Helvetica"/>
            </a:endParaRPr>
          </a:p>
          <a:p>
            <a:endParaRPr lang="en-US" sz="1400" dirty="0">
              <a:latin typeface="Helvetica"/>
              <a:cs typeface="Helvetica"/>
            </a:endParaRPr>
          </a:p>
          <a:p>
            <a:r>
              <a:rPr lang="en-US" sz="1400" dirty="0" smtClean="0">
                <a:latin typeface="Helvetica"/>
                <a:cs typeface="Helvetica"/>
              </a:rPr>
              <a:t>There </a:t>
            </a:r>
            <a:r>
              <a:rPr lang="en-US" sz="1400" dirty="0">
                <a:latin typeface="Helvetica"/>
                <a:cs typeface="Helvetica"/>
              </a:rPr>
              <a:t>are a couple of main reasons why any graphic design project needs a detailed design brief: It spells out exactly what clients want to achieve. And it acts as a point of reference for you, your teachers and A-Level examiners. Use the headings below to outline the purpose of your Self-directed project.  </a:t>
            </a:r>
            <a:r>
              <a:rPr lang="en-US" sz="1400" u="sng" dirty="0">
                <a:latin typeface="Helvetica"/>
                <a:cs typeface="Helvetica"/>
              </a:rPr>
              <a:t>If a heading is not relevant to your project you can skip it</a:t>
            </a:r>
            <a:r>
              <a:rPr lang="en-US" sz="1400" u="sng" dirty="0" smtClean="0">
                <a:latin typeface="Helvetica"/>
                <a:cs typeface="Helvetica"/>
              </a:rPr>
              <a:t>.</a:t>
            </a:r>
            <a:endParaRPr lang="en-US" sz="1400" dirty="0">
              <a:latin typeface="Helvetica"/>
              <a:cs typeface="Helvetica"/>
            </a:endParaRPr>
          </a:p>
          <a:p>
            <a:endParaRPr lang="en-GB" sz="1400" dirty="0">
              <a:latin typeface="Helvetica"/>
              <a:cs typeface="Helvetica"/>
            </a:endParaRPr>
          </a:p>
          <a:p>
            <a:r>
              <a:rPr lang="en-US" sz="1400" b="1" dirty="0">
                <a:latin typeface="Helvetica"/>
                <a:cs typeface="Helvetica"/>
              </a:rPr>
              <a:t>Corporate profile:</a:t>
            </a:r>
            <a:r>
              <a:rPr lang="en-US" sz="1400" dirty="0">
                <a:latin typeface="Helvetica"/>
                <a:cs typeface="Helvetica"/>
              </a:rPr>
              <a:t> A summary of the client/business and a </a:t>
            </a:r>
            <a:r>
              <a:rPr lang="en-US" sz="1400" i="1" dirty="0">
                <a:latin typeface="Helvetica"/>
                <a:cs typeface="Helvetica"/>
              </a:rPr>
              <a:t>brief</a:t>
            </a:r>
            <a:r>
              <a:rPr lang="en-US" sz="1400" dirty="0">
                <a:latin typeface="Helvetica"/>
                <a:cs typeface="Helvetica"/>
              </a:rPr>
              <a:t> history will help</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Market position: </a:t>
            </a:r>
            <a:r>
              <a:rPr lang="en-US" sz="1400" dirty="0">
                <a:latin typeface="Helvetica"/>
                <a:cs typeface="Helvetica"/>
              </a:rPr>
              <a:t>A realistic evaluation of the company’s service/product relative to what competitors are doing</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Target Market: </a:t>
            </a:r>
            <a:r>
              <a:rPr lang="en-US" sz="1400" dirty="0">
                <a:latin typeface="Helvetica"/>
                <a:cs typeface="Helvetica"/>
              </a:rPr>
              <a:t>A description of your intended consumers/audience (demographic). Include age, gender, income, employment, geography, lifestyle of those the client wants to reach</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Current situation: </a:t>
            </a:r>
            <a:r>
              <a:rPr lang="en-US" sz="1400" dirty="0">
                <a:latin typeface="Helvetica"/>
                <a:cs typeface="Helvetica"/>
              </a:rPr>
              <a:t>An explanation of what’s happening to bring about the need for this project e.g., a new product launch</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Communication background: </a:t>
            </a:r>
            <a:r>
              <a:rPr lang="en-US" sz="1400" dirty="0">
                <a:latin typeface="Helvetica"/>
                <a:cs typeface="Helvetica"/>
              </a:rPr>
              <a:t>Previous and present communication activity, such as research, advertising, direct mail, graphic design, public relations, etc</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Communication task: </a:t>
            </a:r>
            <a:r>
              <a:rPr lang="en-US" sz="1400" dirty="0">
                <a:latin typeface="Helvetica"/>
                <a:cs typeface="Helvetica"/>
              </a:rPr>
              <a:t>What’s the intended message? Where possible, include information to be shown in the designed item e.g. taglines, body text, imagery, etc</a:t>
            </a:r>
            <a:r>
              <a:rPr lang="en-US" sz="1400" dirty="0" smtClean="0">
                <a:latin typeface="Helvetica"/>
                <a:cs typeface="Helvetica"/>
              </a:rPr>
              <a:t>.</a:t>
            </a:r>
          </a:p>
          <a:p>
            <a:endParaRPr lang="en-GB" sz="1400" dirty="0">
              <a:latin typeface="Helvetica"/>
              <a:cs typeface="Helvetica"/>
            </a:endParaRPr>
          </a:p>
          <a:p>
            <a:r>
              <a:rPr lang="en-US" sz="1400" b="1" dirty="0">
                <a:latin typeface="Helvetica"/>
                <a:cs typeface="Helvetica"/>
              </a:rPr>
              <a:t>Objectives: </a:t>
            </a:r>
            <a:r>
              <a:rPr lang="en-US" sz="1400" dirty="0">
                <a:latin typeface="Helvetica"/>
                <a:cs typeface="Helvetica"/>
              </a:rPr>
              <a:t>What does the client want to achieve? Where possible, make the objectives specific and the results measurable, e.g. increase sales, raise awareness, appeal to a new market etc.</a:t>
            </a:r>
            <a:endParaRPr lang="en-GB" sz="1400" dirty="0">
              <a:latin typeface="Helvetica"/>
              <a:cs typeface="Helvetica"/>
            </a:endParaRPr>
          </a:p>
          <a:p>
            <a:endParaRPr lang="en-US" sz="1400" dirty="0" smtClean="0">
              <a:latin typeface="Helvetica"/>
              <a:cs typeface="Helvetica"/>
            </a:endParaRPr>
          </a:p>
          <a:p>
            <a:endParaRPr lang="en-US" sz="1400" dirty="0" smtClean="0">
              <a:latin typeface="Helvetica"/>
              <a:cs typeface="Helvetica"/>
            </a:endParaRPr>
          </a:p>
          <a:p>
            <a:endParaRPr lang="en-US" sz="3200" dirty="0" smtClean="0">
              <a:latin typeface="Helvetica"/>
              <a:cs typeface="Helvetica"/>
            </a:endParaRPr>
          </a:p>
        </p:txBody>
      </p:sp>
    </p:spTree>
    <p:extLst>
      <p:ext uri="{BB962C8B-B14F-4D97-AF65-F5344CB8AC3E}">
        <p14:creationId xmlns:p14="http://schemas.microsoft.com/office/powerpoint/2010/main" val="335294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66915"/>
            <a:ext cx="11317724" cy="3600986"/>
          </a:xfrm>
          <a:prstGeom prst="rect">
            <a:avLst/>
          </a:prstGeom>
          <a:noFill/>
        </p:spPr>
        <p:txBody>
          <a:bodyPr wrap="square" rtlCol="0">
            <a:spAutoFit/>
          </a:bodyPr>
          <a:lstStyle/>
          <a:p>
            <a:r>
              <a:rPr lang="en-US" sz="3200" b="1" dirty="0" smtClean="0">
                <a:latin typeface="Helvetica"/>
                <a:cs typeface="Helvetica"/>
              </a:rPr>
              <a:t>C. Designer Studies </a:t>
            </a:r>
          </a:p>
          <a:p>
            <a:r>
              <a:rPr lang="en-US" sz="1200" i="1" dirty="0" smtClean="0">
                <a:latin typeface="Helvetica"/>
                <a:cs typeface="Helvetica"/>
              </a:rPr>
              <a:t>This section consists of Research, exploring designers’ styles/techniques, copying their own and creating your own versions in the style of designers.</a:t>
            </a:r>
          </a:p>
          <a:p>
            <a:endParaRPr lang="en-US" dirty="0">
              <a:latin typeface="Helvetica"/>
              <a:cs typeface="Helvetica"/>
            </a:endParaRPr>
          </a:p>
          <a:p>
            <a:r>
              <a:rPr lang="en-US" dirty="0" smtClean="0">
                <a:latin typeface="Helvetica"/>
                <a:cs typeface="Helvetica"/>
              </a:rPr>
              <a:t>For the 3 week short project you must produce </a:t>
            </a:r>
            <a:r>
              <a:rPr lang="en-US" dirty="0" smtClean="0">
                <a:latin typeface="Helvetica"/>
                <a:cs typeface="Helvetica"/>
              </a:rPr>
              <a:t>a minimum of </a:t>
            </a:r>
            <a:r>
              <a:rPr lang="en-US" dirty="0" smtClean="0">
                <a:latin typeface="Helvetica"/>
                <a:cs typeface="Helvetica"/>
              </a:rPr>
              <a:t>2 </a:t>
            </a:r>
            <a:r>
              <a:rPr lang="en-US" dirty="0" smtClean="0">
                <a:latin typeface="Helvetica"/>
                <a:cs typeface="Helvetica"/>
              </a:rPr>
              <a:t>designer/artist </a:t>
            </a:r>
            <a:r>
              <a:rPr lang="en-US" dirty="0" smtClean="0">
                <a:latin typeface="Helvetica"/>
                <a:cs typeface="Helvetica"/>
              </a:rPr>
              <a:t>studies. </a:t>
            </a:r>
            <a:r>
              <a:rPr lang="en-US" dirty="0" smtClean="0">
                <a:latin typeface="Helvetica"/>
                <a:cs typeface="Helvetica"/>
              </a:rPr>
              <a:t>At least 1x A3 page for each designer/artist.</a:t>
            </a:r>
            <a:r>
              <a:rPr lang="en-US" dirty="0">
                <a:latin typeface="Helvetica"/>
                <a:cs typeface="Helvetica"/>
              </a:rPr>
              <a:t> </a:t>
            </a:r>
            <a:r>
              <a:rPr lang="en-US" dirty="0" smtClean="0">
                <a:latin typeface="Helvetica"/>
                <a:cs typeface="Helvetica"/>
              </a:rPr>
              <a:t>You </a:t>
            </a:r>
            <a:r>
              <a:rPr lang="en-US" dirty="0" smtClean="0">
                <a:latin typeface="Helvetica"/>
                <a:cs typeface="Helvetica"/>
              </a:rPr>
              <a:t>are allowed to produce more than </a:t>
            </a:r>
            <a:r>
              <a:rPr lang="en-US" dirty="0" smtClean="0">
                <a:latin typeface="Helvetica"/>
                <a:cs typeface="Helvetica"/>
              </a:rPr>
              <a:t>2 </a:t>
            </a:r>
            <a:r>
              <a:rPr lang="en-US" dirty="0" smtClean="0">
                <a:latin typeface="Helvetica"/>
                <a:cs typeface="Helvetica"/>
              </a:rPr>
              <a:t>designer/artist studies.</a:t>
            </a:r>
          </a:p>
          <a:p>
            <a:endParaRPr lang="en-US" dirty="0">
              <a:latin typeface="Helvetica"/>
              <a:cs typeface="Helvetica"/>
            </a:endParaRPr>
          </a:p>
          <a:p>
            <a:r>
              <a:rPr lang="en-US" sz="1600" dirty="0">
                <a:latin typeface="Helvetica"/>
                <a:cs typeface="Helvetica"/>
              </a:rPr>
              <a:t>Remember each designer study should </a:t>
            </a:r>
            <a:r>
              <a:rPr lang="en-US" sz="1600" dirty="0" smtClean="0">
                <a:latin typeface="Helvetica"/>
                <a:cs typeface="Helvetica"/>
              </a:rPr>
              <a:t>include:</a:t>
            </a:r>
          </a:p>
          <a:p>
            <a:pPr marL="285750" indent="-285750">
              <a:buFont typeface="Arial"/>
              <a:buChar char="•"/>
            </a:pPr>
            <a:r>
              <a:rPr lang="en-US" sz="1600" dirty="0">
                <a:latin typeface="Helvetica"/>
                <a:cs typeface="Helvetica"/>
              </a:rPr>
              <a:t>R</a:t>
            </a:r>
            <a:r>
              <a:rPr lang="en-US" sz="1600" dirty="0" smtClean="0">
                <a:latin typeface="Helvetica"/>
                <a:cs typeface="Helvetica"/>
              </a:rPr>
              <a:t>esearch </a:t>
            </a:r>
            <a:r>
              <a:rPr lang="en-US" sz="1600" dirty="0">
                <a:latin typeface="Helvetica"/>
                <a:cs typeface="Helvetica"/>
              </a:rPr>
              <a:t>of the designer/analysis of artwork (presented as a tab/flap</a:t>
            </a:r>
            <a:r>
              <a:rPr lang="en-US" sz="1600" dirty="0" smtClean="0">
                <a:latin typeface="Helvetica"/>
                <a:cs typeface="Helvetica"/>
              </a:rPr>
              <a:t>)</a:t>
            </a:r>
          </a:p>
          <a:p>
            <a:pPr marL="285750" indent="-285750">
              <a:buFont typeface="Arial"/>
              <a:buChar char="•"/>
            </a:pPr>
            <a:r>
              <a:rPr lang="en-US" sz="1600" dirty="0" smtClean="0">
                <a:latin typeface="Helvetica"/>
                <a:cs typeface="Helvetica"/>
              </a:rPr>
              <a:t>At least 1x </a:t>
            </a:r>
            <a:r>
              <a:rPr lang="en-US" sz="1600" dirty="0">
                <a:latin typeface="Helvetica"/>
                <a:cs typeface="Helvetica"/>
              </a:rPr>
              <a:t>copy </a:t>
            </a:r>
            <a:r>
              <a:rPr lang="en-US" sz="1600" dirty="0" smtClean="0">
                <a:latin typeface="Helvetica"/>
                <a:cs typeface="Helvetica"/>
              </a:rPr>
              <a:t>of designer’s work</a:t>
            </a:r>
          </a:p>
          <a:p>
            <a:pPr marL="285750" indent="-285750">
              <a:buFont typeface="Arial"/>
              <a:buChar char="•"/>
            </a:pPr>
            <a:r>
              <a:rPr lang="en-US" sz="1600" dirty="0">
                <a:latin typeface="Helvetica"/>
                <a:cs typeface="Helvetica"/>
              </a:rPr>
              <a:t>Y</a:t>
            </a:r>
            <a:r>
              <a:rPr lang="en-US" sz="1600" dirty="0" smtClean="0">
                <a:latin typeface="Helvetica"/>
                <a:cs typeface="Helvetica"/>
              </a:rPr>
              <a:t>our </a:t>
            </a:r>
            <a:r>
              <a:rPr lang="en-US" sz="1600" dirty="0">
                <a:latin typeface="Helvetica"/>
                <a:cs typeface="Helvetica"/>
              </a:rPr>
              <a:t>own versions related to your </a:t>
            </a:r>
            <a:r>
              <a:rPr lang="en-US" sz="1600" dirty="0" smtClean="0">
                <a:latin typeface="Helvetica"/>
                <a:cs typeface="Helvetica"/>
              </a:rPr>
              <a:t>theme, in the same style of the designer</a:t>
            </a:r>
          </a:p>
          <a:p>
            <a:pPr marL="285750" indent="-285750">
              <a:buFont typeface="Arial"/>
              <a:buChar char="•"/>
            </a:pPr>
            <a:r>
              <a:rPr lang="en-US" sz="1600" dirty="0" smtClean="0">
                <a:latin typeface="Helvetica"/>
                <a:cs typeface="Helvetica"/>
              </a:rPr>
              <a:t>Please </a:t>
            </a:r>
            <a:r>
              <a:rPr lang="en-US" sz="1600" dirty="0">
                <a:latin typeface="Helvetica"/>
                <a:cs typeface="Helvetica"/>
              </a:rPr>
              <a:t>use varied mediums and techniques, digital, off-screen, combination of digital and off-screen </a:t>
            </a:r>
            <a:r>
              <a:rPr lang="en-US" sz="1600" dirty="0" smtClean="0">
                <a:latin typeface="Helvetica"/>
                <a:cs typeface="Helvetica"/>
              </a:rPr>
              <a:t>techniques. Include </a:t>
            </a:r>
            <a:r>
              <a:rPr lang="en-US" sz="1600" dirty="0">
                <a:latin typeface="Helvetica"/>
                <a:cs typeface="Helvetica"/>
              </a:rPr>
              <a:t>annotations and step-by-step process.</a:t>
            </a:r>
            <a:r>
              <a:rPr lang="en-GB" sz="1600" dirty="0">
                <a:latin typeface="Helvetica"/>
                <a:cs typeface="Helvetica"/>
              </a:rPr>
              <a:t> </a:t>
            </a:r>
            <a:endParaRPr lang="en-US" sz="1600" dirty="0" smtClean="0">
              <a:latin typeface="Helvetica"/>
              <a:cs typeface="Helvetica"/>
            </a:endParaRPr>
          </a:p>
          <a:p>
            <a:endParaRPr lang="en-US" sz="1600" dirty="0" smtClean="0">
              <a:latin typeface="Helvetica"/>
              <a:cs typeface="Helvetica"/>
            </a:endParaRPr>
          </a:p>
        </p:txBody>
      </p:sp>
      <p:sp>
        <p:nvSpPr>
          <p:cNvPr id="5" name="TextBox 4"/>
          <p:cNvSpPr txBox="1"/>
          <p:nvPr/>
        </p:nvSpPr>
        <p:spPr>
          <a:xfrm>
            <a:off x="362937" y="6463237"/>
            <a:ext cx="1223412" cy="276999"/>
          </a:xfrm>
          <a:prstGeom prst="rect">
            <a:avLst/>
          </a:prstGeom>
          <a:noFill/>
        </p:spPr>
        <p:txBody>
          <a:bodyPr wrap="none" rtlCol="0">
            <a:spAutoFit/>
          </a:bodyPr>
          <a:lstStyle/>
          <a:p>
            <a:r>
              <a:rPr lang="en-US" sz="1200" dirty="0" smtClean="0">
                <a:latin typeface="Helvetica"/>
                <a:cs typeface="Helvetica"/>
              </a:rPr>
              <a:t>REFLECTION*</a:t>
            </a:r>
            <a:endParaRPr lang="en-US" sz="1200" dirty="0">
              <a:latin typeface="Helvetica"/>
              <a:cs typeface="Helvetica"/>
            </a:endParaRPr>
          </a:p>
        </p:txBody>
      </p:sp>
    </p:spTree>
    <p:extLst>
      <p:ext uri="{BB962C8B-B14F-4D97-AF65-F5344CB8AC3E}">
        <p14:creationId xmlns:p14="http://schemas.microsoft.com/office/powerpoint/2010/main" val="167120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126624"/>
            <a:ext cx="11317724" cy="6647973"/>
          </a:xfrm>
          <a:prstGeom prst="rect">
            <a:avLst/>
          </a:prstGeom>
          <a:noFill/>
        </p:spPr>
        <p:txBody>
          <a:bodyPr wrap="square" rtlCol="0">
            <a:spAutoFit/>
          </a:bodyPr>
          <a:lstStyle/>
          <a:p>
            <a:r>
              <a:rPr lang="en-US" sz="3200" b="1" dirty="0" smtClean="0">
                <a:latin typeface="Helvetica"/>
                <a:cs typeface="Helvetica"/>
              </a:rPr>
              <a:t>D. </a:t>
            </a:r>
            <a:r>
              <a:rPr lang="en-US" sz="2400" b="1" dirty="0" smtClean="0">
                <a:latin typeface="Helvetica"/>
                <a:cs typeface="Helvetica"/>
              </a:rPr>
              <a:t>Generate y</a:t>
            </a:r>
            <a:r>
              <a:rPr lang="en-US" sz="2400" b="1" dirty="0" smtClean="0">
                <a:latin typeface="Helvetica"/>
                <a:cs typeface="Helvetica"/>
              </a:rPr>
              <a:t>our </a:t>
            </a:r>
            <a:r>
              <a:rPr lang="en-US" sz="2400" b="1" dirty="0">
                <a:latin typeface="Helvetica"/>
                <a:cs typeface="Helvetica"/>
              </a:rPr>
              <a:t>Initial ideas/designs + initial </a:t>
            </a:r>
            <a:r>
              <a:rPr lang="en-US" sz="2400" b="1" dirty="0" smtClean="0">
                <a:latin typeface="Helvetica"/>
                <a:cs typeface="Helvetica"/>
              </a:rPr>
              <a:t>developments</a:t>
            </a:r>
          </a:p>
          <a:p>
            <a:r>
              <a:rPr lang="en-US" sz="2400" b="1" dirty="0" smtClean="0">
                <a:latin typeface="Helvetica"/>
                <a:cs typeface="Helvetica"/>
              </a:rPr>
              <a:t>= </a:t>
            </a:r>
            <a:r>
              <a:rPr lang="en-US" sz="2400" b="1" dirty="0" smtClean="0">
                <a:latin typeface="Helvetica"/>
                <a:cs typeface="Helvetica"/>
              </a:rPr>
              <a:t>x4 </a:t>
            </a:r>
            <a:r>
              <a:rPr lang="en-US" sz="2400" b="1" dirty="0" smtClean="0">
                <a:latin typeface="Helvetica"/>
                <a:cs typeface="Helvetica"/>
              </a:rPr>
              <a:t>A3 sides minimum</a:t>
            </a:r>
            <a:r>
              <a:rPr lang="en-US" sz="2400" dirty="0">
                <a:latin typeface="Helvetica"/>
                <a:cs typeface="Helvetica"/>
              </a:rPr>
              <a:t> </a:t>
            </a:r>
            <a:r>
              <a:rPr lang="en-US" sz="1200" dirty="0" smtClean="0">
                <a:latin typeface="Helvetica"/>
                <a:cs typeface="Helvetica"/>
              </a:rPr>
              <a:t>These </a:t>
            </a:r>
            <a:r>
              <a:rPr lang="en-US" sz="1200" dirty="0">
                <a:latin typeface="Helvetica"/>
                <a:cs typeface="Helvetica"/>
              </a:rPr>
              <a:t>designs should consist of small thumbnails drawings + small and medium sized </a:t>
            </a:r>
            <a:r>
              <a:rPr lang="en-US" sz="1200" dirty="0" smtClean="0">
                <a:latin typeface="Helvetica"/>
                <a:cs typeface="Helvetica"/>
              </a:rPr>
              <a:t>designs.</a:t>
            </a:r>
          </a:p>
          <a:p>
            <a:pPr lvl="0"/>
            <a:r>
              <a:rPr lang="en-GB" b="1" dirty="0" smtClean="0">
                <a:latin typeface="Helvetica"/>
                <a:cs typeface="Helvetica"/>
              </a:rPr>
              <a:t>Develop </a:t>
            </a:r>
            <a:r>
              <a:rPr lang="en-GB" b="1" dirty="0">
                <a:latin typeface="Helvetica"/>
                <a:cs typeface="Helvetica"/>
              </a:rPr>
              <a:t>your initial designs for your chosen </a:t>
            </a:r>
            <a:r>
              <a:rPr lang="en-GB" b="1" dirty="0" smtClean="0">
                <a:latin typeface="Helvetica"/>
                <a:cs typeface="Helvetica"/>
              </a:rPr>
              <a:t>theme/topic.</a:t>
            </a:r>
          </a:p>
          <a:p>
            <a:pPr marL="285750" lvl="0" indent="-285750">
              <a:buFont typeface="Arial"/>
              <a:buChar char="•"/>
            </a:pPr>
            <a:endParaRPr lang="en-GB" b="1" dirty="0">
              <a:latin typeface="Helvetica"/>
              <a:cs typeface="Helvetica"/>
            </a:endParaRPr>
          </a:p>
          <a:p>
            <a:pPr marL="285750" lvl="0" indent="-285750">
              <a:buFont typeface="Arial"/>
              <a:buChar char="•"/>
            </a:pPr>
            <a:r>
              <a:rPr lang="en-GB" sz="1600" dirty="0" smtClean="0">
                <a:latin typeface="Helvetica"/>
                <a:cs typeface="Helvetica"/>
              </a:rPr>
              <a:t>You </a:t>
            </a:r>
            <a:r>
              <a:rPr lang="en-GB" sz="1600" dirty="0">
                <a:latin typeface="Helvetica"/>
                <a:cs typeface="Helvetica"/>
              </a:rPr>
              <a:t>have already </a:t>
            </a:r>
            <a:r>
              <a:rPr lang="en-GB" sz="1600" dirty="0" smtClean="0">
                <a:latin typeface="Helvetica"/>
                <a:cs typeface="Helvetica"/>
              </a:rPr>
              <a:t>produced at least 2</a:t>
            </a:r>
            <a:r>
              <a:rPr lang="en-GB" sz="1600" i="1" dirty="0" smtClean="0">
                <a:latin typeface="Helvetica"/>
                <a:cs typeface="Helvetica"/>
              </a:rPr>
              <a:t>x designer/artist </a:t>
            </a:r>
            <a:r>
              <a:rPr lang="en-GB" sz="1600" i="1" dirty="0">
                <a:latin typeface="Helvetica"/>
                <a:cs typeface="Helvetica"/>
              </a:rPr>
              <a:t>studies</a:t>
            </a:r>
            <a:r>
              <a:rPr lang="en-GB" sz="1600" dirty="0">
                <a:latin typeface="Helvetica"/>
                <a:cs typeface="Helvetica"/>
              </a:rPr>
              <a:t>. Within each study you have created your own versions in the style of the </a:t>
            </a:r>
            <a:r>
              <a:rPr lang="en-GB" sz="1600" dirty="0" smtClean="0">
                <a:latin typeface="Helvetica"/>
                <a:cs typeface="Helvetica"/>
              </a:rPr>
              <a:t>designers. </a:t>
            </a:r>
            <a:r>
              <a:rPr lang="en-GB" sz="1600" dirty="0">
                <a:latin typeface="Helvetica"/>
                <a:cs typeface="Helvetica"/>
              </a:rPr>
              <a:t>T</a:t>
            </a:r>
            <a:r>
              <a:rPr lang="en-GB" sz="1600" dirty="0" smtClean="0">
                <a:latin typeface="Helvetica"/>
                <a:cs typeface="Helvetica"/>
              </a:rPr>
              <a:t>hese </a:t>
            </a:r>
            <a:r>
              <a:rPr lang="en-GB" sz="1600" dirty="0">
                <a:latin typeface="Helvetica"/>
                <a:cs typeface="Helvetica"/>
              </a:rPr>
              <a:t>designs should have been related to your chosen </a:t>
            </a:r>
            <a:r>
              <a:rPr lang="en-GB" sz="1600" dirty="0" smtClean="0">
                <a:latin typeface="Helvetica"/>
                <a:cs typeface="Helvetica"/>
              </a:rPr>
              <a:t>theme. </a:t>
            </a:r>
            <a:r>
              <a:rPr lang="en-GB" sz="1600" u="sng" dirty="0" smtClean="0">
                <a:latin typeface="Helvetica"/>
                <a:cs typeface="Helvetica"/>
              </a:rPr>
              <a:t>Your initial developments should include both typography and pictorial (images/illustration).</a:t>
            </a:r>
          </a:p>
          <a:p>
            <a:pPr lvl="0"/>
            <a:endParaRPr lang="en-GB" sz="1600" dirty="0" smtClean="0">
              <a:latin typeface="Helvetica"/>
              <a:cs typeface="Helvetica"/>
            </a:endParaRPr>
          </a:p>
          <a:p>
            <a:pPr marL="285750" indent="-285750">
              <a:buFont typeface="Arial"/>
              <a:buChar char="•"/>
            </a:pPr>
            <a:r>
              <a:rPr lang="en-GB" sz="1600" dirty="0" smtClean="0">
                <a:latin typeface="Helvetica"/>
                <a:cs typeface="Helvetica"/>
              </a:rPr>
              <a:t>You </a:t>
            </a:r>
            <a:r>
              <a:rPr lang="en-GB" sz="1600" dirty="0">
                <a:latin typeface="Helvetica"/>
                <a:cs typeface="Helvetica"/>
              </a:rPr>
              <a:t>are to choose your strongest </a:t>
            </a:r>
            <a:r>
              <a:rPr lang="en-GB" sz="1600" dirty="0" smtClean="0">
                <a:latin typeface="Helvetica"/>
                <a:cs typeface="Helvetica"/>
              </a:rPr>
              <a:t>designs </a:t>
            </a:r>
            <a:r>
              <a:rPr lang="en-GB" sz="1600" dirty="0">
                <a:latin typeface="Helvetica"/>
                <a:cs typeface="Helvetica"/>
              </a:rPr>
              <a:t>from your own versions and develop these designs using a range of mediums/techniques. Don’t forget to keep referencing your designer’s work</a:t>
            </a:r>
            <a:r>
              <a:rPr lang="en-GB" sz="1600" dirty="0" smtClean="0">
                <a:latin typeface="Helvetica"/>
                <a:cs typeface="Helvetica"/>
              </a:rPr>
              <a:t>!</a:t>
            </a:r>
          </a:p>
          <a:p>
            <a:pPr marL="285750" indent="-285750">
              <a:buFont typeface="Arial"/>
              <a:buChar char="•"/>
            </a:pPr>
            <a:endParaRPr lang="en-GB" sz="1600" dirty="0">
              <a:latin typeface="Helvetica"/>
              <a:cs typeface="Helvetica"/>
            </a:endParaRPr>
          </a:p>
          <a:p>
            <a:pPr marL="285750" indent="-285750">
              <a:buFont typeface="Arial"/>
              <a:buChar char="•"/>
            </a:pPr>
            <a:r>
              <a:rPr lang="en-GB" sz="1600" dirty="0">
                <a:latin typeface="Helvetica"/>
                <a:cs typeface="Helvetica"/>
              </a:rPr>
              <a:t>Your developments must be a combination of digital, off-screen, and a combination of both. Work on different pre-prepared surfaces. Refer back to your research for inspiration and add to your research</a:t>
            </a:r>
            <a:r>
              <a:rPr lang="en-GB" sz="1600" dirty="0" smtClean="0">
                <a:latin typeface="Helvetica"/>
                <a:cs typeface="Helvetica"/>
              </a:rPr>
              <a:t>.</a:t>
            </a:r>
          </a:p>
          <a:p>
            <a:pPr marL="285750" indent="-285750">
              <a:buFont typeface="Arial"/>
              <a:buChar char="•"/>
            </a:pPr>
            <a:endParaRPr lang="en-GB" sz="1600" dirty="0">
              <a:latin typeface="Helvetica"/>
              <a:cs typeface="Helvetica"/>
            </a:endParaRPr>
          </a:p>
          <a:p>
            <a:pPr marL="285750" indent="-285750">
              <a:buFont typeface="Arial"/>
              <a:buChar char="•"/>
            </a:pPr>
            <a:r>
              <a:rPr lang="en-US" sz="1600" dirty="0">
                <a:latin typeface="Helvetica"/>
                <a:cs typeface="Helvetica"/>
              </a:rPr>
              <a:t>Remember, in your previous projects you have used lots of off-screen techniques, revisit some of these for this project and explore new </a:t>
            </a:r>
            <a:r>
              <a:rPr lang="en-US" sz="1600" dirty="0" smtClean="0">
                <a:latin typeface="Helvetica"/>
                <a:cs typeface="Helvetica"/>
              </a:rPr>
              <a:t>ones.</a:t>
            </a:r>
          </a:p>
          <a:p>
            <a:pPr marL="285750" indent="-285750">
              <a:buFont typeface="Arial"/>
              <a:buChar char="•"/>
            </a:pPr>
            <a:endParaRPr lang="en-US" sz="1600" dirty="0">
              <a:latin typeface="Helvetica"/>
              <a:cs typeface="Helvetica"/>
            </a:endParaRPr>
          </a:p>
          <a:p>
            <a:r>
              <a:rPr lang="en-US" sz="1400" dirty="0">
                <a:latin typeface="Helvetica"/>
                <a:cs typeface="Helvetica"/>
              </a:rPr>
              <a:t>Suggestions of pages for this </a:t>
            </a:r>
            <a:r>
              <a:rPr lang="en-US" sz="1400" dirty="0" smtClean="0">
                <a:latin typeface="Helvetica"/>
                <a:cs typeface="Helvetica"/>
              </a:rPr>
              <a:t>section (remember to use flaps/tabs/concertinas/overlays to strengthen the journey of design):</a:t>
            </a:r>
            <a:endParaRPr lang="en-US" sz="1400" dirty="0">
              <a:latin typeface="Helvetica"/>
              <a:cs typeface="Helvetica"/>
            </a:endParaRPr>
          </a:p>
          <a:p>
            <a:pPr marL="285750" indent="-285750">
              <a:buFont typeface="Arial"/>
              <a:buChar char="•"/>
            </a:pPr>
            <a:r>
              <a:rPr lang="en-US" sz="1400" dirty="0">
                <a:latin typeface="Helvetica"/>
                <a:cs typeface="Helvetica"/>
              </a:rPr>
              <a:t>Typography exploration </a:t>
            </a:r>
            <a:r>
              <a:rPr lang="en-GB" sz="1400" dirty="0">
                <a:latin typeface="Helvetica"/>
                <a:cs typeface="Helvetica"/>
              </a:rPr>
              <a:t>=</a:t>
            </a:r>
            <a:r>
              <a:rPr lang="en-US" sz="1400" dirty="0">
                <a:latin typeface="Helvetica"/>
                <a:cs typeface="Helvetica"/>
              </a:rPr>
              <a:t> </a:t>
            </a:r>
            <a:r>
              <a:rPr lang="en-US" sz="1400" i="1" dirty="0" smtClean="0">
                <a:latin typeface="Helvetica"/>
                <a:cs typeface="Helvetica"/>
              </a:rPr>
              <a:t>1-2</a:t>
            </a:r>
            <a:r>
              <a:rPr lang="en-US" sz="1400" i="1" dirty="0" smtClean="0">
                <a:latin typeface="Helvetica"/>
                <a:cs typeface="Helvetica"/>
              </a:rPr>
              <a:t> </a:t>
            </a:r>
            <a:r>
              <a:rPr lang="en-US" sz="1400" i="1" dirty="0">
                <a:latin typeface="Helvetica"/>
                <a:cs typeface="Helvetica"/>
              </a:rPr>
              <a:t>sides to begin with (include both digital and off-screen exploration</a:t>
            </a:r>
            <a:r>
              <a:rPr lang="en-US" sz="1400" i="1" dirty="0" smtClean="0">
                <a:latin typeface="Helvetica"/>
                <a:cs typeface="Helvetica"/>
              </a:rPr>
              <a:t>)</a:t>
            </a:r>
            <a:endParaRPr lang="en-US" sz="1400" i="1" dirty="0">
              <a:latin typeface="Helvetica"/>
              <a:cs typeface="Helvetica"/>
            </a:endParaRPr>
          </a:p>
          <a:p>
            <a:pPr marL="285750" indent="-285750">
              <a:buFont typeface="Arial"/>
              <a:buChar char="•"/>
            </a:pPr>
            <a:r>
              <a:rPr lang="en-US" sz="1400" dirty="0">
                <a:latin typeface="Helvetica"/>
                <a:cs typeface="Helvetica"/>
              </a:rPr>
              <a:t>Logo design development = </a:t>
            </a:r>
            <a:r>
              <a:rPr lang="en-US" sz="1400" i="1" dirty="0" smtClean="0">
                <a:latin typeface="Helvetica"/>
                <a:cs typeface="Helvetica"/>
              </a:rPr>
              <a:t>1-2 </a:t>
            </a:r>
            <a:r>
              <a:rPr lang="en-US" sz="1400" i="1" dirty="0">
                <a:latin typeface="Helvetica"/>
                <a:cs typeface="Helvetica"/>
              </a:rPr>
              <a:t>sides (reference the styles of your chosen designers, explore trends, create variations etc.)</a:t>
            </a:r>
          </a:p>
          <a:p>
            <a:pPr marL="285750" indent="-285750">
              <a:buFont typeface="Arial"/>
              <a:buChar char="•"/>
            </a:pPr>
            <a:r>
              <a:rPr lang="en-GB" sz="1400" dirty="0">
                <a:latin typeface="Helvetica"/>
                <a:cs typeface="Helvetica"/>
              </a:rPr>
              <a:t>Pictorial/images development = </a:t>
            </a:r>
            <a:r>
              <a:rPr lang="en-GB" sz="1400" i="1" dirty="0" smtClean="0">
                <a:latin typeface="Helvetica"/>
                <a:cs typeface="Helvetica"/>
              </a:rPr>
              <a:t>2 </a:t>
            </a:r>
            <a:r>
              <a:rPr lang="en-GB" sz="1400" i="1" dirty="0">
                <a:latin typeface="Helvetica"/>
                <a:cs typeface="Helvetica"/>
              </a:rPr>
              <a:t>sides (include hand drawn designs; </a:t>
            </a:r>
            <a:r>
              <a:rPr lang="en-GB" sz="1400" i="1" dirty="0" smtClean="0">
                <a:latin typeface="Helvetica"/>
                <a:cs typeface="Helvetica"/>
              </a:rPr>
              <a:t>sketches and doodles, include notes and annotations; digital versions of your drawings </a:t>
            </a:r>
            <a:r>
              <a:rPr lang="mr-IN" sz="1400" i="1" dirty="0" smtClean="0">
                <a:latin typeface="Helvetica"/>
                <a:cs typeface="Helvetica"/>
              </a:rPr>
              <a:t>–</a:t>
            </a:r>
            <a:r>
              <a:rPr lang="en-GB" sz="1400" i="1" dirty="0" smtClean="0">
                <a:latin typeface="Helvetica"/>
                <a:cs typeface="Helvetica"/>
              </a:rPr>
              <a:t> keep referencing the styles of your chosen designers!)</a:t>
            </a:r>
          </a:p>
          <a:p>
            <a:pPr marL="285750" indent="-285750">
              <a:buFont typeface="Arial"/>
              <a:buChar char="•"/>
            </a:pPr>
            <a:r>
              <a:rPr lang="en-GB" sz="1400" dirty="0" smtClean="0">
                <a:latin typeface="Helvetica"/>
                <a:cs typeface="Helvetica"/>
              </a:rPr>
              <a:t>Is </a:t>
            </a:r>
            <a:r>
              <a:rPr lang="en-GB" sz="1400" dirty="0">
                <a:latin typeface="Helvetica"/>
                <a:cs typeface="Helvetica"/>
              </a:rPr>
              <a:t>Photography relevant to your project = </a:t>
            </a:r>
            <a:r>
              <a:rPr lang="en-GB" sz="1400" i="1" dirty="0">
                <a:latin typeface="Helvetica"/>
                <a:cs typeface="Helvetica"/>
              </a:rPr>
              <a:t>dedicate a </a:t>
            </a:r>
            <a:r>
              <a:rPr lang="en-GB" sz="1400" i="1" dirty="0" smtClean="0">
                <a:latin typeface="Helvetica"/>
                <a:cs typeface="Helvetica"/>
              </a:rPr>
              <a:t>1-</a:t>
            </a:r>
            <a:r>
              <a:rPr lang="en-GB" sz="1400" i="1" dirty="0" smtClean="0">
                <a:latin typeface="Helvetica"/>
                <a:cs typeface="Helvetica"/>
              </a:rPr>
              <a:t>2 sides or fla</a:t>
            </a:r>
            <a:r>
              <a:rPr lang="en-GB" sz="1400" i="1" dirty="0" smtClean="0">
                <a:latin typeface="Helvetica"/>
                <a:cs typeface="Helvetica"/>
              </a:rPr>
              <a:t>ps/tabs/concertinas/overlays</a:t>
            </a:r>
            <a:r>
              <a:rPr lang="en-GB" sz="1400" i="1" dirty="0" smtClean="0">
                <a:latin typeface="Helvetica"/>
                <a:cs typeface="Helvetica"/>
              </a:rPr>
              <a:t> of </a:t>
            </a:r>
            <a:r>
              <a:rPr lang="en-GB" sz="1400" i="1" dirty="0">
                <a:latin typeface="Helvetica"/>
                <a:cs typeface="Helvetica"/>
              </a:rPr>
              <a:t>your photography (include contact sheets; notes, annotations; manipulate images digitally using CAD software/using off-screen techniques; apply typography and illustration etc.</a:t>
            </a:r>
            <a:endParaRPr lang="en-GB" sz="1400" dirty="0">
              <a:latin typeface="Helvetica"/>
              <a:cs typeface="Helvetica"/>
            </a:endParaRPr>
          </a:p>
          <a:p>
            <a:endParaRPr lang="en-GB" sz="1400" dirty="0">
              <a:latin typeface="Helvetica"/>
              <a:cs typeface="Helvetica"/>
            </a:endParaRPr>
          </a:p>
        </p:txBody>
      </p:sp>
      <p:sp>
        <p:nvSpPr>
          <p:cNvPr id="4" name="TextBox 3"/>
          <p:cNvSpPr txBox="1"/>
          <p:nvPr/>
        </p:nvSpPr>
        <p:spPr>
          <a:xfrm>
            <a:off x="362937" y="6463237"/>
            <a:ext cx="1223412" cy="276999"/>
          </a:xfrm>
          <a:prstGeom prst="rect">
            <a:avLst/>
          </a:prstGeom>
          <a:noFill/>
        </p:spPr>
        <p:txBody>
          <a:bodyPr wrap="none" rtlCol="0">
            <a:spAutoFit/>
          </a:bodyPr>
          <a:lstStyle/>
          <a:p>
            <a:r>
              <a:rPr lang="en-US" sz="1200" dirty="0" smtClean="0">
                <a:latin typeface="Helvetica"/>
                <a:cs typeface="Helvetica"/>
              </a:rPr>
              <a:t>REFLECTION*</a:t>
            </a:r>
            <a:endParaRPr lang="en-US" sz="1200" dirty="0">
              <a:latin typeface="Helvetica"/>
              <a:cs typeface="Helvetica"/>
            </a:endParaRPr>
          </a:p>
        </p:txBody>
      </p:sp>
      <p:sp>
        <p:nvSpPr>
          <p:cNvPr id="5" name="TextBox 4"/>
          <p:cNvSpPr txBox="1"/>
          <p:nvPr/>
        </p:nvSpPr>
        <p:spPr>
          <a:xfrm>
            <a:off x="1780282" y="6463237"/>
            <a:ext cx="2145840" cy="276999"/>
          </a:xfrm>
          <a:prstGeom prst="rect">
            <a:avLst/>
          </a:prstGeom>
          <a:noFill/>
        </p:spPr>
        <p:txBody>
          <a:bodyPr wrap="none" rtlCol="0">
            <a:spAutoFit/>
          </a:bodyPr>
          <a:lstStyle/>
          <a:p>
            <a:r>
              <a:rPr lang="en-US" sz="1200" dirty="0" smtClean="0">
                <a:latin typeface="Helvetica"/>
                <a:cs typeface="Helvetica"/>
              </a:rPr>
              <a:t>ADDITIONAL RESEARCH**</a:t>
            </a:r>
            <a:endParaRPr lang="en-US" sz="1200" dirty="0">
              <a:latin typeface="Helvetica"/>
              <a:cs typeface="Helvetica"/>
            </a:endParaRPr>
          </a:p>
        </p:txBody>
      </p:sp>
      <p:sp>
        <p:nvSpPr>
          <p:cNvPr id="7" name="TextBox 6"/>
          <p:cNvSpPr txBox="1"/>
          <p:nvPr/>
        </p:nvSpPr>
        <p:spPr>
          <a:xfrm>
            <a:off x="4007683" y="6468214"/>
            <a:ext cx="1620957" cy="276999"/>
          </a:xfrm>
          <a:prstGeom prst="rect">
            <a:avLst/>
          </a:prstGeom>
          <a:noFill/>
        </p:spPr>
        <p:txBody>
          <a:bodyPr wrap="none" rtlCol="0">
            <a:spAutoFit/>
          </a:bodyPr>
          <a:lstStyle/>
          <a:p>
            <a:r>
              <a:rPr lang="en-US" sz="1200" dirty="0" smtClean="0">
                <a:latin typeface="Helvetica"/>
                <a:cs typeface="Helvetica"/>
              </a:rPr>
              <a:t>IMPROVEMENTS***</a:t>
            </a:r>
            <a:endParaRPr lang="en-US" sz="1200" dirty="0">
              <a:latin typeface="Helvetica"/>
              <a:cs typeface="Helvetica"/>
            </a:endParaRPr>
          </a:p>
        </p:txBody>
      </p:sp>
    </p:spTree>
    <p:extLst>
      <p:ext uri="{BB962C8B-B14F-4D97-AF65-F5344CB8AC3E}">
        <p14:creationId xmlns:p14="http://schemas.microsoft.com/office/powerpoint/2010/main" val="47835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145090"/>
            <a:ext cx="11317724" cy="5570755"/>
          </a:xfrm>
          <a:prstGeom prst="rect">
            <a:avLst/>
          </a:prstGeom>
          <a:noFill/>
        </p:spPr>
        <p:txBody>
          <a:bodyPr wrap="square" rtlCol="0">
            <a:spAutoFit/>
          </a:bodyPr>
          <a:lstStyle/>
          <a:p>
            <a:r>
              <a:rPr lang="en-US" sz="3200" b="1" dirty="0" smtClean="0">
                <a:latin typeface="Helvetica"/>
                <a:cs typeface="Helvetica"/>
              </a:rPr>
              <a:t>E. </a:t>
            </a:r>
            <a:r>
              <a:rPr lang="en-US" sz="2800" b="1" dirty="0">
                <a:latin typeface="Helvetica"/>
                <a:cs typeface="Helvetica"/>
              </a:rPr>
              <a:t>Continue </a:t>
            </a:r>
            <a:r>
              <a:rPr lang="en-US" sz="2800" b="1" dirty="0" smtClean="0">
                <a:latin typeface="Helvetica"/>
                <a:cs typeface="Helvetica"/>
              </a:rPr>
              <a:t>Developments </a:t>
            </a:r>
            <a:r>
              <a:rPr lang="en-US" sz="2400" b="1" dirty="0">
                <a:latin typeface="Helvetica"/>
                <a:cs typeface="Helvetica"/>
              </a:rPr>
              <a:t>(on-going process</a:t>
            </a:r>
            <a:r>
              <a:rPr lang="en-US" sz="2400" b="1" dirty="0" smtClean="0">
                <a:latin typeface="Helvetica"/>
                <a:cs typeface="Helvetica"/>
              </a:rPr>
              <a:t>) </a:t>
            </a:r>
            <a:r>
              <a:rPr lang="en-US" sz="2400" b="1" dirty="0" smtClean="0">
                <a:latin typeface="Helvetica"/>
                <a:cs typeface="Helvetica"/>
              </a:rPr>
              <a:t>= 2-3</a:t>
            </a:r>
            <a:r>
              <a:rPr lang="en-US" sz="2400" b="1" dirty="0" smtClean="0">
                <a:latin typeface="Helvetica"/>
                <a:cs typeface="Helvetica"/>
              </a:rPr>
              <a:t> A3</a:t>
            </a:r>
            <a:r>
              <a:rPr lang="en-US" sz="2400" b="1" dirty="0" smtClean="0">
                <a:latin typeface="Helvetica"/>
                <a:cs typeface="Helvetica"/>
              </a:rPr>
              <a:t> </a:t>
            </a:r>
            <a:r>
              <a:rPr lang="en-US" sz="2400" b="1" dirty="0">
                <a:latin typeface="Helvetica"/>
                <a:cs typeface="Helvetica"/>
              </a:rPr>
              <a:t>sides minimum</a:t>
            </a:r>
            <a:r>
              <a:rPr lang="en-US" sz="2400" b="1" dirty="0" smtClean="0">
                <a:latin typeface="Helvetica"/>
                <a:cs typeface="Helvetica"/>
              </a:rPr>
              <a:t>.</a:t>
            </a:r>
          </a:p>
          <a:p>
            <a:r>
              <a:rPr lang="en-US" sz="1400" b="1" dirty="0" smtClean="0">
                <a:latin typeface="Helvetica"/>
                <a:cs typeface="Helvetica"/>
              </a:rPr>
              <a:t>Developments </a:t>
            </a:r>
            <a:r>
              <a:rPr lang="en-US" sz="1400" b="1" dirty="0">
                <a:latin typeface="Helvetica"/>
                <a:cs typeface="Helvetica"/>
              </a:rPr>
              <a:t>must include designs and explorations of both typography and </a:t>
            </a:r>
            <a:r>
              <a:rPr lang="en-US" sz="1400" b="1" dirty="0" smtClean="0">
                <a:latin typeface="Helvetica"/>
                <a:cs typeface="Helvetica"/>
              </a:rPr>
              <a:t>pictorial (images, illustrations, photography etc.).</a:t>
            </a:r>
          </a:p>
          <a:p>
            <a:endParaRPr lang="en-US" sz="1400" b="1" u="sng" dirty="0">
              <a:latin typeface="Helvetica"/>
              <a:cs typeface="Helvetica"/>
            </a:endParaRPr>
          </a:p>
          <a:p>
            <a:r>
              <a:rPr lang="en-US" sz="1400" b="1" u="sng" dirty="0" smtClean="0">
                <a:latin typeface="Helvetica"/>
                <a:cs typeface="Helvetica"/>
              </a:rPr>
              <a:t>This section of your project will depend on the contents (aims, objectives, intended outcomes) of your Design Brief.</a:t>
            </a:r>
          </a:p>
          <a:p>
            <a:endParaRPr lang="en-US" sz="1600" b="1" dirty="0">
              <a:latin typeface="Helvetica"/>
              <a:cs typeface="Helvetica"/>
            </a:endParaRPr>
          </a:p>
          <a:p>
            <a:pPr marL="285750" indent="-285750">
              <a:buFont typeface="Arial"/>
              <a:buChar char="•"/>
            </a:pPr>
            <a:r>
              <a:rPr lang="en-US" sz="1400" dirty="0" smtClean="0">
                <a:latin typeface="Helvetica"/>
                <a:cs typeface="Helvetica"/>
              </a:rPr>
              <a:t>Exploring</a:t>
            </a:r>
            <a:r>
              <a:rPr lang="en-US" sz="1400" dirty="0">
                <a:latin typeface="Helvetica"/>
                <a:cs typeface="Helvetica"/>
              </a:rPr>
              <a:t> layouts and </a:t>
            </a:r>
            <a:r>
              <a:rPr lang="en-US" sz="1400" dirty="0" smtClean="0">
                <a:latin typeface="Helvetica"/>
                <a:cs typeface="Helvetica"/>
              </a:rPr>
              <a:t>compositions.</a:t>
            </a:r>
            <a:r>
              <a:rPr lang="en-US" sz="1400" dirty="0">
                <a:latin typeface="Helvetica"/>
                <a:cs typeface="Helvetica"/>
              </a:rPr>
              <a:t> </a:t>
            </a:r>
            <a:r>
              <a:rPr lang="en-US" sz="1400" dirty="0" smtClean="0">
                <a:latin typeface="Helvetica"/>
                <a:cs typeface="Helvetica"/>
              </a:rPr>
              <a:t>Analysing</a:t>
            </a:r>
            <a:r>
              <a:rPr lang="en-US" sz="1400" dirty="0">
                <a:latin typeface="Helvetica"/>
                <a:cs typeface="Helvetica"/>
              </a:rPr>
              <a:t> your own work. Incorporate typographic </a:t>
            </a:r>
            <a:r>
              <a:rPr lang="en-US" sz="1400" dirty="0" smtClean="0">
                <a:latin typeface="Helvetica"/>
                <a:cs typeface="Helvetica"/>
              </a:rPr>
              <a:t>systems.</a:t>
            </a:r>
          </a:p>
          <a:p>
            <a:pPr marL="285750" indent="-285750">
              <a:buFont typeface="Arial"/>
              <a:buChar char="•"/>
            </a:pPr>
            <a:r>
              <a:rPr lang="en-US" sz="1400" dirty="0" smtClean="0">
                <a:latin typeface="Helvetica"/>
                <a:cs typeface="Helvetica"/>
              </a:rPr>
              <a:t>Do </a:t>
            </a:r>
            <a:r>
              <a:rPr lang="en-US" sz="1400" dirty="0">
                <a:latin typeface="Helvetica"/>
                <a:cs typeface="Helvetica"/>
              </a:rPr>
              <a:t>not settle on your first designs - create variations – you must edit, refine, adjust, perfect, experiment </a:t>
            </a:r>
            <a:r>
              <a:rPr lang="en-US" sz="1400" dirty="0" smtClean="0">
                <a:latin typeface="Helvetica"/>
                <a:cs typeface="Helvetica"/>
              </a:rPr>
              <a:t>etc.</a:t>
            </a:r>
          </a:p>
          <a:p>
            <a:pPr marL="285750" indent="-285750">
              <a:buFont typeface="Arial"/>
              <a:buChar char="•"/>
            </a:pPr>
            <a:r>
              <a:rPr lang="en-US" sz="1400" dirty="0">
                <a:latin typeface="Helvetica"/>
                <a:cs typeface="Helvetica"/>
              </a:rPr>
              <a:t>Reference designers/styles for both your typography designs and pictorial </a:t>
            </a:r>
            <a:r>
              <a:rPr lang="en-US" sz="1400" dirty="0" smtClean="0">
                <a:latin typeface="Helvetica"/>
                <a:cs typeface="Helvetica"/>
              </a:rPr>
              <a:t>designs. Keep </a:t>
            </a:r>
            <a:r>
              <a:rPr lang="en-US" sz="1400" dirty="0">
                <a:latin typeface="Helvetica"/>
                <a:cs typeface="Helvetica"/>
              </a:rPr>
              <a:t>on referencing your chosen designers/artists/movements/</a:t>
            </a:r>
            <a:r>
              <a:rPr lang="en-US" sz="1400" dirty="0" smtClean="0">
                <a:latin typeface="Helvetica"/>
                <a:cs typeface="Helvetica"/>
              </a:rPr>
              <a:t>styles. Perhaps </a:t>
            </a:r>
            <a:r>
              <a:rPr lang="en-US" sz="1400" dirty="0">
                <a:latin typeface="Helvetica"/>
                <a:cs typeface="Helvetica"/>
              </a:rPr>
              <a:t>look at additional designers for more </a:t>
            </a:r>
            <a:r>
              <a:rPr lang="en-US" sz="1400" dirty="0" smtClean="0">
                <a:latin typeface="Helvetica"/>
                <a:cs typeface="Helvetica"/>
              </a:rPr>
              <a:t>reference.</a:t>
            </a:r>
          </a:p>
          <a:p>
            <a:pPr marL="285750" indent="-285750">
              <a:buFont typeface="Arial"/>
              <a:buChar char="•"/>
            </a:pPr>
            <a:r>
              <a:rPr lang="en-US" sz="1400" dirty="0" smtClean="0">
                <a:latin typeface="Helvetica"/>
                <a:cs typeface="Helvetica"/>
              </a:rPr>
              <a:t>Add </a:t>
            </a:r>
            <a:r>
              <a:rPr lang="en-US" sz="1400" dirty="0">
                <a:latin typeface="Helvetica"/>
                <a:cs typeface="Helvetica"/>
              </a:rPr>
              <a:t>to your research if you </a:t>
            </a:r>
            <a:r>
              <a:rPr lang="en-US" sz="1400" dirty="0" smtClean="0">
                <a:latin typeface="Helvetica"/>
                <a:cs typeface="Helvetica"/>
              </a:rPr>
              <a:t>discover more inspiration.</a:t>
            </a:r>
            <a:endParaRPr lang="en-US" sz="1400" dirty="0">
              <a:latin typeface="Helvetica"/>
              <a:cs typeface="Helvetica"/>
            </a:endParaRPr>
          </a:p>
          <a:p>
            <a:pPr marL="285750" indent="-285750">
              <a:buFont typeface="Arial"/>
              <a:buChar char="•"/>
            </a:pPr>
            <a:r>
              <a:rPr lang="en-US" sz="1400" dirty="0" smtClean="0">
                <a:latin typeface="Helvetica"/>
                <a:cs typeface="Helvetica"/>
              </a:rPr>
              <a:t>Use </a:t>
            </a:r>
            <a:r>
              <a:rPr lang="en-US" sz="1400" dirty="0">
                <a:latin typeface="Helvetica"/>
                <a:cs typeface="Helvetica"/>
              </a:rPr>
              <a:t>varied mediums/techniques; digital, off-screen and </a:t>
            </a:r>
            <a:r>
              <a:rPr lang="en-US" sz="1400" dirty="0" smtClean="0">
                <a:latin typeface="Helvetica"/>
                <a:cs typeface="Helvetica"/>
              </a:rPr>
              <a:t>combination: e.g. printmaking; </a:t>
            </a:r>
            <a:r>
              <a:rPr lang="en-US" sz="1400" dirty="0" err="1" smtClean="0">
                <a:latin typeface="Helvetica"/>
                <a:cs typeface="Helvetica"/>
              </a:rPr>
              <a:t>lino</a:t>
            </a:r>
            <a:r>
              <a:rPr lang="en-US" sz="1400" dirty="0" smtClean="0">
                <a:latin typeface="Helvetica"/>
                <a:cs typeface="Helvetica"/>
              </a:rPr>
              <a:t>-cut; </a:t>
            </a:r>
            <a:r>
              <a:rPr lang="en-US" sz="1400" dirty="0" err="1" smtClean="0">
                <a:latin typeface="Helvetica"/>
                <a:cs typeface="Helvetica"/>
              </a:rPr>
              <a:t>carborundrum</a:t>
            </a:r>
            <a:r>
              <a:rPr lang="en-US" sz="1400" dirty="0" smtClean="0">
                <a:latin typeface="Helvetica"/>
                <a:cs typeface="Helvetica"/>
              </a:rPr>
              <a:t>, etching (</a:t>
            </a:r>
            <a:r>
              <a:rPr lang="en-US" sz="1400" dirty="0" err="1" smtClean="0">
                <a:latin typeface="Helvetica"/>
                <a:cs typeface="Helvetica"/>
              </a:rPr>
              <a:t>perspex</a:t>
            </a:r>
            <a:r>
              <a:rPr lang="en-US" sz="1400" dirty="0" smtClean="0">
                <a:latin typeface="Helvetica"/>
                <a:cs typeface="Helvetica"/>
              </a:rPr>
              <a:t>/wood); laser-cutting; screen-printing; sewing/textiles; photography; pre-preparing papers; 3D design; building/making; ink; paint; wax etching (wax batik pot); laminates; metal/wire; spray paint; collage; mixed media; found materials (newspapers, magazines etc.); create your own repeat patterns; using photocopier/printer as a tool for image making; various drawing techniques (looking, not looking, drawing with opposite hand, drawing with two pencils), incorporate positive/negative space, digital CAD techniques; observational drawing; explore patterns and mark making etc.</a:t>
            </a:r>
          </a:p>
          <a:p>
            <a:pPr marL="285750" indent="-285750">
              <a:buFont typeface="Arial"/>
              <a:buChar char="•"/>
            </a:pPr>
            <a:r>
              <a:rPr lang="en-US" sz="1400" dirty="0" smtClean="0">
                <a:latin typeface="Helvetica"/>
                <a:cs typeface="Helvetica"/>
              </a:rPr>
              <a:t>Plenty </a:t>
            </a:r>
            <a:r>
              <a:rPr lang="en-US" sz="1400" dirty="0">
                <a:latin typeface="Helvetica"/>
                <a:cs typeface="Helvetica"/>
              </a:rPr>
              <a:t>of experimentation, trial and error, annotation and evaluation of your work and progress throughout project</a:t>
            </a:r>
            <a:r>
              <a:rPr lang="en-US" sz="1400" dirty="0" smtClean="0">
                <a:latin typeface="Helvetica"/>
                <a:cs typeface="Helvetica"/>
              </a:rPr>
              <a:t>.</a:t>
            </a:r>
          </a:p>
          <a:p>
            <a:endParaRPr lang="en-US" sz="1400" dirty="0">
              <a:latin typeface="Helvetica"/>
              <a:cs typeface="Helvetica"/>
            </a:endParaRPr>
          </a:p>
          <a:p>
            <a:r>
              <a:rPr lang="en-US" sz="1200" dirty="0" smtClean="0">
                <a:latin typeface="Helvetica"/>
                <a:cs typeface="Helvetica"/>
              </a:rPr>
              <a:t>Suggestions of pages</a:t>
            </a:r>
            <a:r>
              <a:rPr lang="en-US" sz="1200" dirty="0">
                <a:latin typeface="Helvetica"/>
                <a:cs typeface="Helvetica"/>
              </a:rPr>
              <a:t> </a:t>
            </a:r>
            <a:r>
              <a:rPr lang="en-US" sz="1200" dirty="0" smtClean="0">
                <a:latin typeface="Helvetica"/>
                <a:cs typeface="Helvetica"/>
              </a:rPr>
              <a:t>for this section:</a:t>
            </a:r>
          </a:p>
          <a:p>
            <a:pPr marL="285750" indent="-285750">
              <a:buFont typeface="Arial"/>
              <a:buChar char="•"/>
            </a:pPr>
            <a:r>
              <a:rPr lang="en-US" sz="1200" dirty="0" smtClean="0">
                <a:latin typeface="Helvetica"/>
                <a:cs typeface="Helvetica"/>
              </a:rPr>
              <a:t>(Further) Typography exploration </a:t>
            </a:r>
            <a:r>
              <a:rPr lang="en-GB" sz="1200" dirty="0" smtClean="0">
                <a:latin typeface="Helvetica"/>
                <a:cs typeface="Helvetica"/>
              </a:rPr>
              <a:t>=</a:t>
            </a:r>
            <a:r>
              <a:rPr lang="en-US" sz="1200" dirty="0" smtClean="0">
                <a:latin typeface="Helvetica"/>
                <a:cs typeface="Helvetica"/>
              </a:rPr>
              <a:t> </a:t>
            </a:r>
            <a:r>
              <a:rPr lang="en-US" sz="1200" i="1" dirty="0" smtClean="0">
                <a:latin typeface="Helvetica"/>
                <a:cs typeface="Helvetica"/>
              </a:rPr>
              <a:t>at least 2 sides to begin with (include both digital and off-screen exploration)</a:t>
            </a:r>
          </a:p>
          <a:p>
            <a:pPr marL="285750" indent="-285750">
              <a:buFont typeface="Arial"/>
              <a:buChar char="•"/>
            </a:pPr>
            <a:r>
              <a:rPr lang="en-US" sz="1200" dirty="0" smtClean="0">
                <a:latin typeface="Helvetica"/>
                <a:cs typeface="Helvetica"/>
              </a:rPr>
              <a:t>(Further) Logo design development = </a:t>
            </a:r>
            <a:r>
              <a:rPr lang="en-US" sz="1200" i="1" dirty="0" smtClean="0">
                <a:latin typeface="Helvetica"/>
                <a:cs typeface="Helvetica"/>
              </a:rPr>
              <a:t>at least 2 sides (reference the styles of your chosen designers, explore trends, create variations etc.)</a:t>
            </a:r>
          </a:p>
          <a:p>
            <a:pPr marL="285750" indent="-285750">
              <a:buFont typeface="Arial"/>
              <a:buChar char="•"/>
            </a:pPr>
            <a:r>
              <a:rPr lang="en-GB" sz="1200" dirty="0" smtClean="0">
                <a:latin typeface="Helvetica"/>
                <a:cs typeface="Helvetica"/>
              </a:rPr>
              <a:t>(Further) Pictorial/images development = </a:t>
            </a:r>
            <a:r>
              <a:rPr lang="en-GB" sz="1200" i="1" dirty="0" smtClean="0">
                <a:latin typeface="Helvetica"/>
                <a:cs typeface="Helvetica"/>
              </a:rPr>
              <a:t>at least 2 sides (include hand drawn designs; lino-cut; collage; mixed media; photography etc.)</a:t>
            </a:r>
          </a:p>
          <a:p>
            <a:pPr marL="285750" indent="-285750">
              <a:buFont typeface="Arial"/>
              <a:buChar char="•"/>
            </a:pPr>
            <a:r>
              <a:rPr lang="en-GB" sz="1200" dirty="0" smtClean="0">
                <a:latin typeface="Helvetica"/>
                <a:cs typeface="Helvetica"/>
              </a:rPr>
              <a:t>Perhaps you are designing a series of posters = </a:t>
            </a:r>
            <a:r>
              <a:rPr lang="en-GB" sz="1200" i="1" dirty="0" smtClean="0">
                <a:latin typeface="Helvetica"/>
                <a:cs typeface="Helvetica"/>
              </a:rPr>
              <a:t>dedicate a minimum of 2 sides for initial poster designs </a:t>
            </a:r>
            <a:r>
              <a:rPr lang="en-GB" sz="1200" i="1" dirty="0">
                <a:latin typeface="Helvetica"/>
                <a:cs typeface="Helvetica"/>
              </a:rPr>
              <a:t>(</a:t>
            </a:r>
            <a:r>
              <a:rPr lang="en-GB" sz="1200" i="1" dirty="0" smtClean="0">
                <a:latin typeface="Helvetica"/>
                <a:cs typeface="Helvetica"/>
              </a:rPr>
              <a:t>layouts and compositions)</a:t>
            </a:r>
          </a:p>
          <a:p>
            <a:pPr marL="285750" indent="-285750">
              <a:buFont typeface="Arial"/>
              <a:buChar char="•"/>
            </a:pPr>
            <a:r>
              <a:rPr lang="en-GB" sz="1200" dirty="0" smtClean="0">
                <a:latin typeface="Helvetica"/>
                <a:cs typeface="Helvetica"/>
              </a:rPr>
              <a:t>Is Photography relevant to your project = </a:t>
            </a:r>
            <a:r>
              <a:rPr lang="en-GB" sz="1200" i="1" dirty="0" smtClean="0">
                <a:latin typeface="Helvetica"/>
                <a:cs typeface="Helvetica"/>
              </a:rPr>
              <a:t>dedicate a minimum of 2 sides for your photography (include contact sheets; notes, annotations; manipulate images digitally using CAD software/using off-screen techniques; apply typography and illustration etc.</a:t>
            </a:r>
            <a:endParaRPr lang="en-GB" sz="1200" dirty="0" smtClean="0">
              <a:latin typeface="Helvetica"/>
              <a:cs typeface="Helvetica"/>
            </a:endParaRPr>
          </a:p>
        </p:txBody>
      </p:sp>
      <p:sp>
        <p:nvSpPr>
          <p:cNvPr id="4" name="TextBox 3"/>
          <p:cNvSpPr txBox="1"/>
          <p:nvPr/>
        </p:nvSpPr>
        <p:spPr>
          <a:xfrm>
            <a:off x="362937" y="6463237"/>
            <a:ext cx="1223412" cy="276999"/>
          </a:xfrm>
          <a:prstGeom prst="rect">
            <a:avLst/>
          </a:prstGeom>
          <a:noFill/>
        </p:spPr>
        <p:txBody>
          <a:bodyPr wrap="none" rtlCol="0">
            <a:spAutoFit/>
          </a:bodyPr>
          <a:lstStyle/>
          <a:p>
            <a:r>
              <a:rPr lang="en-US" sz="1200" dirty="0" smtClean="0">
                <a:latin typeface="Helvetica"/>
                <a:cs typeface="Helvetica"/>
              </a:rPr>
              <a:t>REFLECTION*</a:t>
            </a:r>
            <a:endParaRPr lang="en-US" sz="1200" dirty="0">
              <a:latin typeface="Helvetica"/>
              <a:cs typeface="Helvetica"/>
            </a:endParaRPr>
          </a:p>
        </p:txBody>
      </p:sp>
      <p:sp>
        <p:nvSpPr>
          <p:cNvPr id="6" name="TextBox 5"/>
          <p:cNvSpPr txBox="1"/>
          <p:nvPr/>
        </p:nvSpPr>
        <p:spPr>
          <a:xfrm>
            <a:off x="1780282" y="6463237"/>
            <a:ext cx="1620957" cy="276999"/>
          </a:xfrm>
          <a:prstGeom prst="rect">
            <a:avLst/>
          </a:prstGeom>
          <a:noFill/>
        </p:spPr>
        <p:txBody>
          <a:bodyPr wrap="none" rtlCol="0">
            <a:spAutoFit/>
          </a:bodyPr>
          <a:lstStyle/>
          <a:p>
            <a:r>
              <a:rPr lang="en-US" sz="1200" dirty="0" smtClean="0">
                <a:latin typeface="Helvetica"/>
                <a:cs typeface="Helvetica"/>
              </a:rPr>
              <a:t>IMPROVEMENTS***</a:t>
            </a:r>
            <a:endParaRPr lang="en-US" sz="1200" dirty="0">
              <a:latin typeface="Helvetica"/>
              <a:cs typeface="Helvetica"/>
            </a:endParaRPr>
          </a:p>
        </p:txBody>
      </p:sp>
    </p:spTree>
    <p:extLst>
      <p:ext uri="{BB962C8B-B14F-4D97-AF65-F5344CB8AC3E}">
        <p14:creationId xmlns:p14="http://schemas.microsoft.com/office/powerpoint/2010/main" val="254881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889" y="102096"/>
            <a:ext cx="11317724" cy="4955203"/>
          </a:xfrm>
          <a:prstGeom prst="rect">
            <a:avLst/>
          </a:prstGeom>
          <a:noFill/>
        </p:spPr>
        <p:txBody>
          <a:bodyPr wrap="square" rtlCol="0">
            <a:spAutoFit/>
          </a:bodyPr>
          <a:lstStyle/>
          <a:p>
            <a:r>
              <a:rPr lang="en-US" sz="3200" b="1" dirty="0">
                <a:latin typeface="Helvetica"/>
                <a:cs typeface="Helvetica"/>
              </a:rPr>
              <a:t>F</a:t>
            </a:r>
            <a:r>
              <a:rPr lang="en-US" sz="3200" b="1" dirty="0" smtClean="0">
                <a:latin typeface="Helvetica"/>
                <a:cs typeface="Helvetica"/>
              </a:rPr>
              <a:t>. </a:t>
            </a:r>
            <a:r>
              <a:rPr lang="en-US" sz="2800" b="1" dirty="0" smtClean="0">
                <a:latin typeface="Helvetica"/>
                <a:cs typeface="Helvetica"/>
              </a:rPr>
              <a:t>Initial tests / mock-ups / dummy </a:t>
            </a:r>
            <a:r>
              <a:rPr lang="en-US" sz="2800" b="1" dirty="0" smtClean="0">
                <a:latin typeface="Helvetica"/>
                <a:cs typeface="Helvetica"/>
              </a:rPr>
              <a:t>tests = 1-2 A3 sides</a:t>
            </a:r>
            <a:endParaRPr lang="en-US" sz="2000" b="1" dirty="0" smtClean="0">
              <a:latin typeface="Helvetica"/>
              <a:cs typeface="Helvetica"/>
            </a:endParaRPr>
          </a:p>
          <a:p>
            <a:endParaRPr lang="en-GB" b="1" dirty="0">
              <a:latin typeface="Helvetica"/>
              <a:cs typeface="Helvetica"/>
            </a:endParaRPr>
          </a:p>
          <a:p>
            <a:r>
              <a:rPr lang="en-GB" b="1" dirty="0" smtClean="0">
                <a:latin typeface="Helvetica"/>
                <a:cs typeface="Helvetica"/>
              </a:rPr>
              <a:t>At this stage you could begin </a:t>
            </a:r>
            <a:r>
              <a:rPr lang="en-GB" b="1" dirty="0">
                <a:latin typeface="Helvetica"/>
                <a:cs typeface="Helvetica"/>
              </a:rPr>
              <a:t>to create, present and evaluate initial </a:t>
            </a:r>
            <a:r>
              <a:rPr lang="en-GB" b="1" dirty="0" smtClean="0">
                <a:latin typeface="Helvetica"/>
                <a:cs typeface="Helvetica"/>
              </a:rPr>
              <a:t>tests / mock</a:t>
            </a:r>
            <a:r>
              <a:rPr lang="en-GB" b="1" dirty="0">
                <a:latin typeface="Helvetica"/>
                <a:cs typeface="Helvetica"/>
              </a:rPr>
              <a:t>-</a:t>
            </a:r>
            <a:r>
              <a:rPr lang="en-GB" b="1" dirty="0" smtClean="0">
                <a:latin typeface="Helvetica"/>
                <a:cs typeface="Helvetica"/>
              </a:rPr>
              <a:t>ups / </a:t>
            </a:r>
            <a:r>
              <a:rPr lang="en-GB" b="1" dirty="0">
                <a:latin typeface="Helvetica"/>
                <a:cs typeface="Helvetica"/>
              </a:rPr>
              <a:t>dummy tests for your project (on-going process), mount into </a:t>
            </a:r>
            <a:r>
              <a:rPr lang="en-GB" b="1" dirty="0" smtClean="0">
                <a:latin typeface="Helvetica"/>
                <a:cs typeface="Helvetica"/>
              </a:rPr>
              <a:t>sketchbook as you go along </a:t>
            </a:r>
            <a:r>
              <a:rPr lang="en-GB" b="1" dirty="0">
                <a:latin typeface="Helvetica"/>
                <a:cs typeface="Helvetica"/>
              </a:rPr>
              <a:t>= 2-4 sides </a:t>
            </a:r>
            <a:r>
              <a:rPr lang="en-GB" b="1" dirty="0" smtClean="0">
                <a:latin typeface="Helvetica"/>
                <a:cs typeface="Helvetica"/>
              </a:rPr>
              <a:t>minimum to begin with.</a:t>
            </a:r>
          </a:p>
          <a:p>
            <a:endParaRPr lang="en-GB" b="1" dirty="0">
              <a:latin typeface="Helvetica"/>
              <a:cs typeface="Helvetica"/>
            </a:endParaRPr>
          </a:p>
          <a:p>
            <a:r>
              <a:rPr lang="en-GB" sz="1400" dirty="0" smtClean="0">
                <a:latin typeface="Helvetica"/>
                <a:cs typeface="Helvetica"/>
              </a:rPr>
              <a:t>The number of sides will depend on what you set out to create in your Design Brief.</a:t>
            </a:r>
            <a:endParaRPr lang="en-GB" sz="1200" dirty="0" smtClean="0">
              <a:latin typeface="Helvetica"/>
              <a:cs typeface="Helvetica"/>
            </a:endParaRPr>
          </a:p>
          <a:p>
            <a:endParaRPr lang="en-GB" sz="1200" b="1" dirty="0" smtClean="0">
              <a:latin typeface="Helvetica"/>
              <a:cs typeface="Helvetica"/>
            </a:endParaRPr>
          </a:p>
          <a:p>
            <a:r>
              <a:rPr lang="en-GB" sz="1200" dirty="0" smtClean="0">
                <a:latin typeface="Helvetica"/>
                <a:cs typeface="Helvetica"/>
              </a:rPr>
              <a:t>Suggestions:</a:t>
            </a:r>
          </a:p>
          <a:p>
            <a:pPr marL="171450" indent="-171450">
              <a:buFont typeface="Arial"/>
              <a:buChar char="•"/>
            </a:pPr>
            <a:r>
              <a:rPr lang="en-GB" sz="1200" dirty="0" smtClean="0">
                <a:latin typeface="Helvetica"/>
                <a:cs typeface="Helvetica"/>
              </a:rPr>
              <a:t>What do your illustrations/designs look like when you put them into context? e.g. on poster designs, website layouts, magazine/book covers.</a:t>
            </a:r>
            <a:endParaRPr lang="en-GB" sz="1200" dirty="0">
              <a:latin typeface="Helvetica"/>
              <a:cs typeface="Helvetica"/>
            </a:endParaRPr>
          </a:p>
          <a:p>
            <a:pPr marL="171450" indent="-171450">
              <a:buFont typeface="Arial"/>
              <a:buChar char="•"/>
            </a:pPr>
            <a:r>
              <a:rPr lang="en-GB" sz="1200" dirty="0">
                <a:latin typeface="Helvetica"/>
                <a:cs typeface="Helvetica"/>
              </a:rPr>
              <a:t>You could make tests of </a:t>
            </a:r>
            <a:r>
              <a:rPr lang="en-GB" sz="1200" dirty="0" smtClean="0">
                <a:latin typeface="Helvetica"/>
                <a:cs typeface="Helvetica"/>
              </a:rPr>
              <a:t>designs for business cards/loyalty cards/gift cards/membership cards/store cards etc. incorporating </a:t>
            </a:r>
            <a:r>
              <a:rPr lang="en-GB" sz="1200" dirty="0">
                <a:latin typeface="Helvetica"/>
                <a:cs typeface="Helvetica"/>
              </a:rPr>
              <a:t>both typography and pictorial </a:t>
            </a:r>
            <a:r>
              <a:rPr lang="en-GB" sz="1200" dirty="0" smtClean="0">
                <a:latin typeface="Helvetica"/>
                <a:cs typeface="Helvetica"/>
              </a:rPr>
              <a:t>designs.</a:t>
            </a:r>
          </a:p>
          <a:p>
            <a:pPr marL="171450" indent="-171450">
              <a:buFont typeface="Arial"/>
              <a:buChar char="•"/>
            </a:pPr>
            <a:r>
              <a:rPr lang="en-GB" sz="1200" dirty="0" smtClean="0">
                <a:latin typeface="Helvetica"/>
                <a:cs typeface="Helvetica"/>
              </a:rPr>
              <a:t>Are you making </a:t>
            </a:r>
            <a:r>
              <a:rPr lang="en-GB" sz="1200" dirty="0">
                <a:latin typeface="Helvetica"/>
                <a:cs typeface="Helvetica"/>
              </a:rPr>
              <a:t>a book/cover/magazine/packaging – have you tried making it</a:t>
            </a:r>
            <a:r>
              <a:rPr lang="en-GB" sz="1200" dirty="0" smtClean="0">
                <a:latin typeface="Helvetica"/>
                <a:cs typeface="Helvetica"/>
              </a:rPr>
              <a:t>? What are the measurements/dimensions/ratios?</a:t>
            </a:r>
          </a:p>
          <a:p>
            <a:pPr marL="171450" indent="-171450">
              <a:buFont typeface="Arial"/>
              <a:buChar char="•"/>
            </a:pPr>
            <a:r>
              <a:rPr lang="en-GB" sz="1200" dirty="0" smtClean="0">
                <a:latin typeface="Helvetica"/>
                <a:cs typeface="Helvetica"/>
              </a:rPr>
              <a:t>Create mock-ups of packaging to see which of your designs are most effective.</a:t>
            </a:r>
          </a:p>
          <a:p>
            <a:pPr marL="171450" indent="-171450">
              <a:buFont typeface="Arial"/>
              <a:buChar char="•"/>
            </a:pPr>
            <a:r>
              <a:rPr lang="en-GB" sz="1200" dirty="0">
                <a:latin typeface="Helvetica"/>
                <a:cs typeface="Helvetica"/>
              </a:rPr>
              <a:t>T</a:t>
            </a:r>
            <a:r>
              <a:rPr lang="en-GB" sz="1200" dirty="0" smtClean="0">
                <a:latin typeface="Helvetica"/>
                <a:cs typeface="Helvetica"/>
              </a:rPr>
              <a:t>est how your designs will look in certain situations (use Photoshop); posters in the underground, buses, trucks, other transport etc.; billboards/banners/flags in various locations; designs used in social media or advertisements online (website, email, mobile, apps etc.) </a:t>
            </a:r>
          </a:p>
          <a:p>
            <a:pPr marL="171450" indent="-171450">
              <a:buFont typeface="Arial"/>
              <a:buChar char="•"/>
            </a:pPr>
            <a:r>
              <a:rPr lang="en-GB" sz="1200" dirty="0" smtClean="0">
                <a:latin typeface="Helvetica"/>
                <a:cs typeface="Helvetica"/>
              </a:rPr>
              <a:t>Explore </a:t>
            </a:r>
            <a:r>
              <a:rPr lang="en-GB" sz="1200" dirty="0">
                <a:latin typeface="Helvetica"/>
                <a:cs typeface="Helvetica"/>
              </a:rPr>
              <a:t>different layouts/</a:t>
            </a:r>
            <a:r>
              <a:rPr lang="en-GB" sz="1200" dirty="0" smtClean="0">
                <a:latin typeface="Helvetica"/>
                <a:cs typeface="Helvetica"/>
              </a:rPr>
              <a:t>compositions/</a:t>
            </a:r>
            <a:r>
              <a:rPr lang="en-GB" sz="1200" dirty="0">
                <a:latin typeface="Helvetica"/>
                <a:cs typeface="Helvetica"/>
              </a:rPr>
              <a:t>colour palettes</a:t>
            </a:r>
            <a:r>
              <a:rPr lang="en-GB" sz="1200" dirty="0" smtClean="0">
                <a:latin typeface="Helvetica"/>
                <a:cs typeface="Helvetica"/>
              </a:rPr>
              <a:t>? Explore different materials/papers.</a:t>
            </a:r>
          </a:p>
          <a:p>
            <a:pPr marL="171450" indent="-171450">
              <a:buFont typeface="Arial"/>
              <a:buChar char="•"/>
            </a:pPr>
            <a:r>
              <a:rPr lang="en-GB" sz="1200" dirty="0" smtClean="0">
                <a:latin typeface="Helvetica"/>
                <a:cs typeface="Helvetica"/>
              </a:rPr>
              <a:t>Reflect </a:t>
            </a:r>
            <a:r>
              <a:rPr lang="en-GB" sz="1200" dirty="0">
                <a:latin typeface="Helvetica"/>
                <a:cs typeface="Helvetica"/>
              </a:rPr>
              <a:t>and evaluate your design. How effective is the design</a:t>
            </a:r>
            <a:r>
              <a:rPr lang="en-GB" sz="1200" dirty="0" smtClean="0">
                <a:latin typeface="Helvetica"/>
                <a:cs typeface="Helvetica"/>
              </a:rPr>
              <a:t>?</a:t>
            </a:r>
          </a:p>
          <a:p>
            <a:pPr marL="171450" indent="-171450">
              <a:buFont typeface="Arial"/>
              <a:buChar char="•"/>
            </a:pPr>
            <a:r>
              <a:rPr lang="en-GB" sz="1200" dirty="0" smtClean="0">
                <a:latin typeface="Helvetica"/>
                <a:cs typeface="Helvetica"/>
              </a:rPr>
              <a:t>Have </a:t>
            </a:r>
            <a:r>
              <a:rPr lang="en-GB" sz="1200" dirty="0">
                <a:latin typeface="Helvetica"/>
                <a:cs typeface="Helvetica"/>
              </a:rPr>
              <a:t>you designed a new logo or rebrand – how does it look on business card/poster/packaging/ branding/advertising/online</a:t>
            </a:r>
            <a:r>
              <a:rPr lang="en-GB" sz="1200" dirty="0" smtClean="0">
                <a:latin typeface="Helvetica"/>
                <a:cs typeface="Helvetica"/>
              </a:rPr>
              <a:t>?</a:t>
            </a:r>
          </a:p>
          <a:p>
            <a:pPr marL="171450" indent="-171450">
              <a:buFont typeface="Arial"/>
              <a:buChar char="•"/>
            </a:pPr>
            <a:r>
              <a:rPr lang="en-GB" sz="1200" dirty="0" smtClean="0">
                <a:latin typeface="Helvetica"/>
                <a:cs typeface="Helvetica"/>
              </a:rPr>
              <a:t>What </a:t>
            </a:r>
            <a:r>
              <a:rPr lang="en-GB" sz="1200" dirty="0">
                <a:latin typeface="Helvetica"/>
                <a:cs typeface="Helvetica"/>
              </a:rPr>
              <a:t>does your target market think of your work and progress? Show them your mock-ups and dummy tests, record feedback and use to reflect/refine/further develop </a:t>
            </a:r>
            <a:r>
              <a:rPr lang="en-GB" sz="1200" dirty="0" smtClean="0">
                <a:latin typeface="Helvetica"/>
                <a:cs typeface="Helvetica"/>
              </a:rPr>
              <a:t>project.</a:t>
            </a:r>
          </a:p>
          <a:p>
            <a:pPr marL="171450" indent="-171450">
              <a:buFont typeface="Arial"/>
              <a:buChar char="•"/>
            </a:pPr>
            <a:r>
              <a:rPr lang="en-GB" sz="1200" dirty="0" smtClean="0">
                <a:latin typeface="Helvetica"/>
                <a:cs typeface="Helvetica"/>
              </a:rPr>
              <a:t>Are </a:t>
            </a:r>
            <a:r>
              <a:rPr lang="en-GB" sz="1200" dirty="0">
                <a:latin typeface="Helvetica"/>
                <a:cs typeface="Helvetica"/>
              </a:rPr>
              <a:t>you meeting the requirements of your Design Brief? </a:t>
            </a:r>
            <a:r>
              <a:rPr lang="en-GB" sz="1200" dirty="0" smtClean="0">
                <a:latin typeface="Helvetica"/>
                <a:cs typeface="Helvetica"/>
              </a:rPr>
              <a:t>Reflections </a:t>
            </a:r>
            <a:r>
              <a:rPr lang="en-GB" sz="1200" dirty="0">
                <a:latin typeface="Helvetica"/>
                <a:cs typeface="Helvetica"/>
              </a:rPr>
              <a:t>on what your final outcome(s) will </a:t>
            </a:r>
            <a:r>
              <a:rPr lang="en-GB" sz="1200" dirty="0" smtClean="0">
                <a:latin typeface="Helvetica"/>
                <a:cs typeface="Helvetica"/>
              </a:rPr>
              <a:t>be?</a:t>
            </a:r>
          </a:p>
          <a:p>
            <a:pPr marL="171450" indent="-171450">
              <a:buFont typeface="Arial"/>
              <a:buChar char="•"/>
            </a:pPr>
            <a:r>
              <a:rPr lang="en-GB" sz="1200" dirty="0" smtClean="0">
                <a:latin typeface="Helvetica"/>
                <a:cs typeface="Helvetica"/>
              </a:rPr>
              <a:t>Use the feedback and feed forward comments from </a:t>
            </a:r>
            <a:r>
              <a:rPr lang="en-GB" sz="1200" i="1" dirty="0" smtClean="0">
                <a:latin typeface="Helvetica"/>
                <a:cs typeface="Helvetica"/>
              </a:rPr>
              <a:t>peer-to-peer and group assessment </a:t>
            </a:r>
            <a:r>
              <a:rPr lang="en-GB" sz="1200" dirty="0" smtClean="0">
                <a:latin typeface="Helvetica"/>
                <a:cs typeface="Helvetica"/>
              </a:rPr>
              <a:t>to improve and develop your projects.</a:t>
            </a:r>
            <a:endParaRPr lang="en-GB" sz="1200" i="1" dirty="0">
              <a:latin typeface="Helvetica"/>
              <a:cs typeface="Helvetica"/>
            </a:endParaRPr>
          </a:p>
        </p:txBody>
      </p:sp>
      <p:sp>
        <p:nvSpPr>
          <p:cNvPr id="8" name="TextBox 7"/>
          <p:cNvSpPr txBox="1"/>
          <p:nvPr/>
        </p:nvSpPr>
        <p:spPr>
          <a:xfrm>
            <a:off x="362937" y="6463237"/>
            <a:ext cx="1223412" cy="276999"/>
          </a:xfrm>
          <a:prstGeom prst="rect">
            <a:avLst/>
          </a:prstGeom>
          <a:noFill/>
        </p:spPr>
        <p:txBody>
          <a:bodyPr wrap="none" rtlCol="0">
            <a:spAutoFit/>
          </a:bodyPr>
          <a:lstStyle/>
          <a:p>
            <a:r>
              <a:rPr lang="en-US" sz="1200" dirty="0" smtClean="0">
                <a:latin typeface="Helvetica"/>
                <a:cs typeface="Helvetica"/>
              </a:rPr>
              <a:t>REFLECTION*</a:t>
            </a:r>
            <a:endParaRPr lang="en-US" sz="1200" dirty="0">
              <a:latin typeface="Helvetica"/>
              <a:cs typeface="Helvetica"/>
            </a:endParaRPr>
          </a:p>
        </p:txBody>
      </p:sp>
      <p:sp>
        <p:nvSpPr>
          <p:cNvPr id="9" name="TextBox 8"/>
          <p:cNvSpPr txBox="1"/>
          <p:nvPr/>
        </p:nvSpPr>
        <p:spPr>
          <a:xfrm>
            <a:off x="1780282" y="6463237"/>
            <a:ext cx="2145840" cy="276999"/>
          </a:xfrm>
          <a:prstGeom prst="rect">
            <a:avLst/>
          </a:prstGeom>
          <a:noFill/>
        </p:spPr>
        <p:txBody>
          <a:bodyPr wrap="none" rtlCol="0">
            <a:spAutoFit/>
          </a:bodyPr>
          <a:lstStyle/>
          <a:p>
            <a:r>
              <a:rPr lang="en-US" sz="1200" dirty="0" smtClean="0">
                <a:latin typeface="Helvetica"/>
                <a:cs typeface="Helvetica"/>
              </a:rPr>
              <a:t>ADDITIONAL RESEARCH**</a:t>
            </a:r>
            <a:endParaRPr lang="en-US" sz="1200" dirty="0">
              <a:latin typeface="Helvetica"/>
              <a:cs typeface="Helvetica"/>
            </a:endParaRPr>
          </a:p>
        </p:txBody>
      </p:sp>
      <p:sp>
        <p:nvSpPr>
          <p:cNvPr id="10" name="TextBox 9"/>
          <p:cNvSpPr txBox="1"/>
          <p:nvPr/>
        </p:nvSpPr>
        <p:spPr>
          <a:xfrm>
            <a:off x="4007683" y="6468214"/>
            <a:ext cx="1620957" cy="276999"/>
          </a:xfrm>
          <a:prstGeom prst="rect">
            <a:avLst/>
          </a:prstGeom>
          <a:noFill/>
        </p:spPr>
        <p:txBody>
          <a:bodyPr wrap="none" rtlCol="0">
            <a:spAutoFit/>
          </a:bodyPr>
          <a:lstStyle/>
          <a:p>
            <a:r>
              <a:rPr lang="en-US" sz="1200" dirty="0" smtClean="0">
                <a:latin typeface="Helvetica"/>
                <a:cs typeface="Helvetica"/>
              </a:rPr>
              <a:t>IMPROVEMENTS***</a:t>
            </a:r>
            <a:endParaRPr lang="en-US" sz="1200" dirty="0">
              <a:latin typeface="Helvetica"/>
              <a:cs typeface="Helvetica"/>
            </a:endParaRPr>
          </a:p>
        </p:txBody>
      </p:sp>
    </p:spTree>
    <p:extLst>
      <p:ext uri="{BB962C8B-B14F-4D97-AF65-F5344CB8AC3E}">
        <p14:creationId xmlns:p14="http://schemas.microsoft.com/office/powerpoint/2010/main" val="218152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889" y="145090"/>
            <a:ext cx="11317724" cy="5416869"/>
          </a:xfrm>
          <a:prstGeom prst="rect">
            <a:avLst/>
          </a:prstGeom>
          <a:noFill/>
        </p:spPr>
        <p:txBody>
          <a:bodyPr wrap="square" rtlCol="0">
            <a:spAutoFit/>
          </a:bodyPr>
          <a:lstStyle/>
          <a:p>
            <a:r>
              <a:rPr lang="en-US" sz="3200" b="1" dirty="0">
                <a:latin typeface="Helvetica"/>
                <a:cs typeface="Helvetica"/>
              </a:rPr>
              <a:t>G</a:t>
            </a:r>
            <a:r>
              <a:rPr lang="en-US" sz="3200" b="1" dirty="0" smtClean="0">
                <a:latin typeface="Helvetica"/>
                <a:cs typeface="Helvetica"/>
              </a:rPr>
              <a:t>. </a:t>
            </a:r>
            <a:r>
              <a:rPr lang="en-US" sz="2800" b="1" dirty="0" smtClean="0">
                <a:latin typeface="Helvetica"/>
                <a:cs typeface="Helvetica"/>
              </a:rPr>
              <a:t>Further </a:t>
            </a:r>
            <a:r>
              <a:rPr lang="en-US" sz="2800" b="1" dirty="0" smtClean="0">
                <a:latin typeface="Helvetica"/>
                <a:cs typeface="Helvetica"/>
              </a:rPr>
              <a:t>Developments = flaps/tabs/concertinas/overlays</a:t>
            </a:r>
            <a:endParaRPr lang="en-US" sz="2400" b="1" dirty="0" smtClean="0">
              <a:latin typeface="Helvetica"/>
              <a:cs typeface="Helvetica"/>
            </a:endParaRPr>
          </a:p>
          <a:p>
            <a:endParaRPr lang="en-US" sz="1400" b="1" dirty="0" smtClean="0">
              <a:latin typeface="Helvetica"/>
              <a:cs typeface="Helvetica"/>
            </a:endParaRPr>
          </a:p>
          <a:p>
            <a:r>
              <a:rPr lang="en-US" sz="1400" b="1" dirty="0" smtClean="0">
                <a:latin typeface="Helvetica"/>
                <a:cs typeface="Helvetica"/>
              </a:rPr>
              <a:t>Further </a:t>
            </a:r>
            <a:r>
              <a:rPr lang="en-US" sz="1400" b="1" dirty="0" smtClean="0">
                <a:latin typeface="Helvetica"/>
                <a:cs typeface="Helvetica"/>
              </a:rPr>
              <a:t>Developments must include substantial amount of design development and explorations (both typography and pictorial).</a:t>
            </a:r>
          </a:p>
          <a:p>
            <a:r>
              <a:rPr lang="en-US" sz="1400" b="1" dirty="0" smtClean="0">
                <a:latin typeface="Helvetica"/>
                <a:cs typeface="Helvetica"/>
              </a:rPr>
              <a:t>+ </a:t>
            </a:r>
            <a:r>
              <a:rPr lang="en-US" sz="1400" b="1" dirty="0">
                <a:latin typeface="Helvetica"/>
                <a:cs typeface="Helvetica"/>
              </a:rPr>
              <a:t>A</a:t>
            </a:r>
            <a:r>
              <a:rPr lang="en-US" sz="1400" b="1" dirty="0" smtClean="0">
                <a:latin typeface="Helvetica"/>
                <a:cs typeface="Helvetica"/>
              </a:rPr>
              <a:t>dditional tests/mock-ups/dummy-tests of your designs.</a:t>
            </a:r>
          </a:p>
          <a:p>
            <a:r>
              <a:rPr lang="en-US" sz="1400" b="1" dirty="0" smtClean="0">
                <a:latin typeface="Helvetica"/>
                <a:cs typeface="Helvetica"/>
              </a:rPr>
              <a:t>You must annotate, evaluate and reflect on your work and progress throughout your development.</a:t>
            </a:r>
          </a:p>
          <a:p>
            <a:endParaRPr lang="en-US" sz="1600" b="1" dirty="0" smtClean="0">
              <a:latin typeface="Helvetica"/>
              <a:cs typeface="Helvetica"/>
            </a:endParaRPr>
          </a:p>
          <a:p>
            <a:r>
              <a:rPr lang="en-US" sz="1100" dirty="0">
                <a:latin typeface="Helvetica"/>
                <a:cs typeface="Helvetica"/>
              </a:rPr>
              <a:t>All of you must continue to develop your projects</a:t>
            </a:r>
            <a:r>
              <a:rPr lang="en-US" sz="1100" dirty="0" smtClean="0">
                <a:latin typeface="Helvetica"/>
                <a:cs typeface="Helvetica"/>
              </a:rPr>
              <a:t>. Each project is unique therefore </a:t>
            </a:r>
            <a:r>
              <a:rPr lang="en-US" sz="1100" dirty="0">
                <a:latin typeface="Helvetica"/>
                <a:cs typeface="Helvetica"/>
              </a:rPr>
              <a:t>t</a:t>
            </a:r>
            <a:r>
              <a:rPr lang="en-US" sz="1100" dirty="0" smtClean="0">
                <a:latin typeface="Helvetica"/>
                <a:cs typeface="Helvetica"/>
              </a:rPr>
              <a:t>his section will vary depending on what you have explored so far and what you intend to explore next. Refer back to your Design Brief (aims, objectives, intended outcomes) to ensure you are on track.</a:t>
            </a:r>
          </a:p>
          <a:p>
            <a:endParaRPr lang="en-US" sz="1100" dirty="0">
              <a:latin typeface="Helvetica"/>
              <a:cs typeface="Helvetica"/>
            </a:endParaRPr>
          </a:p>
          <a:p>
            <a:r>
              <a:rPr lang="en-US" sz="1100" dirty="0" smtClean="0">
                <a:latin typeface="Helvetica"/>
                <a:cs typeface="Helvetica"/>
              </a:rPr>
              <a:t>Perhaps at this stage you want to edit your Design Brief to include additional outcomes/extensions to your project e.g. Your original Design Brief may include outcomes such as posters, magazine/book covers, food/drink packaging design etc. You could incorporate a </a:t>
            </a:r>
            <a:r>
              <a:rPr lang="en-US" sz="1100" i="1" u="sng" dirty="0" smtClean="0">
                <a:latin typeface="Helvetica"/>
                <a:cs typeface="Helvetica"/>
              </a:rPr>
              <a:t>QR code </a:t>
            </a:r>
            <a:r>
              <a:rPr lang="en-US" sz="1100" i="1" dirty="0" smtClean="0">
                <a:latin typeface="Helvetica"/>
                <a:cs typeface="Helvetica"/>
              </a:rPr>
              <a:t>on your poster/cover/packaging</a:t>
            </a:r>
            <a:r>
              <a:rPr lang="en-US" sz="1100" dirty="0" smtClean="0">
                <a:latin typeface="Helvetica"/>
                <a:cs typeface="Helvetica"/>
              </a:rPr>
              <a:t>, which could </a:t>
            </a:r>
            <a:r>
              <a:rPr lang="en-US" sz="1100" i="1" dirty="0" smtClean="0">
                <a:latin typeface="Helvetica"/>
                <a:cs typeface="Helvetica"/>
              </a:rPr>
              <a:t>be scanned and link to an </a:t>
            </a:r>
            <a:r>
              <a:rPr lang="en-US" sz="1100" i="1" u="sng" dirty="0" smtClean="0">
                <a:latin typeface="Helvetica"/>
                <a:cs typeface="Helvetica"/>
              </a:rPr>
              <a:t>app or online website </a:t>
            </a:r>
            <a:r>
              <a:rPr lang="en-US" sz="1100" dirty="0" smtClean="0">
                <a:latin typeface="Helvetica"/>
                <a:cs typeface="Helvetica"/>
              </a:rPr>
              <a:t>that relates to your brand/product/charity/company/promotion etc. Therefore the </a:t>
            </a:r>
            <a:r>
              <a:rPr lang="en-US" sz="1100" i="1" dirty="0" smtClean="0">
                <a:latin typeface="Helvetica"/>
                <a:cs typeface="Helvetica"/>
              </a:rPr>
              <a:t>extension to your project could be to design the layout of this app or website, exploring typography and pictorial design. </a:t>
            </a:r>
            <a:r>
              <a:rPr lang="en-US" sz="1100" dirty="0" smtClean="0">
                <a:latin typeface="Helvetica"/>
                <a:cs typeface="Helvetica"/>
              </a:rPr>
              <a:t>How might your existing designs (typography/pictorial/graphics) look on this app or website? You decide!</a:t>
            </a:r>
          </a:p>
          <a:p>
            <a:endParaRPr lang="en-US" sz="1100" b="1" dirty="0">
              <a:latin typeface="Helvetica"/>
              <a:cs typeface="Helvetica"/>
            </a:endParaRPr>
          </a:p>
          <a:p>
            <a:r>
              <a:rPr lang="en-US" sz="1100" dirty="0" smtClean="0">
                <a:latin typeface="Helvetica"/>
                <a:cs typeface="Helvetica"/>
              </a:rPr>
              <a:t>*If </a:t>
            </a:r>
            <a:r>
              <a:rPr lang="en-US" sz="1100" dirty="0">
                <a:latin typeface="Helvetica"/>
                <a:cs typeface="Helvetica"/>
              </a:rPr>
              <a:t>you want to incorporate the style of a different designer/artist you must produce a new artist/designer study (x2 sides per designer; each designer study must include written research about designers + analysis of artwork + 1 copy of designer artwork + your own versions in the style of…). </a:t>
            </a:r>
            <a:r>
              <a:rPr lang="en-US" sz="1100" i="1" dirty="0">
                <a:latin typeface="Helvetica"/>
                <a:cs typeface="Helvetica"/>
              </a:rPr>
              <a:t>Reminder - when you are creating your own versions in the style of the designer, these versions should be related to your theme/project</a:t>
            </a:r>
            <a:r>
              <a:rPr lang="en-US" sz="1100" i="1" dirty="0" smtClean="0">
                <a:latin typeface="Helvetica"/>
                <a:cs typeface="Helvetica"/>
              </a:rPr>
              <a:t>.</a:t>
            </a:r>
          </a:p>
          <a:p>
            <a:endParaRPr lang="en-US" sz="1100" dirty="0" smtClean="0">
              <a:solidFill>
                <a:schemeClr val="bg1">
                  <a:lumMod val="50000"/>
                </a:schemeClr>
              </a:solidFill>
              <a:latin typeface="Helvetica"/>
              <a:cs typeface="Helvetica"/>
            </a:endParaRPr>
          </a:p>
          <a:p>
            <a:pPr marL="285750" indent="-285750">
              <a:buFont typeface="Arial"/>
              <a:buChar char="•"/>
            </a:pPr>
            <a:r>
              <a:rPr lang="en-US" sz="1100" dirty="0" smtClean="0">
                <a:solidFill>
                  <a:schemeClr val="bg1">
                    <a:lumMod val="50000"/>
                  </a:schemeClr>
                </a:solidFill>
                <a:latin typeface="Helvetica"/>
                <a:cs typeface="Helvetica"/>
              </a:rPr>
              <a:t>Further develop your</a:t>
            </a:r>
            <a:r>
              <a:rPr lang="en-US" sz="1100" dirty="0">
                <a:solidFill>
                  <a:schemeClr val="bg1">
                    <a:lumMod val="50000"/>
                  </a:schemeClr>
                </a:solidFill>
                <a:latin typeface="Helvetica"/>
                <a:cs typeface="Helvetica"/>
              </a:rPr>
              <a:t> layouts and </a:t>
            </a:r>
            <a:r>
              <a:rPr lang="en-US" sz="1100" dirty="0" smtClean="0">
                <a:solidFill>
                  <a:schemeClr val="bg1">
                    <a:lumMod val="50000"/>
                  </a:schemeClr>
                </a:solidFill>
                <a:latin typeface="Helvetica"/>
                <a:cs typeface="Helvetica"/>
              </a:rPr>
              <a:t>compositions </a:t>
            </a:r>
            <a:r>
              <a:rPr lang="mr-IN" sz="1100" dirty="0" smtClean="0">
                <a:solidFill>
                  <a:schemeClr val="bg1">
                    <a:lumMod val="50000"/>
                  </a:schemeClr>
                </a:solidFill>
                <a:latin typeface="Helvetica"/>
                <a:cs typeface="Helvetica"/>
              </a:rPr>
              <a:t>–</a:t>
            </a:r>
            <a:r>
              <a:rPr lang="en-US" sz="1100" dirty="0" smtClean="0">
                <a:solidFill>
                  <a:schemeClr val="bg1">
                    <a:lumMod val="50000"/>
                  </a:schemeClr>
                </a:solidFill>
                <a:latin typeface="Helvetica"/>
                <a:cs typeface="Helvetica"/>
              </a:rPr>
              <a:t> tests/mock-ups/dummy-tests; annotate, evaluate and reflect</a:t>
            </a:r>
            <a:r>
              <a:rPr lang="en-US" sz="1100" dirty="0">
                <a:solidFill>
                  <a:schemeClr val="bg1">
                    <a:lumMod val="50000"/>
                  </a:schemeClr>
                </a:solidFill>
                <a:latin typeface="Helvetica"/>
                <a:cs typeface="Helvetica"/>
              </a:rPr>
              <a:t> </a:t>
            </a:r>
            <a:r>
              <a:rPr lang="en-US" sz="1100" dirty="0" smtClean="0">
                <a:solidFill>
                  <a:schemeClr val="bg1">
                    <a:lumMod val="50000"/>
                  </a:schemeClr>
                </a:solidFill>
                <a:latin typeface="Helvetica"/>
                <a:cs typeface="Helvetica"/>
              </a:rPr>
              <a:t>your work and progress.</a:t>
            </a:r>
          </a:p>
          <a:p>
            <a:pPr marL="285750" indent="-285750">
              <a:buFont typeface="Arial"/>
              <a:buChar char="•"/>
            </a:pPr>
            <a:r>
              <a:rPr lang="en-US" sz="1100" dirty="0" smtClean="0">
                <a:solidFill>
                  <a:schemeClr val="bg1">
                    <a:lumMod val="50000"/>
                  </a:schemeClr>
                </a:solidFill>
                <a:latin typeface="Helvetica"/>
                <a:cs typeface="Helvetica"/>
              </a:rPr>
              <a:t>Do </a:t>
            </a:r>
            <a:r>
              <a:rPr lang="en-US" sz="1100" dirty="0">
                <a:solidFill>
                  <a:schemeClr val="bg1">
                    <a:lumMod val="50000"/>
                  </a:schemeClr>
                </a:solidFill>
                <a:latin typeface="Helvetica"/>
                <a:cs typeface="Helvetica"/>
              </a:rPr>
              <a:t>not settle on </a:t>
            </a:r>
            <a:r>
              <a:rPr lang="en-US" sz="1100" dirty="0" smtClean="0">
                <a:solidFill>
                  <a:schemeClr val="bg1">
                    <a:lumMod val="50000"/>
                  </a:schemeClr>
                </a:solidFill>
                <a:latin typeface="Helvetica"/>
                <a:cs typeface="Helvetica"/>
              </a:rPr>
              <a:t>your first </a:t>
            </a:r>
            <a:r>
              <a:rPr lang="en-US" sz="1100" dirty="0">
                <a:solidFill>
                  <a:schemeClr val="bg1">
                    <a:lumMod val="50000"/>
                  </a:schemeClr>
                </a:solidFill>
                <a:latin typeface="Helvetica"/>
                <a:cs typeface="Helvetica"/>
              </a:rPr>
              <a:t>designs - create variations – you must edit, refine, adjust, perfect, experiment </a:t>
            </a:r>
            <a:r>
              <a:rPr lang="en-US" sz="1100" dirty="0" smtClean="0">
                <a:solidFill>
                  <a:schemeClr val="bg1">
                    <a:lumMod val="50000"/>
                  </a:schemeClr>
                </a:solidFill>
                <a:latin typeface="Helvetica"/>
                <a:cs typeface="Helvetica"/>
              </a:rPr>
              <a:t>etc.</a:t>
            </a:r>
          </a:p>
          <a:p>
            <a:pPr marL="285750" indent="-285750">
              <a:buFont typeface="Arial"/>
              <a:buChar char="•"/>
            </a:pPr>
            <a:r>
              <a:rPr lang="en-US" sz="1100" dirty="0">
                <a:solidFill>
                  <a:schemeClr val="bg1">
                    <a:lumMod val="50000"/>
                  </a:schemeClr>
                </a:solidFill>
                <a:latin typeface="Helvetica"/>
                <a:cs typeface="Helvetica"/>
              </a:rPr>
              <a:t>Reference designers/styles for both your typography designs and pictorial </a:t>
            </a:r>
            <a:r>
              <a:rPr lang="en-US" sz="1100" dirty="0" smtClean="0">
                <a:solidFill>
                  <a:schemeClr val="bg1">
                    <a:lumMod val="50000"/>
                  </a:schemeClr>
                </a:solidFill>
                <a:latin typeface="Helvetica"/>
                <a:cs typeface="Helvetica"/>
              </a:rPr>
              <a:t>designs. Keep </a:t>
            </a:r>
            <a:r>
              <a:rPr lang="en-US" sz="1100" dirty="0">
                <a:solidFill>
                  <a:schemeClr val="bg1">
                    <a:lumMod val="50000"/>
                  </a:schemeClr>
                </a:solidFill>
                <a:latin typeface="Helvetica"/>
                <a:cs typeface="Helvetica"/>
              </a:rPr>
              <a:t>on referencing your chosen designers/artists/movements/</a:t>
            </a:r>
            <a:r>
              <a:rPr lang="en-US" sz="1100" dirty="0" smtClean="0">
                <a:solidFill>
                  <a:schemeClr val="bg1">
                    <a:lumMod val="50000"/>
                  </a:schemeClr>
                </a:solidFill>
                <a:latin typeface="Helvetica"/>
                <a:cs typeface="Helvetica"/>
              </a:rPr>
              <a:t>styles.</a:t>
            </a:r>
          </a:p>
          <a:p>
            <a:pPr marL="285750" indent="-285750">
              <a:buFont typeface="Arial"/>
              <a:buChar char="•"/>
            </a:pPr>
            <a:r>
              <a:rPr lang="en-US" sz="1100" dirty="0">
                <a:solidFill>
                  <a:schemeClr val="bg1">
                    <a:lumMod val="50000"/>
                  </a:schemeClr>
                </a:solidFill>
                <a:latin typeface="Helvetica"/>
                <a:cs typeface="Helvetica"/>
              </a:rPr>
              <a:t>Plenty of experimentation, trial and error, annotation and evaluation of your work and progress throughout project</a:t>
            </a:r>
            <a:r>
              <a:rPr lang="en-US" sz="1100" dirty="0" smtClean="0">
                <a:solidFill>
                  <a:schemeClr val="bg1">
                    <a:lumMod val="50000"/>
                  </a:schemeClr>
                </a:solidFill>
                <a:latin typeface="Helvetica"/>
                <a:cs typeface="Helvetica"/>
              </a:rPr>
              <a:t>.</a:t>
            </a:r>
          </a:p>
          <a:p>
            <a:pPr marL="285750" indent="-285750">
              <a:buFont typeface="Arial"/>
              <a:buChar char="•"/>
            </a:pPr>
            <a:r>
              <a:rPr lang="en-US" sz="1100" dirty="0" smtClean="0">
                <a:solidFill>
                  <a:schemeClr val="bg1">
                    <a:lumMod val="50000"/>
                  </a:schemeClr>
                </a:solidFill>
                <a:latin typeface="Helvetica"/>
                <a:cs typeface="Helvetica"/>
              </a:rPr>
              <a:t>Use </a:t>
            </a:r>
            <a:r>
              <a:rPr lang="en-US" sz="1100" dirty="0">
                <a:solidFill>
                  <a:schemeClr val="bg1">
                    <a:lumMod val="50000"/>
                  </a:schemeClr>
                </a:solidFill>
                <a:latin typeface="Helvetica"/>
                <a:cs typeface="Helvetica"/>
              </a:rPr>
              <a:t>varied mediums/techniques; digital, off-screen and </a:t>
            </a:r>
            <a:r>
              <a:rPr lang="en-US" sz="1100" dirty="0" smtClean="0">
                <a:solidFill>
                  <a:schemeClr val="bg1">
                    <a:lumMod val="50000"/>
                  </a:schemeClr>
                </a:solidFill>
                <a:latin typeface="Helvetica"/>
                <a:cs typeface="Helvetica"/>
              </a:rPr>
              <a:t>combination: e.g. printmaking; </a:t>
            </a:r>
            <a:r>
              <a:rPr lang="en-US" sz="1100" dirty="0" err="1" smtClean="0">
                <a:solidFill>
                  <a:schemeClr val="bg1">
                    <a:lumMod val="50000"/>
                  </a:schemeClr>
                </a:solidFill>
                <a:latin typeface="Helvetica"/>
                <a:cs typeface="Helvetica"/>
              </a:rPr>
              <a:t>lino</a:t>
            </a:r>
            <a:r>
              <a:rPr lang="en-US" sz="1100" dirty="0" smtClean="0">
                <a:solidFill>
                  <a:schemeClr val="bg1">
                    <a:lumMod val="50000"/>
                  </a:schemeClr>
                </a:solidFill>
                <a:latin typeface="Helvetica"/>
                <a:cs typeface="Helvetica"/>
              </a:rPr>
              <a:t>-cut; </a:t>
            </a:r>
            <a:r>
              <a:rPr lang="en-US" sz="1100" dirty="0" err="1" smtClean="0">
                <a:solidFill>
                  <a:schemeClr val="bg1">
                    <a:lumMod val="50000"/>
                  </a:schemeClr>
                </a:solidFill>
                <a:latin typeface="Helvetica"/>
                <a:cs typeface="Helvetica"/>
              </a:rPr>
              <a:t>carborundrum</a:t>
            </a:r>
            <a:r>
              <a:rPr lang="en-US" sz="1100" dirty="0" smtClean="0">
                <a:solidFill>
                  <a:schemeClr val="bg1">
                    <a:lumMod val="50000"/>
                  </a:schemeClr>
                </a:solidFill>
                <a:latin typeface="Helvetica"/>
                <a:cs typeface="Helvetica"/>
              </a:rPr>
              <a:t>, etching (</a:t>
            </a:r>
            <a:r>
              <a:rPr lang="en-US" sz="1100" dirty="0" err="1" smtClean="0">
                <a:solidFill>
                  <a:schemeClr val="bg1">
                    <a:lumMod val="50000"/>
                  </a:schemeClr>
                </a:solidFill>
                <a:latin typeface="Helvetica"/>
                <a:cs typeface="Helvetica"/>
              </a:rPr>
              <a:t>perspex</a:t>
            </a:r>
            <a:r>
              <a:rPr lang="en-US" sz="1100" dirty="0" smtClean="0">
                <a:solidFill>
                  <a:schemeClr val="bg1">
                    <a:lumMod val="50000"/>
                  </a:schemeClr>
                </a:solidFill>
                <a:latin typeface="Helvetica"/>
                <a:cs typeface="Helvetica"/>
              </a:rPr>
              <a:t>/wood); laser-cutting; screen-printing; sewing/textiles; photography; pre-preparing papers; 3D design; building/making; ink; paint; wax etching (wax batik pot); laminates; metal/wire; spray paint; collage; mixed media; found materials (newspapers, magazines etc.); patterns and mark making; using photocopier/printer as a tool for image making; various drawing techniques (looking, not looking, drawing with opposite hand, drawing with two pencils), incorporate positive/negative space, digital CAD techniques; observational drawing etc.</a:t>
            </a:r>
          </a:p>
          <a:p>
            <a:endParaRPr lang="en-GB" sz="1100" dirty="0">
              <a:latin typeface="Helvetica"/>
              <a:cs typeface="Helvetica"/>
            </a:endParaRPr>
          </a:p>
          <a:p>
            <a:r>
              <a:rPr lang="en-GB" sz="1100" dirty="0" smtClean="0">
                <a:latin typeface="Helvetica"/>
                <a:cs typeface="Helvetica"/>
              </a:rPr>
              <a:t>*Ensure work is completed, printed and mounted into your books.</a:t>
            </a:r>
            <a:endParaRPr lang="en-US" sz="1100" dirty="0" smtClean="0">
              <a:latin typeface="Helvetica"/>
              <a:cs typeface="Helvetica"/>
            </a:endParaRPr>
          </a:p>
        </p:txBody>
      </p:sp>
    </p:spTree>
    <p:extLst>
      <p:ext uri="{BB962C8B-B14F-4D97-AF65-F5344CB8AC3E}">
        <p14:creationId xmlns:p14="http://schemas.microsoft.com/office/powerpoint/2010/main" val="3986262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1498</Words>
  <Application>Microsoft Macintosh PowerPoint</Application>
  <PresentationFormat>Custom</PresentationFormat>
  <Paragraphs>150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typical Graphic Project</dc:title>
  <dc:creator>John Foster</dc:creator>
  <cp:lastModifiedBy>Armand Cordero</cp:lastModifiedBy>
  <cp:revision>55</cp:revision>
  <dcterms:created xsi:type="dcterms:W3CDTF">2017-03-22T11:55:36Z</dcterms:created>
  <dcterms:modified xsi:type="dcterms:W3CDTF">2018-09-09T19:01:38Z</dcterms:modified>
</cp:coreProperties>
</file>