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90" r:id="rId5"/>
    <p:sldId id="259" r:id="rId6"/>
    <p:sldId id="260" r:id="rId7"/>
    <p:sldId id="295" r:id="rId8"/>
    <p:sldId id="261" r:id="rId9"/>
    <p:sldId id="296" r:id="rId10"/>
    <p:sldId id="262" r:id="rId11"/>
    <p:sldId id="263" r:id="rId12"/>
    <p:sldId id="292" r:id="rId13"/>
    <p:sldId id="264" r:id="rId14"/>
    <p:sldId id="265" r:id="rId15"/>
    <p:sldId id="266" r:id="rId16"/>
    <p:sldId id="267" r:id="rId17"/>
    <p:sldId id="293" r:id="rId18"/>
    <p:sldId id="268" r:id="rId19"/>
    <p:sldId id="269" r:id="rId20"/>
    <p:sldId id="291" r:id="rId21"/>
    <p:sldId id="270" r:id="rId22"/>
    <p:sldId id="294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15620"/>
    <p:restoredTop sz="99822" autoAdjust="0"/>
  </p:normalViewPr>
  <p:slideViewPr>
    <p:cSldViewPr>
      <p:cViewPr varScale="1">
        <p:scale>
          <a:sx n="115" d="100"/>
          <a:sy n="115" d="100"/>
        </p:scale>
        <p:origin x="216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C688C-5E02-4BFA-A957-042AA88441BC}" type="datetimeFigureOut">
              <a:rPr lang="en-GB" smtClean="0"/>
              <a:pPr/>
              <a:t>12/09/2018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475E-53F3-4B39-8CE8-D110986F9F18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C688C-5E02-4BFA-A957-042AA88441BC}" type="datetimeFigureOut">
              <a:rPr lang="en-GB" smtClean="0"/>
              <a:pPr/>
              <a:t>12/09/2018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475E-53F3-4B39-8CE8-D110986F9F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C688C-5E02-4BFA-A957-042AA88441BC}" type="datetimeFigureOut">
              <a:rPr lang="en-GB" smtClean="0"/>
              <a:pPr/>
              <a:t>12/09/2018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475E-53F3-4B39-8CE8-D110986F9F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C688C-5E02-4BFA-A957-042AA88441BC}" type="datetimeFigureOut">
              <a:rPr lang="en-GB" smtClean="0"/>
              <a:pPr/>
              <a:t>12/09/2018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475E-53F3-4B39-8CE8-D110986F9F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C688C-5E02-4BFA-A957-042AA88441BC}" type="datetimeFigureOut">
              <a:rPr lang="en-GB" smtClean="0"/>
              <a:pPr/>
              <a:t>12/09/2018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475E-53F3-4B39-8CE8-D110986F9F18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C688C-5E02-4BFA-A957-042AA88441BC}" type="datetimeFigureOut">
              <a:rPr lang="en-GB" smtClean="0"/>
              <a:pPr/>
              <a:t>12/09/2018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475E-53F3-4B39-8CE8-D110986F9F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C688C-5E02-4BFA-A957-042AA88441BC}" type="datetimeFigureOut">
              <a:rPr lang="en-GB" smtClean="0"/>
              <a:pPr/>
              <a:t>12/09/2018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475E-53F3-4B39-8CE8-D110986F9F18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C688C-5E02-4BFA-A957-042AA88441BC}" type="datetimeFigureOut">
              <a:rPr lang="en-GB" smtClean="0"/>
              <a:pPr/>
              <a:t>12/09/2018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475E-53F3-4B39-8CE8-D110986F9F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C688C-5E02-4BFA-A957-042AA88441BC}" type="datetimeFigureOut">
              <a:rPr lang="en-GB" smtClean="0"/>
              <a:pPr/>
              <a:t>12/09/2018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475E-53F3-4B39-8CE8-D110986F9F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C688C-5E02-4BFA-A957-042AA88441BC}" type="datetimeFigureOut">
              <a:rPr lang="en-GB" smtClean="0"/>
              <a:pPr/>
              <a:t>12/09/2018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475E-53F3-4B39-8CE8-D110986F9F18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C688C-5E02-4BFA-A957-042AA88441BC}" type="datetimeFigureOut">
              <a:rPr lang="en-GB" smtClean="0"/>
              <a:pPr/>
              <a:t>12/09/2018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475E-53F3-4B39-8CE8-D110986F9F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82C688C-5E02-4BFA-A957-042AA88441BC}" type="datetimeFigureOut">
              <a:rPr lang="en-GB" smtClean="0"/>
              <a:pPr/>
              <a:t>12/09/2018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E61475E-53F3-4B39-8CE8-D110986F9F1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Possible long questions.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917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800" dirty="0"/>
              <a:t>Be able to describe the course of infection, symptoms and transmission of TB</a:t>
            </a:r>
            <a:br>
              <a:rPr lang="en-GB" sz="2800" dirty="0"/>
            </a:b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TB is transmitted by droplet infection from an infected person.</a:t>
            </a:r>
          </a:p>
          <a:p>
            <a:r>
              <a:rPr lang="en-GB" sz="2000" dirty="0" smtClean="0"/>
              <a:t>Symptoms are: persistent cough, shortness of breath, fever, coughing up blood.</a:t>
            </a:r>
          </a:p>
          <a:p>
            <a:r>
              <a:rPr lang="en-GB" sz="2000" dirty="0" smtClean="0"/>
              <a:t> Infection: cells in the lungs build a wall around the bacteria in the lungs. Forms a hard lump called a tubercles.</a:t>
            </a:r>
          </a:p>
          <a:p>
            <a:r>
              <a:rPr lang="en-GB" sz="2000" dirty="0" smtClean="0"/>
              <a:t>Infected tissue dies and the alveoli is reduced so tidal volume is reduced. </a:t>
            </a:r>
          </a:p>
          <a:p>
            <a:r>
              <a:rPr lang="en-GB" sz="2000" dirty="0" smtClean="0"/>
              <a:t>Bacteria can enter the bloodstream and spread around the body. </a:t>
            </a:r>
          </a:p>
          <a:p>
            <a:r>
              <a:rPr lang="en-GB" sz="2000" dirty="0" smtClean="0"/>
              <a:t>Since tidal volume reduced, concentration gradient reduced so less oxygen in the blood.</a:t>
            </a:r>
          </a:p>
          <a:p>
            <a:r>
              <a:rPr lang="en-GB" sz="2000" dirty="0" smtClean="0"/>
              <a:t>Less respiration.</a:t>
            </a:r>
          </a:p>
          <a:p>
            <a:r>
              <a:rPr lang="en-GB" sz="2000" dirty="0" smtClean="0"/>
              <a:t>Suffer from fatigue. 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28791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800" dirty="0"/>
              <a:t>Be able to describe the cardiac cycle with the opening and closing of the valves.</a:t>
            </a:r>
            <a:br>
              <a:rPr lang="en-GB" sz="2800" dirty="0"/>
            </a:b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Atrial</a:t>
            </a:r>
            <a:r>
              <a:rPr lang="en-GB" dirty="0" smtClean="0"/>
              <a:t> systole: Pressure is higher than the pressure in the ventricles(they are relaxed diastole). AV valves opens blood moves into ventricles.</a:t>
            </a:r>
          </a:p>
          <a:p>
            <a:r>
              <a:rPr lang="en-GB" dirty="0" smtClean="0"/>
              <a:t>Atria relax. Ventricles contract, blood pressure in the ventricles now higher than blood pressure in the atria so AV valves close preventing blood flowing back into the atria.</a:t>
            </a:r>
          </a:p>
          <a:p>
            <a:r>
              <a:rPr lang="en-GB" dirty="0" smtClean="0"/>
              <a:t>Pressure in ventricles now higher than pressure in the aorta/pulmonary artery so SL valves open.</a:t>
            </a:r>
          </a:p>
          <a:p>
            <a:r>
              <a:rPr lang="en-GB" dirty="0" smtClean="0"/>
              <a:t>Ventricles relax, pressure now lower in ventricles than aorta and pulmonary artery so SL valves close.</a:t>
            </a:r>
          </a:p>
          <a:p>
            <a:r>
              <a:rPr lang="en-GB" dirty="0" smtClean="0"/>
              <a:t>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3329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Describe the process of </a:t>
            </a:r>
            <a:r>
              <a:rPr lang="en-GB" sz="2800" dirty="0" err="1" smtClean="0"/>
              <a:t>phagocyotsis</a:t>
            </a:r>
            <a:r>
              <a:rPr lang="en-GB" sz="2800" dirty="0" smtClean="0"/>
              <a:t>. 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A phagocyte recognises the antigen on a pathogen as foreign. </a:t>
            </a:r>
          </a:p>
          <a:p>
            <a:pPr lvl="0"/>
            <a:r>
              <a:rPr lang="en-GB" dirty="0"/>
              <a:t>The pathogen is </a:t>
            </a:r>
            <a:r>
              <a:rPr lang="en-GB" i="1" dirty="0"/>
              <a:t>engulfed</a:t>
            </a:r>
            <a:r>
              <a:rPr lang="en-GB" dirty="0"/>
              <a:t> by the phagocyte forming a </a:t>
            </a:r>
            <a:r>
              <a:rPr lang="en-GB" dirty="0" err="1"/>
              <a:t>phagosome</a:t>
            </a:r>
            <a:r>
              <a:rPr lang="en-GB" dirty="0"/>
              <a:t>.  </a:t>
            </a:r>
          </a:p>
          <a:p>
            <a:pPr lvl="0"/>
            <a:r>
              <a:rPr lang="en-GB" dirty="0"/>
              <a:t>The </a:t>
            </a:r>
            <a:r>
              <a:rPr lang="en-GB" dirty="0" err="1"/>
              <a:t>phagosome</a:t>
            </a:r>
            <a:r>
              <a:rPr lang="en-GB" dirty="0"/>
              <a:t> then fuses with </a:t>
            </a:r>
            <a:r>
              <a:rPr lang="en-GB" i="1" dirty="0"/>
              <a:t>lysosomes </a:t>
            </a:r>
            <a:r>
              <a:rPr lang="en-GB" dirty="0"/>
              <a:t>- small vesicle containing </a:t>
            </a:r>
            <a:r>
              <a:rPr lang="en-GB" i="1" dirty="0"/>
              <a:t>lysozymes</a:t>
            </a:r>
            <a:r>
              <a:rPr lang="en-GB" dirty="0"/>
              <a:t>, which are released into the </a:t>
            </a:r>
            <a:r>
              <a:rPr lang="en-GB" dirty="0" err="1"/>
              <a:t>phagosome</a:t>
            </a:r>
            <a:r>
              <a:rPr lang="en-GB" dirty="0"/>
              <a:t>, killing and </a:t>
            </a:r>
            <a:r>
              <a:rPr lang="en-GB" i="1" dirty="0" smtClean="0"/>
              <a:t>hydrolysing </a:t>
            </a:r>
            <a:r>
              <a:rPr lang="en-GB" dirty="0"/>
              <a:t>the microbe. </a:t>
            </a:r>
          </a:p>
          <a:p>
            <a:pPr lvl="0"/>
            <a:r>
              <a:rPr lang="en-GB" dirty="0"/>
              <a:t>The phagocyte then </a:t>
            </a:r>
            <a:r>
              <a:rPr lang="en-GB" i="1" dirty="0"/>
              <a:t>presents the pathogen’s antigens by sticking them in its cell surface</a:t>
            </a:r>
            <a:r>
              <a:rPr lang="en-GB" dirty="0"/>
              <a:t>. This activates other immune cells.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6573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800" dirty="0"/>
              <a:t>What are monoclonal antibodies and how can they be used to target cancer cells?</a:t>
            </a:r>
            <a:br>
              <a:rPr lang="en-GB" sz="2800" dirty="0"/>
            </a:b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GB" dirty="0"/>
              <a:t>Different cells in the body have different antigens on their surface.</a:t>
            </a:r>
          </a:p>
          <a:p>
            <a:pPr lvl="0"/>
            <a:r>
              <a:rPr lang="en-GB" dirty="0"/>
              <a:t>Cancer cells have antigens called </a:t>
            </a:r>
            <a:r>
              <a:rPr lang="en-GB" i="1" dirty="0"/>
              <a:t>tumour markers </a:t>
            </a:r>
            <a:r>
              <a:rPr lang="en-GB" dirty="0"/>
              <a:t>– these are </a:t>
            </a:r>
            <a:r>
              <a:rPr lang="en-GB" i="1" dirty="0"/>
              <a:t>not found on normal cells.</a:t>
            </a:r>
          </a:p>
          <a:p>
            <a:pPr lvl="0"/>
            <a:r>
              <a:rPr lang="en-GB" dirty="0"/>
              <a:t>You can therefore produce monoclonal antibodies that will bind just to the tumour </a:t>
            </a:r>
            <a:r>
              <a:rPr lang="en-GB" dirty="0" smtClean="0"/>
              <a:t>markers.</a:t>
            </a:r>
          </a:p>
          <a:p>
            <a:pPr lvl="0"/>
            <a:r>
              <a:rPr lang="en-GB" dirty="0" smtClean="0"/>
              <a:t>As antigen binding site only complementary to tumour markers.  </a:t>
            </a:r>
            <a:endParaRPr lang="en-GB" dirty="0"/>
          </a:p>
          <a:p>
            <a:pPr lvl="0"/>
            <a:r>
              <a:rPr lang="en-GB" dirty="0"/>
              <a:t>You attach a anti cancer drug to the monoclonal antibodies.</a:t>
            </a:r>
          </a:p>
          <a:p>
            <a:pPr lvl="0"/>
            <a:r>
              <a:rPr lang="en-GB" dirty="0"/>
              <a:t>When the antibodies come into contact with the cancer cells they will bind to the tumour markers.</a:t>
            </a:r>
          </a:p>
          <a:p>
            <a:pPr lvl="0"/>
            <a:r>
              <a:rPr lang="en-GB" dirty="0"/>
              <a:t>This means the drug will only accumulate in the body where the tumour is, as the monoclonal antibodies will not bind to normal cells.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4354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800" dirty="0"/>
              <a:t>Describe where enzymes are secreted from, site of action, substrate and products in the digestion of starch.</a:t>
            </a:r>
            <a:br>
              <a:rPr lang="en-GB" sz="2800" dirty="0"/>
            </a:b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Starch to maltose</a:t>
            </a:r>
          </a:p>
          <a:p>
            <a:r>
              <a:rPr lang="en-GB" dirty="0" smtClean="0"/>
              <a:t>By amylase</a:t>
            </a:r>
          </a:p>
          <a:p>
            <a:r>
              <a:rPr lang="en-GB" dirty="0" smtClean="0"/>
              <a:t>Amylase produced in salivary glands/pancreas</a:t>
            </a:r>
          </a:p>
          <a:p>
            <a:r>
              <a:rPr lang="en-GB" dirty="0" smtClean="0"/>
              <a:t>Maltose to glucose</a:t>
            </a:r>
          </a:p>
          <a:p>
            <a:r>
              <a:rPr lang="en-GB" dirty="0" smtClean="0"/>
              <a:t>By maltase</a:t>
            </a:r>
          </a:p>
          <a:p>
            <a:r>
              <a:rPr lang="en-GB" dirty="0" smtClean="0"/>
              <a:t>Breaks glycoside bonds</a:t>
            </a:r>
          </a:p>
          <a:p>
            <a:r>
              <a:rPr lang="en-GB" dirty="0" smtClean="0"/>
              <a:t>By hydrolysis reactions.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5723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How antigenic variability can lead </a:t>
            </a:r>
            <a:r>
              <a:rPr lang="en-GB" sz="2800" dirty="0" smtClean="0"/>
              <a:t>to </a:t>
            </a:r>
            <a:r>
              <a:rPr lang="en-GB" sz="2800" dirty="0"/>
              <a:t>someone catching the influenza virus more than once.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They have antigens on their surface made of protein. Antigens cause an immune response against the virus.</a:t>
            </a:r>
          </a:p>
          <a:p>
            <a:pPr lvl="0"/>
            <a:r>
              <a:rPr lang="en-GB" dirty="0"/>
              <a:t>These antigens have the ability to change shape by altering the amino acid sequence that make up the protein antigens.</a:t>
            </a:r>
          </a:p>
          <a:p>
            <a:pPr lvl="0"/>
            <a:r>
              <a:rPr lang="en-GB" dirty="0"/>
              <a:t>Memory cells produced from the first contact with the virus do not recognise the new strain. </a:t>
            </a:r>
          </a:p>
          <a:p>
            <a:pPr lvl="0"/>
            <a:r>
              <a:rPr lang="en-GB" dirty="0"/>
              <a:t>This results in a new primary response every time the flu virus alters its antigens.</a:t>
            </a:r>
          </a:p>
          <a:p>
            <a:pPr lvl="0"/>
            <a:r>
              <a:rPr lang="en-GB" dirty="0"/>
              <a:t>Therefore every time you are infected with a new strain you will suffer the symptoms of the flu.  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3879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How vaccines can be produced and how they bring about immunity.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Vaccines can be either: weakened forms of the pathogen, dead pathogen, antigens from the pathogen.</a:t>
            </a:r>
          </a:p>
          <a:p>
            <a:r>
              <a:rPr lang="en-GB" dirty="0" smtClean="0"/>
              <a:t>Vaccines cause your body to produce memory cells against a certain pathogen. </a:t>
            </a:r>
          </a:p>
          <a:p>
            <a:r>
              <a:rPr lang="en-GB" dirty="0" smtClean="0"/>
              <a:t>Without the pathogen causing the disease.</a:t>
            </a:r>
          </a:p>
          <a:p>
            <a:r>
              <a:rPr lang="en-GB" dirty="0" smtClean="0"/>
              <a:t>Memory cells stay behind in the blood, so if </a:t>
            </a:r>
            <a:r>
              <a:rPr lang="en-GB" dirty="0" err="1" smtClean="0"/>
              <a:t>reinfected</a:t>
            </a:r>
            <a:r>
              <a:rPr lang="en-GB" dirty="0" smtClean="0"/>
              <a:t> with the same pathogen then secondary immune response produced. </a:t>
            </a:r>
          </a:p>
          <a:p>
            <a:r>
              <a:rPr lang="en-GB" dirty="0" smtClean="0"/>
              <a:t>Prevents symptoms of the disease.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508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 smtClean="0"/>
              <a:t>The role of B cells in the immune response. 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GB" dirty="0"/>
          </a:p>
          <a:p>
            <a:pPr lvl="0"/>
            <a:r>
              <a:rPr lang="en-GB" dirty="0"/>
              <a:t>These are proteins that bind antigens forming antigen – antibody complexes. </a:t>
            </a:r>
          </a:p>
          <a:p>
            <a:pPr lvl="0"/>
            <a:r>
              <a:rPr lang="en-GB" dirty="0"/>
              <a:t>The antibodies found on the B cells have different shaped receptor sites enabling them to bind to different shaped antigens. </a:t>
            </a:r>
          </a:p>
          <a:p>
            <a:pPr lvl="0"/>
            <a:r>
              <a:rPr lang="en-GB" dirty="0"/>
              <a:t>The B cells once activated divide into plasma cells. Plasma cells are clones and secrete lots of antibodies specific to that particular antigen. </a:t>
            </a:r>
          </a:p>
          <a:p>
            <a:pPr lvl="0"/>
            <a:r>
              <a:rPr lang="en-GB" dirty="0"/>
              <a:t>Neutralise toxins produced by the pathogen.</a:t>
            </a:r>
          </a:p>
          <a:p>
            <a:pPr lvl="0"/>
            <a:r>
              <a:rPr lang="en-GB" dirty="0"/>
              <a:t>Coat the pathogen therefore making it easier to be attacked and broken down by phagocytes.</a:t>
            </a:r>
          </a:p>
          <a:p>
            <a:pPr lvl="0"/>
            <a:r>
              <a:rPr lang="en-GB" dirty="0"/>
              <a:t>This coating also prevents the pathogen form entering more of the bodies cells.    </a:t>
            </a:r>
          </a:p>
          <a:p>
            <a:r>
              <a:rPr lang="en-GB" dirty="0"/>
              <a:t>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538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800" dirty="0"/>
              <a:t>The appearance and ultrastructure of cells: describe the role of all the organelles.</a:t>
            </a:r>
            <a:br>
              <a:rPr lang="en-GB" sz="2800" dirty="0"/>
            </a:b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GB" dirty="0"/>
              <a:t>Nucleus – contains DNA and controls cell activities.</a:t>
            </a:r>
          </a:p>
          <a:p>
            <a:pPr lvl="0"/>
            <a:r>
              <a:rPr lang="en-GB" dirty="0"/>
              <a:t>Plasma membrane – selectively permeable, regulates transport of material by use of phospholipid bilayer and channel/carrier proteins.</a:t>
            </a:r>
          </a:p>
          <a:p>
            <a:pPr lvl="0"/>
            <a:r>
              <a:rPr lang="en-GB" dirty="0"/>
              <a:t>Lysosome – contains digestive enzymes used for digesting invading cells or cell debris.</a:t>
            </a:r>
          </a:p>
          <a:p>
            <a:pPr lvl="0"/>
            <a:r>
              <a:rPr lang="en-GB" dirty="0"/>
              <a:t>Ribosome – site of </a:t>
            </a:r>
            <a:r>
              <a:rPr lang="en-GB" dirty="0" err="1"/>
              <a:t>proteinsynthesis</a:t>
            </a:r>
            <a:r>
              <a:rPr lang="en-GB" dirty="0"/>
              <a:t>.</a:t>
            </a:r>
          </a:p>
          <a:p>
            <a:pPr lvl="0"/>
            <a:r>
              <a:rPr lang="en-GB" dirty="0"/>
              <a:t>Rough endoplasmic reticulum – processes proteins.   </a:t>
            </a:r>
          </a:p>
          <a:p>
            <a:pPr lvl="0"/>
            <a:r>
              <a:rPr lang="en-GB" dirty="0"/>
              <a:t>Smooth endoplasmic reticulum – processes </a:t>
            </a:r>
            <a:r>
              <a:rPr lang="en-GB" dirty="0" err="1"/>
              <a:t>lipds</a:t>
            </a:r>
            <a:r>
              <a:rPr lang="en-GB" dirty="0"/>
              <a:t>.</a:t>
            </a:r>
          </a:p>
          <a:p>
            <a:pPr lvl="0"/>
            <a:r>
              <a:rPr lang="en-GB" dirty="0"/>
              <a:t>Golgi body – processes and packages proteins/lipids. </a:t>
            </a:r>
          </a:p>
          <a:p>
            <a:pPr lvl="0"/>
            <a:r>
              <a:rPr lang="en-GB" dirty="0"/>
              <a:t>Microvilli – increases surface area for absorption/chemical reactions.</a:t>
            </a:r>
          </a:p>
          <a:p>
            <a:pPr lvl="0"/>
            <a:r>
              <a:rPr lang="en-GB" dirty="0"/>
              <a:t>Mitochondria – Respiration, contain inner folds called cristae which increases surface area for respiration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9419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Describe the route that the electrical activity of the heart takes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Starts at SAN. Initiates wave of electrical activity that causes atrial contraction. </a:t>
            </a:r>
          </a:p>
          <a:p>
            <a:r>
              <a:rPr lang="en-GB" dirty="0" smtClean="0"/>
              <a:t>Impulse arrives at the AVN: Delay</a:t>
            </a:r>
          </a:p>
          <a:p>
            <a:r>
              <a:rPr lang="en-GB" dirty="0" smtClean="0"/>
              <a:t>Allows atria to finish contracting before ventricles contract.</a:t>
            </a:r>
          </a:p>
          <a:p>
            <a:r>
              <a:rPr lang="en-GB" dirty="0" smtClean="0"/>
              <a:t>Travels down the bundle of his.</a:t>
            </a:r>
          </a:p>
          <a:p>
            <a:r>
              <a:rPr lang="en-GB" dirty="0" smtClean="0"/>
              <a:t>Travels up wards through </a:t>
            </a:r>
            <a:r>
              <a:rPr lang="en-GB" dirty="0" err="1" smtClean="0"/>
              <a:t>purkinje</a:t>
            </a:r>
            <a:r>
              <a:rPr lang="en-GB" dirty="0" smtClean="0"/>
              <a:t> fibres.</a:t>
            </a:r>
          </a:p>
          <a:p>
            <a:r>
              <a:rPr lang="en-GB" dirty="0" smtClean="0"/>
              <a:t>So ventricles contract from the base upwards.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498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Describe the structure of the plasma membrane and the role of phospholipids and proteins in its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Phospholipid</a:t>
            </a:r>
            <a:r>
              <a:rPr lang="en-GB" dirty="0" smtClean="0"/>
              <a:t> </a:t>
            </a:r>
            <a:r>
              <a:rPr lang="en-GB" dirty="0" err="1" smtClean="0"/>
              <a:t>bilayer</a:t>
            </a:r>
            <a:r>
              <a:rPr lang="en-GB" dirty="0" smtClean="0"/>
              <a:t>.</a:t>
            </a:r>
          </a:p>
          <a:p>
            <a:r>
              <a:rPr lang="en-GB" dirty="0" smtClean="0"/>
              <a:t>Only allows transport of lipid soluble material.</a:t>
            </a:r>
          </a:p>
          <a:p>
            <a:r>
              <a:rPr lang="en-GB" dirty="0" smtClean="0"/>
              <a:t>Intrinsic Proteins give strength to the membrane.</a:t>
            </a:r>
          </a:p>
          <a:p>
            <a:r>
              <a:rPr lang="en-GB" dirty="0" smtClean="0"/>
              <a:t>Channel/carrier proteins allow transport of water soluble material.</a:t>
            </a:r>
          </a:p>
          <a:p>
            <a:r>
              <a:rPr lang="en-GB" dirty="0" smtClean="0"/>
              <a:t>By active transport/facilitated diffusion. </a:t>
            </a:r>
          </a:p>
          <a:p>
            <a:r>
              <a:rPr lang="en-GB" dirty="0" err="1" smtClean="0"/>
              <a:t>Glycoproteins</a:t>
            </a:r>
            <a:r>
              <a:rPr lang="en-GB" dirty="0" smtClean="0"/>
              <a:t> allows cell recognition.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289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is glucose absorbed.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i="1" dirty="0" smtClean="0"/>
              <a:t>Co </a:t>
            </a:r>
            <a:r>
              <a:rPr lang="en-GB" b="1" i="1" dirty="0"/>
              <a:t>transport with </a:t>
            </a:r>
            <a:r>
              <a:rPr lang="en-GB" b="1" i="1" dirty="0" smtClean="0"/>
              <a:t>sodium </a:t>
            </a:r>
            <a:r>
              <a:rPr lang="en-GB" i="1" dirty="0" smtClean="0"/>
              <a:t>into the cells by facilitated diffusion. </a:t>
            </a:r>
          </a:p>
          <a:p>
            <a:r>
              <a:rPr lang="en-GB" i="1" dirty="0" smtClean="0"/>
              <a:t>Down a diffusion gradient.</a:t>
            </a:r>
          </a:p>
          <a:p>
            <a:r>
              <a:rPr lang="en-GB" i="1" dirty="0" smtClean="0"/>
              <a:t>By carrier proteins. </a:t>
            </a:r>
            <a:endParaRPr lang="en-GB" dirty="0"/>
          </a:p>
          <a:p>
            <a:r>
              <a:rPr lang="en-GB" dirty="0" smtClean="0"/>
              <a:t>Glucose moves into the blood by </a:t>
            </a:r>
            <a:r>
              <a:rPr lang="en-GB" i="1" dirty="0"/>
              <a:t>facilitated diffusion. </a:t>
            </a:r>
          </a:p>
          <a:p>
            <a:r>
              <a:rPr lang="en-GB" dirty="0" smtClean="0"/>
              <a:t>Sodium moves into the blood by active transport.</a:t>
            </a:r>
          </a:p>
          <a:p>
            <a:r>
              <a:rPr lang="en-GB" dirty="0" smtClean="0"/>
              <a:t>Against a concentration gradient. </a:t>
            </a:r>
          </a:p>
          <a:p>
            <a:r>
              <a:rPr lang="en-GB" dirty="0" smtClean="0"/>
              <a:t>Both of these mechanisms use carrier proteins.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3071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What </a:t>
            </a:r>
            <a:r>
              <a:rPr lang="en-GB" sz="2800" dirty="0"/>
              <a:t>the risk factors that can bring about heart </a:t>
            </a:r>
            <a:r>
              <a:rPr lang="en-GB" sz="2800" dirty="0" smtClean="0"/>
              <a:t>disease. Explain how they cause the disease. 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High blood cholesterol levels. </a:t>
            </a:r>
          </a:p>
          <a:p>
            <a:r>
              <a:rPr lang="en-GB" dirty="0" smtClean="0"/>
              <a:t>Cause </a:t>
            </a:r>
            <a:r>
              <a:rPr lang="en-GB" dirty="0" err="1" smtClean="0"/>
              <a:t>atheroma</a:t>
            </a:r>
            <a:r>
              <a:rPr lang="en-GB" dirty="0" smtClean="0"/>
              <a:t> in the CORONARY artery.</a:t>
            </a:r>
          </a:p>
          <a:p>
            <a:r>
              <a:rPr lang="en-GB" dirty="0" smtClean="0"/>
              <a:t>Causes material to stick to it causing a blood clot in the coronary artery.</a:t>
            </a:r>
          </a:p>
          <a:p>
            <a:r>
              <a:rPr lang="en-GB" dirty="0" smtClean="0"/>
              <a:t>Prevents oxygen from reaching the heart tissue beyond the blockage.</a:t>
            </a:r>
          </a:p>
          <a:p>
            <a:r>
              <a:rPr lang="en-GB" dirty="0" smtClean="0"/>
              <a:t>Heart tissue cannot respire so tissue dies.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1812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84304"/>
          </a:xfrm>
        </p:spPr>
        <p:txBody>
          <a:bodyPr/>
          <a:lstStyle/>
          <a:p>
            <a:r>
              <a:rPr lang="en-GB" dirty="0" smtClean="0"/>
              <a:t>Cigarette smoke contains carbon monoxide.</a:t>
            </a:r>
          </a:p>
          <a:p>
            <a:r>
              <a:rPr lang="en-GB" dirty="0" smtClean="0"/>
              <a:t>This joins to haemoglobin.</a:t>
            </a:r>
          </a:p>
          <a:p>
            <a:r>
              <a:rPr lang="en-GB" dirty="0" smtClean="0"/>
              <a:t>Results in haemoglobin carrying less oxygen through the coronary artery to the heart tissue</a:t>
            </a:r>
          </a:p>
          <a:p>
            <a:r>
              <a:rPr lang="en-GB" dirty="0" smtClean="0"/>
              <a:t>Heart tissue gets insufficient oxygen and so dies.  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dirty="0"/>
              <a:t>Describe diffusion, facilitated diffusion and active transport and there roles in transporting materials across the plasma membrane.</a:t>
            </a:r>
            <a:br>
              <a:rPr lang="en-GB" sz="2400" dirty="0"/>
            </a:b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Diffusion/FD transports material down </a:t>
            </a:r>
            <a:r>
              <a:rPr lang="en-GB" dirty="0" err="1" smtClean="0"/>
              <a:t>conc</a:t>
            </a:r>
            <a:r>
              <a:rPr lang="en-GB" dirty="0" smtClean="0"/>
              <a:t> gradient with no energy required.</a:t>
            </a:r>
          </a:p>
          <a:p>
            <a:r>
              <a:rPr lang="en-GB" dirty="0" smtClean="0"/>
              <a:t>Diffusion transport of oxygen/carbon dioxide as small uncharged so straight through plasma membrane. </a:t>
            </a:r>
          </a:p>
          <a:p>
            <a:r>
              <a:rPr lang="en-GB" dirty="0" smtClean="0"/>
              <a:t>Channel proteins, facilitated transport of water soluble material </a:t>
            </a:r>
            <a:r>
              <a:rPr lang="en-GB" dirty="0" err="1" smtClean="0"/>
              <a:t>eg</a:t>
            </a:r>
            <a:r>
              <a:rPr lang="en-GB" dirty="0" smtClean="0"/>
              <a:t> glucose, </a:t>
            </a:r>
          </a:p>
          <a:p>
            <a:r>
              <a:rPr lang="en-GB" dirty="0" smtClean="0"/>
              <a:t>Active transport – moves material against a concentration gradient by using energy.</a:t>
            </a:r>
          </a:p>
          <a:p>
            <a:r>
              <a:rPr lang="en-GB" dirty="0" smtClean="0"/>
              <a:t>Via carrier proteins.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0890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200" dirty="0"/>
              <a:t>How competitive and non competitive inhibitors affect enzyme controlled </a:t>
            </a:r>
            <a:r>
              <a:rPr lang="en-GB" sz="3200" dirty="0" smtClean="0"/>
              <a:t>reactions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b="1" dirty="0"/>
              <a:t>Competitive inhibition</a:t>
            </a:r>
          </a:p>
          <a:p>
            <a:r>
              <a:rPr lang="en-GB" b="1" dirty="0"/>
              <a:t> </a:t>
            </a:r>
            <a:r>
              <a:rPr lang="en-GB" dirty="0" smtClean="0"/>
              <a:t>Molecules </a:t>
            </a:r>
            <a:r>
              <a:rPr lang="en-GB" dirty="0"/>
              <a:t>compete for same active site;</a:t>
            </a:r>
          </a:p>
          <a:p>
            <a:pPr lvl="0"/>
            <a:r>
              <a:rPr lang="en-GB" dirty="0"/>
              <a:t>Molecules similar shape (not same)/both complementary to/both fit active site;</a:t>
            </a:r>
          </a:p>
          <a:p>
            <a:pPr lvl="0"/>
            <a:r>
              <a:rPr lang="en-GB" dirty="0"/>
              <a:t>Prevents the formation of enzyme substrate complexes.</a:t>
            </a:r>
          </a:p>
          <a:p>
            <a:pPr lvl="0"/>
            <a:r>
              <a:rPr lang="en-GB" dirty="0"/>
              <a:t>Prevents/slows production products</a:t>
            </a:r>
            <a:r>
              <a:rPr lang="en-GB" dirty="0" smtClean="0"/>
              <a:t>;</a:t>
            </a:r>
          </a:p>
          <a:p>
            <a:pPr lvl="0"/>
            <a:endParaRPr lang="en-GB" dirty="0" smtClean="0"/>
          </a:p>
          <a:p>
            <a:r>
              <a:rPr lang="en-GB" b="1" dirty="0"/>
              <a:t>Non competitive inhibition</a:t>
            </a:r>
          </a:p>
          <a:p>
            <a:r>
              <a:rPr lang="en-GB" b="1" dirty="0"/>
              <a:t> </a:t>
            </a:r>
            <a:r>
              <a:rPr lang="en-GB" dirty="0" smtClean="0"/>
              <a:t>Inhibitor </a:t>
            </a:r>
            <a:r>
              <a:rPr lang="en-GB" dirty="0"/>
              <a:t>is a different shape to substrate;</a:t>
            </a:r>
          </a:p>
          <a:p>
            <a:pPr lvl="0"/>
            <a:r>
              <a:rPr lang="en-GB" dirty="0"/>
              <a:t>Blinds at position other that active site:</a:t>
            </a:r>
          </a:p>
          <a:p>
            <a:pPr lvl="0"/>
            <a:r>
              <a:rPr lang="en-GB" dirty="0"/>
              <a:t>Alters shape of active site;</a:t>
            </a:r>
          </a:p>
          <a:p>
            <a:r>
              <a:rPr lang="en-GB" dirty="0"/>
              <a:t>Substrate cannot bind/enzyme-substrate complex not formed;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1696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Describe DNA replication.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two strands of DNA are separated by an enzyme called </a:t>
            </a:r>
            <a:r>
              <a:rPr lang="en-GB" b="1" dirty="0"/>
              <a:t>DNA Helicase.</a:t>
            </a:r>
          </a:p>
          <a:p>
            <a:r>
              <a:rPr lang="en-GB" dirty="0"/>
              <a:t>Each original strand acts a template for the formation of new strand.  </a:t>
            </a:r>
          </a:p>
          <a:p>
            <a:r>
              <a:rPr lang="en-GB" dirty="0"/>
              <a:t> New nucleotides line up next to the separate strands of DNA, forming complementary base pairs.</a:t>
            </a:r>
          </a:p>
          <a:p>
            <a:r>
              <a:rPr lang="en-GB" dirty="0"/>
              <a:t>A pairs with T, G pairs with C. </a:t>
            </a:r>
          </a:p>
          <a:p>
            <a:r>
              <a:rPr lang="en-GB" dirty="0"/>
              <a:t>An enzyme called </a:t>
            </a:r>
            <a:r>
              <a:rPr lang="en-GB" b="1" dirty="0"/>
              <a:t>DNA Polymerase</a:t>
            </a:r>
            <a:r>
              <a:rPr lang="en-GB" dirty="0"/>
              <a:t> joins together the new nucleotides to form two new strands of DNA.</a:t>
            </a:r>
          </a:p>
          <a:p>
            <a:r>
              <a:rPr lang="en-GB" dirty="0"/>
              <a:t>Called semi conservative replication.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472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Discuss the mechanisms that influence genetic diversity.  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Mutations increase genetic diversity.</a:t>
            </a:r>
          </a:p>
          <a:p>
            <a:r>
              <a:rPr lang="en-GB" dirty="0" smtClean="0"/>
              <a:t>Genetic bottlenecks: caused by natural disaster/ slow change in  environment. </a:t>
            </a:r>
          </a:p>
          <a:p>
            <a:r>
              <a:rPr lang="en-GB" dirty="0" smtClean="0"/>
              <a:t>Reduces genetic </a:t>
            </a:r>
            <a:r>
              <a:rPr lang="en-GB" dirty="0" err="1" smtClean="0"/>
              <a:t>diverity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 smtClean="0"/>
              <a:t>Founder effect</a:t>
            </a:r>
          </a:p>
          <a:p>
            <a:endParaRPr lang="en-GB" dirty="0"/>
          </a:p>
          <a:p>
            <a:r>
              <a:rPr lang="en-GB" dirty="0" smtClean="0"/>
              <a:t>Selective breeding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052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Discuss the differences in the ways DNA is packaged in prokaryotes and eukaryotes.  </a:t>
            </a:r>
            <a:endParaRPr lang="en-GB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1020759"/>
              </p:ext>
            </p:extLst>
          </p:nvPr>
        </p:nvGraphicFramePr>
        <p:xfrm>
          <a:off x="1043608" y="1988840"/>
          <a:ext cx="7128792" cy="34563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643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643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721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Eukaryotes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Prokaryotes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127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Chromosomes are large and linear (straight)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Chromosomes are smaller and circular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721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DNA is normally associated with protein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DNA is not normally associated with protein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6833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Introns are found within genes. Introns are regions of genes that do not carry instructions for making polypeptides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1100">
                        <a:effectLst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No introns present in genes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6833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1100">
                        <a:effectLst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Large spaces found in between genes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No large spaces between genes. Most of the DNA is used to carry instructions for making polypeptides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8226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Discuss the importance of meiosis in the lifecycle of an organism.  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Produces haploid gametes. </a:t>
            </a:r>
          </a:p>
          <a:p>
            <a:r>
              <a:rPr lang="en-GB" dirty="0" smtClean="0"/>
              <a:t>When fuse together restore the diploid number.</a:t>
            </a:r>
          </a:p>
          <a:p>
            <a:r>
              <a:rPr lang="en-GB" dirty="0" smtClean="0"/>
              <a:t>Bring about genetic variation in sexually reproducing organisms.</a:t>
            </a:r>
          </a:p>
          <a:p>
            <a:r>
              <a:rPr lang="en-GB" dirty="0" smtClean="0"/>
              <a:t>Crossing over</a:t>
            </a:r>
          </a:p>
          <a:p>
            <a:r>
              <a:rPr lang="en-GB" dirty="0" smtClean="0"/>
              <a:t>Leads to new combinations of alleles in the offspring. </a:t>
            </a:r>
          </a:p>
          <a:p>
            <a:r>
              <a:rPr lang="en-GB" dirty="0" smtClean="0"/>
              <a:t>Independent assortment</a:t>
            </a:r>
          </a:p>
          <a:p>
            <a:r>
              <a:rPr lang="en-GB" dirty="0"/>
              <a:t>Leads to new combinations of alleles in the offspring. 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6138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Discuss how </a:t>
            </a:r>
            <a:r>
              <a:rPr lang="en-GB" sz="2800" dirty="0" err="1" smtClean="0"/>
              <a:t>Hb</a:t>
            </a:r>
            <a:r>
              <a:rPr lang="en-GB" sz="2800" dirty="0" smtClean="0"/>
              <a:t> is loaded and unloaded. 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Hb</a:t>
            </a:r>
            <a:r>
              <a:rPr lang="en-GB" dirty="0" smtClean="0"/>
              <a:t> has high affinity for oxygen at high oxygen </a:t>
            </a:r>
            <a:r>
              <a:rPr lang="en-GB" dirty="0" err="1" smtClean="0"/>
              <a:t>conc’s</a:t>
            </a:r>
            <a:r>
              <a:rPr lang="en-GB" dirty="0" smtClean="0"/>
              <a:t> and remains fully saturated in these conditions.</a:t>
            </a:r>
          </a:p>
          <a:p>
            <a:r>
              <a:rPr lang="en-GB" dirty="0" smtClean="0"/>
              <a:t>At lower oxygen concentrations </a:t>
            </a:r>
            <a:r>
              <a:rPr lang="en-GB" dirty="0" err="1" smtClean="0"/>
              <a:t>Hb</a:t>
            </a:r>
            <a:r>
              <a:rPr lang="en-GB" dirty="0" smtClean="0"/>
              <a:t> has a lower affinity releases oxygen to the tissues. </a:t>
            </a:r>
          </a:p>
          <a:p>
            <a:r>
              <a:rPr lang="en-GB" dirty="0" smtClean="0"/>
              <a:t>At lower oxygen </a:t>
            </a:r>
            <a:r>
              <a:rPr lang="en-GB" dirty="0" err="1" smtClean="0"/>
              <a:t>conc</a:t>
            </a:r>
            <a:r>
              <a:rPr lang="en-GB" dirty="0" smtClean="0"/>
              <a:t>, a small drop in </a:t>
            </a:r>
            <a:r>
              <a:rPr lang="en-GB" dirty="0" err="1" smtClean="0"/>
              <a:t>conc</a:t>
            </a:r>
            <a:r>
              <a:rPr lang="en-GB" dirty="0" smtClean="0"/>
              <a:t> results in a large amount of oxygen being released. </a:t>
            </a:r>
          </a:p>
          <a:p>
            <a:r>
              <a:rPr lang="en-GB" dirty="0" smtClean="0"/>
              <a:t>Introduction of C02 shifts curve to the right lowering affinity of </a:t>
            </a:r>
            <a:r>
              <a:rPr lang="en-GB" dirty="0" err="1" smtClean="0"/>
              <a:t>Hb</a:t>
            </a:r>
            <a:r>
              <a:rPr lang="en-GB" dirty="0" smtClean="0"/>
              <a:t> for O2.</a:t>
            </a:r>
          </a:p>
          <a:p>
            <a:r>
              <a:rPr lang="en-GB" dirty="0" smtClean="0"/>
              <a:t>Results in MORE O2 being released to the tissues for increased rate of respiration.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7188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/>
              <a:t>The effect of temperature </a:t>
            </a:r>
            <a:r>
              <a:rPr lang="en-GB" sz="3200" dirty="0" smtClean="0"/>
              <a:t>on </a:t>
            </a:r>
            <a:r>
              <a:rPr lang="en-GB" sz="3200" dirty="0"/>
              <a:t>an enzyme controlled reaction. </a:t>
            </a:r>
            <a:br>
              <a:rPr lang="en-GB" sz="3200" dirty="0"/>
            </a:b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pPr lvl="0"/>
            <a:r>
              <a:rPr lang="en-GB" dirty="0"/>
              <a:t>Rate of reaction increases;</a:t>
            </a:r>
          </a:p>
          <a:p>
            <a:pPr lvl="0"/>
            <a:r>
              <a:rPr lang="en-GB" dirty="0"/>
              <a:t>Increasing temperature increases rate of movement of molecules/kinetic energy;</a:t>
            </a:r>
          </a:p>
          <a:p>
            <a:pPr lvl="0"/>
            <a:r>
              <a:rPr lang="en-GB" dirty="0"/>
              <a:t>Collide more often/substrate enters active site more often/more enzyme-substrate complexes formed;</a:t>
            </a:r>
          </a:p>
          <a:p>
            <a:pPr lvl="0"/>
            <a:r>
              <a:rPr lang="en-GB" dirty="0"/>
              <a:t>Up to optimum;</a:t>
            </a:r>
          </a:p>
          <a:p>
            <a:pPr lvl="0"/>
            <a:r>
              <a:rPr lang="en-GB" dirty="0"/>
              <a:t>Rate of reaction decreases;</a:t>
            </a:r>
          </a:p>
          <a:p>
            <a:pPr lvl="0"/>
            <a:r>
              <a:rPr lang="en-GB" dirty="0"/>
              <a:t>High temperatures cause denaturation/loss of tertiary structure/3D structure;</a:t>
            </a:r>
          </a:p>
          <a:p>
            <a:pPr lvl="0"/>
            <a:r>
              <a:rPr lang="en-GB" dirty="0"/>
              <a:t>By breaking specified bonds (not peptide bond);</a:t>
            </a:r>
          </a:p>
          <a:p>
            <a:pPr lvl="0"/>
            <a:r>
              <a:rPr lang="en-GB" dirty="0"/>
              <a:t>Active site changes shape, substrate cannot bind/fit/</a:t>
            </a:r>
          </a:p>
          <a:p>
            <a:r>
              <a:rPr lang="en-GB" dirty="0"/>
              <a:t> 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203727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100" dirty="0" smtClean="0"/>
              <a:t>Describe the structure and function of carbohydrates</a:t>
            </a:r>
            <a:r>
              <a:rPr lang="en-GB" dirty="0" smtClean="0"/>
              <a:t>.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Cellulose formed from beta glucose.</a:t>
            </a:r>
          </a:p>
          <a:p>
            <a:r>
              <a:rPr lang="en-GB" dirty="0" smtClean="0"/>
              <a:t>Joined by condensation reactions forming long straight chains. </a:t>
            </a:r>
          </a:p>
          <a:p>
            <a:r>
              <a:rPr lang="en-GB" dirty="0" smtClean="0"/>
              <a:t>Chains joined by hydrogen bonds forming myofibrils. </a:t>
            </a:r>
          </a:p>
          <a:p>
            <a:r>
              <a:rPr lang="en-GB" dirty="0" smtClean="0"/>
              <a:t>Starch made from alpha glucose.</a:t>
            </a:r>
          </a:p>
          <a:p>
            <a:r>
              <a:rPr lang="en-GB" dirty="0" smtClean="0"/>
              <a:t>Forms branched chains</a:t>
            </a:r>
          </a:p>
          <a:p>
            <a:r>
              <a:rPr lang="en-GB" dirty="0" smtClean="0"/>
              <a:t>Insoluble so does not affect water potential of cell.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4212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Describe the stages of mitosis. 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GB" b="1" dirty="0"/>
              <a:t>Prophase</a:t>
            </a:r>
            <a:r>
              <a:rPr lang="en-GB" dirty="0"/>
              <a:t>: During prophase, chromosomes condense to form the X shaped structures shown in the picture above.  Seen to consist of </a:t>
            </a:r>
            <a:r>
              <a:rPr lang="en-GB" u="sng" dirty="0"/>
              <a:t>two chromatids </a:t>
            </a:r>
            <a:r>
              <a:rPr lang="en-GB" dirty="0"/>
              <a:t>help together by a </a:t>
            </a:r>
            <a:r>
              <a:rPr lang="en-GB" i="1" dirty="0"/>
              <a:t>centromere.</a:t>
            </a:r>
            <a:r>
              <a:rPr lang="en-GB" dirty="0"/>
              <a:t> </a:t>
            </a:r>
          </a:p>
          <a:p>
            <a:r>
              <a:rPr lang="en-GB" b="1" dirty="0"/>
              <a:t>Metaphase: </a:t>
            </a:r>
            <a:r>
              <a:rPr lang="en-GB" dirty="0"/>
              <a:t>The nuclear envelope dissolves </a:t>
            </a:r>
            <a:r>
              <a:rPr lang="en-GB" dirty="0" smtClean="0"/>
              <a:t>and </a:t>
            </a:r>
            <a:r>
              <a:rPr lang="en-GB" dirty="0"/>
              <a:t>spindle fibres form from the centrioles.  Spindle </a:t>
            </a:r>
            <a:r>
              <a:rPr lang="en-GB" dirty="0" smtClean="0"/>
              <a:t>connect </a:t>
            </a:r>
            <a:r>
              <a:rPr lang="en-GB" dirty="0"/>
              <a:t>to the centromeres of sister chromatids and line them up along the middle of the cell</a:t>
            </a:r>
          </a:p>
          <a:p>
            <a:r>
              <a:rPr lang="en-GB" b="1" dirty="0"/>
              <a:t>Anaphase: </a:t>
            </a:r>
            <a:r>
              <a:rPr lang="en-GB" b="1" dirty="0" smtClean="0"/>
              <a:t>s</a:t>
            </a:r>
            <a:r>
              <a:rPr lang="en-GB" dirty="0" smtClean="0"/>
              <a:t>pindle </a:t>
            </a:r>
            <a:r>
              <a:rPr lang="en-GB" dirty="0"/>
              <a:t>fibres contract and pull apart the two sister chromatids </a:t>
            </a:r>
            <a:r>
              <a:rPr lang="en-GB" dirty="0" smtClean="0"/>
              <a:t>to </a:t>
            </a:r>
            <a:r>
              <a:rPr lang="en-GB" i="1" dirty="0"/>
              <a:t>opposite poles</a:t>
            </a:r>
            <a:r>
              <a:rPr lang="en-GB" dirty="0"/>
              <a:t>. </a:t>
            </a:r>
            <a:endParaRPr lang="en-GB" dirty="0" smtClean="0"/>
          </a:p>
          <a:p>
            <a:r>
              <a:rPr lang="en-GB" b="1" dirty="0" err="1" smtClean="0"/>
              <a:t>Telophase</a:t>
            </a:r>
            <a:r>
              <a:rPr lang="en-GB" b="1" dirty="0"/>
              <a:t>: </a:t>
            </a:r>
            <a:r>
              <a:rPr lang="en-GB" b="1" dirty="0" smtClean="0"/>
              <a:t>n</a:t>
            </a:r>
            <a:r>
              <a:rPr lang="en-GB" dirty="0" smtClean="0"/>
              <a:t>ew </a:t>
            </a:r>
            <a:r>
              <a:rPr lang="en-GB" dirty="0"/>
              <a:t>nuclear envelopes start to form around the 2 sets of chromatids. The spindle fibres disperse and the chromosomes start to </a:t>
            </a:r>
            <a:r>
              <a:rPr lang="en-GB" dirty="0" smtClean="0"/>
              <a:t>uncoil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916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Describe counter current in fish and how it leads to effective gas exchange. 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GB" dirty="0"/>
              <a:t>Each gill is composed of many filaments increasing its </a:t>
            </a:r>
            <a:r>
              <a:rPr lang="en-GB" b="1" dirty="0"/>
              <a:t>surface area</a:t>
            </a:r>
            <a:r>
              <a:rPr lang="en-GB" dirty="0"/>
              <a:t>. </a:t>
            </a:r>
          </a:p>
          <a:p>
            <a:pPr lvl="0"/>
            <a:r>
              <a:rPr lang="en-GB" dirty="0"/>
              <a:t>Each filament is covered in lamellae. These further increase the surface area, and because they are thin, ensure that the </a:t>
            </a:r>
            <a:r>
              <a:rPr lang="en-GB" b="1" dirty="0"/>
              <a:t>diffusion distance</a:t>
            </a:r>
            <a:r>
              <a:rPr lang="en-GB" dirty="0"/>
              <a:t> between the blood in the lamellae, and the water flowing past is small.</a:t>
            </a:r>
          </a:p>
          <a:p>
            <a:pPr lvl="0"/>
            <a:r>
              <a:rPr lang="en-GB" dirty="0"/>
              <a:t>The blood flows through the lamellae in the opposite direction to the water. This is a counter current system. It ensures the maximum exchange possible occurs by maintaining a </a:t>
            </a:r>
            <a:r>
              <a:rPr lang="en-GB" b="1" dirty="0"/>
              <a:t>concentration gradient</a:t>
            </a:r>
            <a:r>
              <a:rPr lang="en-GB" dirty="0"/>
              <a:t> across the whole lamella. </a:t>
            </a:r>
            <a:endParaRPr lang="en-GB" dirty="0" smtClean="0"/>
          </a:p>
          <a:p>
            <a:pPr lvl="0"/>
            <a:r>
              <a:rPr lang="en-GB" dirty="0" smtClean="0"/>
              <a:t>So oxygen moves into the blood along the whole length of the gill.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68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Describe the ways in which organisms are classified. 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Definition of a species: organisms that can breed to fertile offspring. </a:t>
            </a:r>
          </a:p>
          <a:p>
            <a:r>
              <a:rPr lang="en-GB" dirty="0" smtClean="0"/>
              <a:t>Hierarchical system: smaller groups contained within larger groups with NO overlap.</a:t>
            </a:r>
          </a:p>
          <a:p>
            <a:r>
              <a:rPr lang="en-GB" dirty="0" err="1" smtClean="0"/>
              <a:t>Phylogenetic</a:t>
            </a:r>
            <a:r>
              <a:rPr lang="en-GB" dirty="0" smtClean="0"/>
              <a:t> classification based on evolutionary history. </a:t>
            </a:r>
          </a:p>
          <a:p>
            <a:r>
              <a:rPr lang="en-GB" dirty="0" smtClean="0"/>
              <a:t>Based on similarities and differences.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270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What is meant by species diversity,  discuss the impact of deforestation and agriculture on species diversity. 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Species diversity is the number of different species and the abundance of each species within a community</a:t>
            </a:r>
            <a:r>
              <a:rPr lang="en-GB" altLang="en-US" dirty="0" smtClean="0"/>
              <a:t>.</a:t>
            </a:r>
          </a:p>
          <a:p>
            <a:r>
              <a:rPr lang="en-GB" altLang="en-US" dirty="0"/>
              <a:t>Deforestation decreases species diversity</a:t>
            </a:r>
            <a:r>
              <a:rPr lang="en-GB" altLang="en-US" dirty="0" smtClean="0"/>
              <a:t>.</a:t>
            </a:r>
          </a:p>
          <a:p>
            <a:r>
              <a:rPr lang="en-GB" altLang="en-US" dirty="0"/>
              <a:t>This process reduces the number of trees and sometimes the number of tree species.</a:t>
            </a:r>
          </a:p>
          <a:p>
            <a:r>
              <a:rPr lang="en-GB" altLang="en-US" dirty="0" smtClean="0"/>
              <a:t>The </a:t>
            </a:r>
            <a:r>
              <a:rPr lang="en-GB" altLang="en-US" dirty="0"/>
              <a:t>process also destroys habitats</a:t>
            </a:r>
            <a:r>
              <a:rPr lang="en-GB" altLang="en-US" dirty="0" smtClean="0"/>
              <a:t>.</a:t>
            </a:r>
          </a:p>
          <a:p>
            <a:r>
              <a:rPr lang="en-GB" altLang="en-US" dirty="0"/>
              <a:t>Agriculture also decreases diversity</a:t>
            </a:r>
            <a:r>
              <a:rPr lang="en-GB" altLang="en-US" dirty="0" smtClean="0"/>
              <a:t>.</a:t>
            </a:r>
          </a:p>
          <a:p>
            <a:r>
              <a:rPr lang="en-GB" altLang="en-US" dirty="0"/>
              <a:t>Farmers need to maximise the amount of food that they produce from a given area of land</a:t>
            </a:r>
            <a:r>
              <a:rPr lang="en-GB" altLang="en-US" dirty="0" smtClean="0"/>
              <a:t>. Their </a:t>
            </a:r>
            <a:r>
              <a:rPr lang="en-GB" altLang="en-US" dirty="0"/>
              <a:t>methods </a:t>
            </a:r>
            <a:r>
              <a:rPr lang="en-GB" altLang="en-US" dirty="0" smtClean="0"/>
              <a:t>include</a:t>
            </a:r>
          </a:p>
          <a:p>
            <a:r>
              <a:rPr lang="en-GB" altLang="en-US" dirty="0" smtClean="0"/>
              <a:t>Monoculture, hedgerow removal, herbicides, pesticides.</a:t>
            </a:r>
            <a:endParaRPr lang="en-GB" altLang="en-US" dirty="0"/>
          </a:p>
          <a:p>
            <a:endParaRPr lang="en-GB" altLang="en-US" dirty="0">
              <a:solidFill>
                <a:schemeClr val="bg2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657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Describe the movement of water in the xylem. 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Cohesion</a:t>
            </a:r>
            <a:r>
              <a:rPr lang="en-GB" dirty="0" smtClean="0"/>
              <a:t>: force of attraction between water molecules.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Adhesion:</a:t>
            </a:r>
            <a:r>
              <a:rPr lang="en-GB" dirty="0" smtClean="0"/>
              <a:t> force of attraction between water molecules and wall of xylem.</a:t>
            </a:r>
          </a:p>
          <a:p>
            <a:r>
              <a:rPr lang="en-GB" dirty="0" smtClean="0"/>
              <a:t>Water </a:t>
            </a:r>
            <a:r>
              <a:rPr lang="en-GB" dirty="0" smtClean="0">
                <a:solidFill>
                  <a:srgbClr val="FF0000"/>
                </a:solidFill>
              </a:rPr>
              <a:t>evaporates</a:t>
            </a:r>
            <a:r>
              <a:rPr lang="en-GB" dirty="0" smtClean="0"/>
              <a:t> from the leaves at the top of the xylem.</a:t>
            </a:r>
          </a:p>
          <a:p>
            <a:r>
              <a:rPr lang="en-GB" dirty="0" smtClean="0"/>
              <a:t>This creates a </a:t>
            </a:r>
            <a:r>
              <a:rPr lang="en-GB" dirty="0" smtClean="0">
                <a:solidFill>
                  <a:srgbClr val="FF0000"/>
                </a:solidFill>
              </a:rPr>
              <a:t>tension</a:t>
            </a:r>
            <a:r>
              <a:rPr lang="en-GB" dirty="0" smtClean="0"/>
              <a:t> which pulls water into the leaf.</a:t>
            </a:r>
          </a:p>
          <a:p>
            <a:r>
              <a:rPr lang="en-GB" dirty="0" smtClean="0"/>
              <a:t>Water moves up the xylem as a </a:t>
            </a:r>
            <a:r>
              <a:rPr lang="en-GB" dirty="0" smtClean="0">
                <a:solidFill>
                  <a:srgbClr val="FF0000"/>
                </a:solidFill>
              </a:rPr>
              <a:t>column</a:t>
            </a:r>
            <a:r>
              <a:rPr lang="en-GB" dirty="0" smtClean="0"/>
              <a:t>. </a:t>
            </a:r>
          </a:p>
          <a:p>
            <a:r>
              <a:rPr lang="en-GB" dirty="0" smtClean="0"/>
              <a:t>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9979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200" dirty="0" smtClean="0"/>
              <a:t>Describe the uptake of water and its transport across the roots.  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b="1" dirty="0" smtClean="0"/>
              <a:t>Water </a:t>
            </a:r>
            <a:r>
              <a:rPr lang="en-GB" sz="2000" dirty="0" smtClean="0"/>
              <a:t>is taken up into the roots by osmosis.</a:t>
            </a:r>
          </a:p>
          <a:p>
            <a:r>
              <a:rPr lang="en-GB" sz="2000" dirty="0" smtClean="0"/>
              <a:t>Lower  water potential in the roots due to the active uptake of ions into root hair cells.  </a:t>
            </a:r>
          </a:p>
          <a:p>
            <a:r>
              <a:rPr lang="en-GB" sz="2000" b="1" dirty="0" err="1" smtClean="0"/>
              <a:t>Apoplastic</a:t>
            </a:r>
            <a:r>
              <a:rPr lang="en-GB" sz="2000" b="1" dirty="0" smtClean="0"/>
              <a:t> pathway</a:t>
            </a:r>
            <a:r>
              <a:rPr lang="en-GB" sz="2000" dirty="0" smtClean="0"/>
              <a:t>: Water moves through the cell walls of cells in the roots.</a:t>
            </a:r>
          </a:p>
          <a:p>
            <a:r>
              <a:rPr lang="en-GB" sz="2000" b="1" dirty="0" err="1" smtClean="0"/>
              <a:t>Symplastic</a:t>
            </a:r>
            <a:r>
              <a:rPr lang="en-GB" sz="2000" b="1" dirty="0" smtClean="0"/>
              <a:t> pathway: </a:t>
            </a:r>
            <a:r>
              <a:rPr lang="en-GB" sz="2000" dirty="0" smtClean="0"/>
              <a:t>Water moves through the cytoplasm of cells in the roots</a:t>
            </a:r>
          </a:p>
          <a:p>
            <a:r>
              <a:rPr lang="en-GB" sz="2000" dirty="0" smtClean="0"/>
              <a:t>Water cannot travel all the way to the xylem via the </a:t>
            </a:r>
            <a:r>
              <a:rPr lang="en-GB" sz="2000" dirty="0" err="1" smtClean="0"/>
              <a:t>apoplast</a:t>
            </a:r>
            <a:r>
              <a:rPr lang="en-GB" sz="2000" dirty="0" smtClean="0"/>
              <a:t> pathway, because it is stopped by a layer called the </a:t>
            </a:r>
            <a:r>
              <a:rPr lang="en-GB" sz="2000" b="1" dirty="0" err="1" smtClean="0"/>
              <a:t>casparian</a:t>
            </a:r>
            <a:r>
              <a:rPr lang="en-GB" sz="2000" b="1" dirty="0" smtClean="0"/>
              <a:t> strip</a:t>
            </a:r>
            <a:r>
              <a:rPr lang="en-GB" sz="2000" dirty="0" smtClean="0"/>
              <a:t>.</a:t>
            </a:r>
          </a:p>
          <a:p>
            <a:r>
              <a:rPr lang="en-GB" sz="2000" dirty="0" smtClean="0"/>
              <a:t> Water must therefore complete the last part of its journey to the xylem via the </a:t>
            </a:r>
            <a:r>
              <a:rPr lang="en-GB" sz="2000" dirty="0" err="1" smtClean="0"/>
              <a:t>symplastic</a:t>
            </a:r>
            <a:r>
              <a:rPr lang="en-GB" sz="2000" dirty="0" smtClean="0"/>
              <a:t> path.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288150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Describe the factors that can effect the rate of transpiration. 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GB" dirty="0" smtClean="0"/>
              <a:t>Higher temperatures </a:t>
            </a:r>
            <a:r>
              <a:rPr lang="en-GB" b="1" dirty="0" smtClean="0"/>
              <a:t>increase</a:t>
            </a:r>
            <a:r>
              <a:rPr lang="en-GB" dirty="0" smtClean="0"/>
              <a:t> the rate of transpiration, since they speed up evaporation from the surface of leaves</a:t>
            </a:r>
          </a:p>
          <a:p>
            <a:pPr lvl="0"/>
            <a:r>
              <a:rPr lang="en-GB" dirty="0" smtClean="0"/>
              <a:t>Increased sunlight </a:t>
            </a:r>
            <a:r>
              <a:rPr lang="en-GB" b="1" dirty="0" smtClean="0"/>
              <a:t>increases</a:t>
            </a:r>
            <a:r>
              <a:rPr lang="en-GB" dirty="0" smtClean="0"/>
              <a:t> the rate of transpiration, since it raises the temperature of air around the leaves and also causes stomata to open wider</a:t>
            </a:r>
          </a:p>
          <a:p>
            <a:pPr lvl="0"/>
            <a:r>
              <a:rPr lang="en-GB" dirty="0" smtClean="0"/>
              <a:t>Increased wind speed </a:t>
            </a:r>
            <a:r>
              <a:rPr lang="en-GB" b="1" dirty="0" smtClean="0"/>
              <a:t>increases</a:t>
            </a:r>
            <a:r>
              <a:rPr lang="en-GB" dirty="0" smtClean="0"/>
              <a:t> the rate of transpiration, since it carries away water from the surface of leaves. This creates a greater difference in water concentration between the outside of leaves and the air spaces in the spongy </a:t>
            </a:r>
            <a:r>
              <a:rPr lang="en-GB" dirty="0" err="1" smtClean="0"/>
              <a:t>mesophyll</a:t>
            </a:r>
            <a:endParaRPr lang="en-GB" dirty="0" smtClean="0"/>
          </a:p>
          <a:p>
            <a:pPr lvl="0"/>
            <a:r>
              <a:rPr lang="en-GB" dirty="0" smtClean="0"/>
              <a:t>Increased humidity </a:t>
            </a:r>
            <a:r>
              <a:rPr lang="en-GB" b="1" dirty="0" smtClean="0"/>
              <a:t>decreases  </a:t>
            </a:r>
            <a:r>
              <a:rPr lang="en-GB" dirty="0" smtClean="0"/>
              <a:t>the rate of transpiration because it decreases the water concentration difference between the outside of leaves and air spaces in the spongy </a:t>
            </a:r>
            <a:r>
              <a:rPr lang="en-GB" dirty="0" err="1" smtClean="0"/>
              <a:t>mesophyll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690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How is tissue fluid formed and returned to the blood. 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Pressure in capillaries greater than pressure in the tissue fluid so fluid forced out because of high hydrostatic pressure of blood. This is called tissue fluid.</a:t>
            </a:r>
          </a:p>
          <a:p>
            <a:r>
              <a:rPr lang="en-GB" altLang="en-US" dirty="0"/>
              <a:t>Blood proteins and red &amp; whiter blood cells stay behind as too large to pass through wall.</a:t>
            </a:r>
          </a:p>
          <a:p>
            <a:r>
              <a:rPr lang="en-GB" altLang="en-US" dirty="0"/>
              <a:t>At </a:t>
            </a:r>
            <a:r>
              <a:rPr lang="en-GB" altLang="en-US" dirty="0" err="1"/>
              <a:t>venule</a:t>
            </a:r>
            <a:r>
              <a:rPr lang="en-GB" altLang="en-US" dirty="0"/>
              <a:t> end water  potential lower in capillaries than tissue fluid so fluid moves back into the capillaries</a:t>
            </a:r>
          </a:p>
          <a:p>
            <a:r>
              <a:rPr lang="en-GB" altLang="en-US" dirty="0"/>
              <a:t>Not all travels this route, some tissue fluid enters the lymphatic system forming lymph, this eventually is returned to the blood.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4525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Describe the processes by which antibiotic resistance can be passed on in bacteria. 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Antibiotic resistance can be passed on vertically:</a:t>
            </a:r>
          </a:p>
          <a:p>
            <a:r>
              <a:rPr lang="en-GB" dirty="0" smtClean="0"/>
              <a:t>Bacteria reproduce asexually so each daughter cell has an exact copy of a cell’s genes. </a:t>
            </a:r>
          </a:p>
          <a:p>
            <a:r>
              <a:rPr lang="en-GB" dirty="0" smtClean="0"/>
              <a:t>Including any that give it antibiotic resistance.</a:t>
            </a:r>
          </a:p>
          <a:p>
            <a:r>
              <a:rPr lang="en-GB" dirty="0" smtClean="0"/>
              <a:t>Horizontal gene transmission.</a:t>
            </a:r>
          </a:p>
          <a:p>
            <a:r>
              <a:rPr lang="en-GB" dirty="0" smtClean="0"/>
              <a:t>Two bacteria join together by conjugation.</a:t>
            </a:r>
          </a:p>
          <a:p>
            <a:r>
              <a:rPr lang="en-GB" dirty="0" smtClean="0"/>
              <a:t>Copy of plasmid passed from one bacteria to the other.</a:t>
            </a:r>
          </a:p>
          <a:p>
            <a:r>
              <a:rPr lang="en-GB" dirty="0" smtClean="0"/>
              <a:t>Can be passed onto the same or different species of bacteria. </a:t>
            </a:r>
          </a:p>
          <a:p>
            <a:endParaRPr lang="en-GB" dirty="0" smtClean="0"/>
          </a:p>
          <a:p>
            <a:r>
              <a:rPr lang="en-GB" dirty="0" smtClean="0"/>
              <a:t>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2846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The effect of </a:t>
            </a:r>
            <a:r>
              <a:rPr lang="en-GB" sz="2800" dirty="0" smtClean="0"/>
              <a:t>pH </a:t>
            </a:r>
            <a:r>
              <a:rPr lang="en-GB" sz="2800" dirty="0"/>
              <a:t>on an enzyme controlled reaction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Either side of pH optimum rate of reaction decreases;</a:t>
            </a:r>
          </a:p>
          <a:p>
            <a:pPr lvl="0"/>
            <a:r>
              <a:rPr lang="en-GB" dirty="0" smtClean="0"/>
              <a:t>As pH changes concentration of H ions change.</a:t>
            </a:r>
          </a:p>
          <a:p>
            <a:pPr lvl="0"/>
            <a:r>
              <a:rPr lang="en-GB" dirty="0" smtClean="0"/>
              <a:t>This affects stability of hydrogen/ionic bonds </a:t>
            </a:r>
          </a:p>
          <a:p>
            <a:pPr lvl="0"/>
            <a:r>
              <a:rPr lang="en-GB" dirty="0" smtClean="0"/>
              <a:t>Loss of tertiary structure/3D structure;</a:t>
            </a:r>
          </a:p>
          <a:p>
            <a:pPr lvl="0"/>
            <a:r>
              <a:rPr lang="en-GB" dirty="0" smtClean="0"/>
              <a:t>Active site changes shape.</a:t>
            </a:r>
          </a:p>
          <a:p>
            <a:pPr lvl="0"/>
            <a:r>
              <a:rPr lang="en-GB" dirty="0" smtClean="0"/>
              <a:t>No longer complementary to shape of substrate.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9224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What is a mutation and  how does it lead to the production of a non functional protein. 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Mutation is a change in the base sequence of a gene.</a:t>
            </a:r>
          </a:p>
          <a:p>
            <a:r>
              <a:rPr lang="en-GB" dirty="0" smtClean="0"/>
              <a:t>This alters the amino acid sequence.</a:t>
            </a:r>
          </a:p>
          <a:p>
            <a:r>
              <a:rPr lang="en-GB" dirty="0" smtClean="0"/>
              <a:t>Bonds form in the wrong places.</a:t>
            </a:r>
          </a:p>
          <a:p>
            <a:r>
              <a:rPr lang="en-GB" dirty="0" smtClean="0"/>
              <a:t>Results in a change in the shape of the tertiary structure.</a:t>
            </a:r>
          </a:p>
          <a:p>
            <a:r>
              <a:rPr lang="en-GB" dirty="0" smtClean="0"/>
              <a:t>Active site changes shape.</a:t>
            </a:r>
          </a:p>
          <a:p>
            <a:r>
              <a:rPr lang="en-GB" dirty="0" smtClean="0"/>
              <a:t>No longer complementary to substrate.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806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800" dirty="0"/>
              <a:t>Describe differences and similarities in the structure of prokaryotic and eukaryotic cells.</a:t>
            </a:r>
            <a:br>
              <a:rPr lang="en-GB" sz="2800" dirty="0"/>
            </a:b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Eukaryotic ribosomes </a:t>
            </a:r>
            <a:r>
              <a:rPr lang="en-GB" i="1" dirty="0"/>
              <a:t>larger</a:t>
            </a:r>
            <a:endParaRPr lang="en-GB" dirty="0"/>
          </a:p>
          <a:p>
            <a:pPr lvl="0"/>
            <a:r>
              <a:rPr lang="en-GB" dirty="0"/>
              <a:t>Prokaryotes do not contain a nucleus</a:t>
            </a:r>
          </a:p>
          <a:p>
            <a:pPr lvl="0"/>
            <a:r>
              <a:rPr lang="en-GB" dirty="0"/>
              <a:t>Prokaryotes do not contain membrane organelles such as mitochondria</a:t>
            </a:r>
          </a:p>
          <a:p>
            <a:endParaRPr lang="en-GB" dirty="0" smtClean="0"/>
          </a:p>
          <a:p>
            <a:r>
              <a:rPr lang="en-GB" dirty="0" smtClean="0"/>
              <a:t>If question is between cholera/ TB bacterium and the cell of small intestine then can also add</a:t>
            </a:r>
          </a:p>
          <a:p>
            <a:endParaRPr lang="en-GB" dirty="0"/>
          </a:p>
          <a:p>
            <a:r>
              <a:rPr lang="en-GB" dirty="0" smtClean="0"/>
              <a:t>Eukaryotic cells do not contain cell wall.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0450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800" dirty="0"/>
              <a:t>How the cholera bacteria brings about the symptoms of the disease and how it can be treated.</a:t>
            </a:r>
            <a:br>
              <a:rPr lang="en-GB" sz="2800" dirty="0"/>
            </a:b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Toxin binds to epithelial cells in the small intestine and causes chloride channel proteins to open.</a:t>
            </a:r>
          </a:p>
          <a:p>
            <a:pPr lvl="0"/>
            <a:r>
              <a:rPr lang="en-GB" dirty="0"/>
              <a:t>Chloride ions move into the small </a:t>
            </a:r>
            <a:r>
              <a:rPr lang="en-GB" dirty="0" smtClean="0"/>
              <a:t>intestine </a:t>
            </a:r>
            <a:r>
              <a:rPr lang="en-GB" i="1" dirty="0" smtClean="0"/>
              <a:t>from the cells </a:t>
            </a:r>
            <a:r>
              <a:rPr lang="en-GB" dirty="0"/>
              <a:t>and lower the water </a:t>
            </a:r>
            <a:r>
              <a:rPr lang="en-GB" dirty="0" smtClean="0"/>
              <a:t>potential </a:t>
            </a:r>
            <a:r>
              <a:rPr lang="en-GB" i="1" dirty="0" smtClean="0"/>
              <a:t>in the lumen</a:t>
            </a:r>
            <a:r>
              <a:rPr lang="en-GB" dirty="0" smtClean="0"/>
              <a:t>. </a:t>
            </a:r>
            <a:endParaRPr lang="en-GB" dirty="0"/>
          </a:p>
          <a:p>
            <a:pPr lvl="0"/>
            <a:r>
              <a:rPr lang="en-GB" i="1" dirty="0"/>
              <a:t>Water therefore </a:t>
            </a:r>
            <a:r>
              <a:rPr lang="en-GB" dirty="0"/>
              <a:t>moves out of the blood, through the epithelial cells and </a:t>
            </a:r>
            <a:r>
              <a:rPr lang="en-GB" i="1" dirty="0"/>
              <a:t>into the lumen </a:t>
            </a:r>
            <a:r>
              <a:rPr lang="en-GB" dirty="0"/>
              <a:t>of the small intestine down a water potential gradient</a:t>
            </a:r>
            <a:r>
              <a:rPr lang="en-GB" dirty="0" smtClean="0"/>
              <a:t>.</a:t>
            </a:r>
          </a:p>
          <a:p>
            <a:pPr lvl="0"/>
            <a:r>
              <a:rPr lang="en-GB" i="1" dirty="0" smtClean="0"/>
              <a:t>By osmosis</a:t>
            </a:r>
            <a:endParaRPr lang="en-GB" i="1" dirty="0"/>
          </a:p>
          <a:p>
            <a:pPr lvl="0"/>
            <a:r>
              <a:rPr lang="en-GB" dirty="0"/>
              <a:t>This influx of water leads to diarrhoea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378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Microscopes: What is meant by: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Resolution: Min distance between two objects in order for them to appear as separate items.</a:t>
            </a:r>
          </a:p>
          <a:p>
            <a:endParaRPr lang="en-GB" dirty="0"/>
          </a:p>
          <a:p>
            <a:r>
              <a:rPr lang="en-GB" dirty="0" smtClean="0"/>
              <a:t>Why do light microscopes have poor resolution? Light has longer wavelengths.</a:t>
            </a:r>
          </a:p>
          <a:p>
            <a:endParaRPr lang="en-GB" dirty="0"/>
          </a:p>
          <a:p>
            <a:r>
              <a:rPr lang="en-GB" dirty="0" smtClean="0"/>
              <a:t>How do electron microscopes improve resolution? Electrons have a shorter wavelength than light, so have a better resolution.    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1976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700" dirty="0"/>
              <a:t>Describe the principles and limitations of a scanning and transmission electron microscope: be able to give advantages and disadvantages of both types of microscope.</a:t>
            </a:r>
            <a:r>
              <a:rPr lang="en-GB" sz="2800" dirty="0"/>
              <a:t/>
            </a:r>
            <a:br>
              <a:rPr lang="en-GB" sz="2800" dirty="0"/>
            </a:b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b="1" dirty="0" smtClean="0"/>
              <a:t>Transmission.</a:t>
            </a:r>
            <a:r>
              <a:rPr lang="en-GB" dirty="0" smtClean="0"/>
              <a:t>   </a:t>
            </a:r>
          </a:p>
          <a:p>
            <a:pPr lvl="1"/>
            <a:r>
              <a:rPr lang="en-GB" dirty="0" smtClean="0"/>
              <a:t>Transmit a beam of electrons through the specimen</a:t>
            </a:r>
          </a:p>
          <a:p>
            <a:pPr lvl="1"/>
            <a:r>
              <a:rPr lang="en-GB" dirty="0" smtClean="0"/>
              <a:t>The parts of the specimen that is denser absorbs more electrons which makes it appear darker when viewed.</a:t>
            </a:r>
          </a:p>
          <a:p>
            <a:pPr lvl="1"/>
            <a:r>
              <a:rPr lang="en-GB" dirty="0" smtClean="0"/>
              <a:t>These give very high resolution images but can only be used with thin specimens.</a:t>
            </a:r>
          </a:p>
          <a:p>
            <a:pPr lvl="0"/>
            <a:r>
              <a:rPr lang="en-GB" b="1" dirty="0" smtClean="0"/>
              <a:t>Scanning.</a:t>
            </a:r>
            <a:r>
              <a:rPr lang="en-GB" dirty="0" smtClean="0"/>
              <a:t>   </a:t>
            </a:r>
          </a:p>
          <a:p>
            <a:pPr lvl="0"/>
            <a:r>
              <a:rPr lang="en-GB" sz="2000" dirty="0" smtClean="0"/>
              <a:t>Transmit electrons across the surface of the specimen.</a:t>
            </a:r>
          </a:p>
          <a:p>
            <a:pPr lvl="0"/>
            <a:r>
              <a:rPr lang="en-GB" sz="2000" dirty="0" smtClean="0"/>
              <a:t>Electrons are therefore knocked off the specimen and are picked up by a cathode ray tube.</a:t>
            </a:r>
          </a:p>
          <a:p>
            <a:pPr lvl="0"/>
            <a:r>
              <a:rPr lang="en-GB" sz="2000" dirty="0" smtClean="0"/>
              <a:t>This gives a 3 dimensional image and can be used on specimens that are a lot thicker.    </a:t>
            </a:r>
          </a:p>
          <a:p>
            <a:pPr lvl="1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788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Disadvatages</a:t>
            </a:r>
            <a:r>
              <a:rPr lang="en-GB" dirty="0" smtClean="0"/>
              <a:t> of electron microscopes: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Is in a vacuum so can only view dead specimens</a:t>
            </a:r>
          </a:p>
          <a:p>
            <a:endParaRPr lang="en-GB" dirty="0"/>
          </a:p>
          <a:p>
            <a:r>
              <a:rPr lang="en-GB" dirty="0" smtClean="0"/>
              <a:t>Complex staining needed.</a:t>
            </a:r>
          </a:p>
          <a:p>
            <a:endParaRPr lang="en-GB" dirty="0"/>
          </a:p>
          <a:p>
            <a:r>
              <a:rPr lang="en-GB" dirty="0" smtClean="0"/>
              <a:t>Image only in black and white</a:t>
            </a:r>
          </a:p>
          <a:p>
            <a:endParaRPr lang="en-GB" dirty="0"/>
          </a:p>
          <a:p>
            <a:r>
              <a:rPr lang="en-GB" dirty="0" smtClean="0"/>
              <a:t>Specimen must be very thin.</a:t>
            </a:r>
          </a:p>
          <a:p>
            <a:endParaRPr lang="en-GB" dirty="0"/>
          </a:p>
          <a:p>
            <a:r>
              <a:rPr lang="en-GB" dirty="0" smtClean="0"/>
              <a:t>May contain artefacts – not part of the specimen.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9759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278</TotalTime>
  <Words>2928</Words>
  <Application>Microsoft Office PowerPoint</Application>
  <PresentationFormat>On-screen Show (4:3)</PresentationFormat>
  <Paragraphs>287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4" baseType="lpstr">
      <vt:lpstr>Arial</vt:lpstr>
      <vt:lpstr>Calibri</vt:lpstr>
      <vt:lpstr>Times New Roman</vt:lpstr>
      <vt:lpstr>Clarity</vt:lpstr>
      <vt:lpstr>Possible long questions. </vt:lpstr>
      <vt:lpstr>Describe the structure of the plasma membrane and the role of phospholipids and proteins in its function</vt:lpstr>
      <vt:lpstr>The effect of temperature on an enzyme controlled reaction.  </vt:lpstr>
      <vt:lpstr>The effect of pH on an enzyme controlled reaction</vt:lpstr>
      <vt:lpstr>Describe differences and similarities in the structure of prokaryotic and eukaryotic cells. </vt:lpstr>
      <vt:lpstr>How the cholera bacteria brings about the symptoms of the disease and how it can be treated. </vt:lpstr>
      <vt:lpstr>Microscopes: What is meant by:</vt:lpstr>
      <vt:lpstr>Describe the principles and limitations of a scanning and transmission electron microscope: be able to give advantages and disadvantages of both types of microscope. </vt:lpstr>
      <vt:lpstr>Disadvatages of electron microscopes:</vt:lpstr>
      <vt:lpstr>Be able to describe the course of infection, symptoms and transmission of TB </vt:lpstr>
      <vt:lpstr>Be able to describe the cardiac cycle with the opening and closing of the valves. </vt:lpstr>
      <vt:lpstr>Describe the process of phagocyotsis. </vt:lpstr>
      <vt:lpstr>What are monoclonal antibodies and how can they be used to target cancer cells? </vt:lpstr>
      <vt:lpstr>Describe where enzymes are secreted from, site of action, substrate and products in the digestion of starch. </vt:lpstr>
      <vt:lpstr>How antigenic variability can lead to someone catching the influenza virus more than once. </vt:lpstr>
      <vt:lpstr>How vaccines can be produced and how they bring about immunity. </vt:lpstr>
      <vt:lpstr>The role of B cells in the immune response. </vt:lpstr>
      <vt:lpstr>The appearance and ultrastructure of cells: describe the role of all the organelles. </vt:lpstr>
      <vt:lpstr>Describe the route that the electrical activity of the heart takes</vt:lpstr>
      <vt:lpstr>How is glucose absorbed. </vt:lpstr>
      <vt:lpstr>What the risk factors that can bring about heart disease. Explain how they cause the disease. </vt:lpstr>
      <vt:lpstr>PowerPoint Presentation</vt:lpstr>
      <vt:lpstr>Describe diffusion, facilitated diffusion and active transport and there roles in transporting materials across the plasma membrane. </vt:lpstr>
      <vt:lpstr>How competitive and non competitive inhibitors affect enzyme controlled reactions</vt:lpstr>
      <vt:lpstr>Describe DNA replication. </vt:lpstr>
      <vt:lpstr>Discuss the mechanisms that influence genetic diversity.  </vt:lpstr>
      <vt:lpstr>Discuss the differences in the ways DNA is packaged in prokaryotes and eukaryotes.  </vt:lpstr>
      <vt:lpstr>Discuss the importance of meiosis in the lifecycle of an organism.  </vt:lpstr>
      <vt:lpstr>Discuss how Hb is loaded and unloaded. </vt:lpstr>
      <vt:lpstr>Describe the structure and function of carbohydrates. </vt:lpstr>
      <vt:lpstr>Describe the stages of mitosis. </vt:lpstr>
      <vt:lpstr>Describe counter current in fish and how it leads to effective gas exchange. </vt:lpstr>
      <vt:lpstr>Describe the ways in which organisms are classified. </vt:lpstr>
      <vt:lpstr>What is meant by species diversity,  discuss the impact of deforestation and agriculture on species diversity. </vt:lpstr>
      <vt:lpstr>Describe the movement of water in the xylem. </vt:lpstr>
      <vt:lpstr>Describe the uptake of water and its transport across the roots.  </vt:lpstr>
      <vt:lpstr>Describe the factors that can effect the rate of transpiration. </vt:lpstr>
      <vt:lpstr>How is tissue fluid formed and returned to the blood. </vt:lpstr>
      <vt:lpstr>Describe the processes by which antibiotic resistance can be passed on in bacteria. </vt:lpstr>
      <vt:lpstr>What is a mutation and  how does it lead to the production of a non functional protein.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long questions.</dc:title>
  <dc:creator>admin</dc:creator>
  <cp:lastModifiedBy>Deborah Haggar</cp:lastModifiedBy>
  <cp:revision>50</cp:revision>
  <dcterms:created xsi:type="dcterms:W3CDTF">2014-02-11T08:41:11Z</dcterms:created>
  <dcterms:modified xsi:type="dcterms:W3CDTF">2018-09-12T08:38:10Z</dcterms:modified>
</cp:coreProperties>
</file>