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9" r:id="rId7"/>
    <p:sldId id="257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iYhCn0jf46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warwick.ac.uk/wiki/Classical_Hollywood_cinema" TargetMode="External"/><Relationship Id="rId2" Type="http://schemas.openxmlformats.org/officeDocument/2006/relationships/hyperlink" Target="http://blogs.warwick.ac.uk/wiki/Male_ga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warwick.ac.uk/wiki/Point_of_view_shot" TargetMode="External"/><Relationship Id="rId5" Type="http://schemas.openxmlformats.org/officeDocument/2006/relationships/hyperlink" Target="http://blogs.warwick.ac.uk/wiki/Film_technique" TargetMode="External"/><Relationship Id="rId4" Type="http://schemas.openxmlformats.org/officeDocument/2006/relationships/hyperlink" Target="http://blogs.warwick.ac.uk/wiki/Laura_Mulve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83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‘Representation’?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19299553">
            <a:off x="1830084" y="3836193"/>
            <a:ext cx="2374900" cy="1778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/>
              <a:t>The Crash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321367" y="4077494"/>
            <a:ext cx="2663825" cy="1295400"/>
          </a:xfrm>
          <a:prstGeom prst="homePlate">
            <a:avLst>
              <a:gd name="adj" fmla="val 514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dirty="0"/>
              <a:t>MEDIATION</a:t>
            </a:r>
          </a:p>
          <a:p>
            <a:pPr algn="ctr" eaLnBrk="1" hangingPunct="1"/>
            <a:endParaRPr lang="en-GB" altLang="en-US" dirty="0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2026425">
            <a:off x="7761288" y="4186238"/>
            <a:ext cx="2590800" cy="1077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/>
              <a:t>Your REPRESENTATION</a:t>
            </a:r>
          </a:p>
          <a:p>
            <a:pPr algn="ctr" eaLnBrk="1" hangingPunct="1"/>
            <a:r>
              <a:rPr lang="en-GB" altLang="en-US" dirty="0"/>
              <a:t>of the crash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76463" y="2309814"/>
            <a:ext cx="7848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/>
              <a:t>Representation is the way the media RE-PRESENT individuals, groups, events and issues.</a:t>
            </a:r>
          </a:p>
        </p:txBody>
      </p:sp>
    </p:spTree>
    <p:extLst>
      <p:ext uri="{BB962C8B-B14F-4D97-AF65-F5344CB8AC3E}">
        <p14:creationId xmlns:p14="http://schemas.microsoft.com/office/powerpoint/2010/main" val="31583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55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7" grpId="0" animBg="1"/>
      <p:bldP spid="8198" grpId="0" animBg="1"/>
      <p:bldP spid="8199" grpId="0" animBg="1"/>
      <p:bldP spid="82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584" y="255879"/>
            <a:ext cx="9520158" cy="104923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Mediation </a:t>
            </a:r>
            <a:endParaRPr lang="en-GB" dirty="0"/>
          </a:p>
        </p:txBody>
      </p:sp>
      <p:pic>
        <p:nvPicPr>
          <p:cNvPr id="1331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5462" y="1195386"/>
            <a:ext cx="4346398" cy="331412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860" y="4065298"/>
            <a:ext cx="3710140" cy="2792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755136"/>
            <a:ext cx="4122194" cy="3102864"/>
          </a:xfrm>
          <a:prstGeom prst="rect">
            <a:avLst/>
          </a:prstGeom>
        </p:spPr>
      </p:pic>
      <p:pic>
        <p:nvPicPr>
          <p:cNvPr id="1026" name="Picture 2" descr="Image result for photosh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87" y="255879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6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1992313" y="692150"/>
            <a:ext cx="80645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Burberry used to be REPRESENTED as sophisticated and expensive. Then it was REPRESENTED as part of ‘chav’ culture. But the representation has recently reverted back to its old associations – of an upmarket British designer brand.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133600"/>
            <a:ext cx="381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2133601"/>
            <a:ext cx="331152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Rooney%20Nike%20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2046289"/>
            <a:ext cx="5584825" cy="286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13501" y="1912942"/>
            <a:ext cx="1728787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How is Rooney being </a:t>
            </a:r>
            <a:r>
              <a:rPr lang="en-GB" altLang="en-US" b="1" dirty="0"/>
              <a:t>represented</a:t>
            </a:r>
            <a:r>
              <a:rPr lang="en-GB" altLang="en-US" dirty="0"/>
              <a:t>? Think about his body language; what might he have done?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8807450" y="987430"/>
            <a:ext cx="338455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Why does he have red &amp; white paint on his body? What might this </a:t>
            </a:r>
            <a:r>
              <a:rPr lang="en-GB" altLang="en-US" b="1" dirty="0"/>
              <a:t>represent</a:t>
            </a:r>
            <a:r>
              <a:rPr lang="en-GB" altLang="en-US" dirty="0"/>
              <a:t>?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1073" y="4766475"/>
            <a:ext cx="28082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Who is the </a:t>
            </a:r>
            <a:r>
              <a:rPr lang="en-GB" altLang="en-US" b="1"/>
              <a:t>AUDIENCE</a:t>
            </a:r>
            <a:r>
              <a:rPr lang="en-GB" altLang="en-US"/>
              <a:t> for this advertisement and where might we see it?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9591677" y="3584448"/>
            <a:ext cx="2414016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This advertisement was created by an </a:t>
            </a:r>
            <a:r>
              <a:rPr lang="en-GB" altLang="en-US" b="1" dirty="0"/>
              <a:t>ADVERTISING AGENCY</a:t>
            </a:r>
            <a:r>
              <a:rPr lang="en-GB" altLang="en-US" dirty="0"/>
              <a:t> for Nike. Why doesn’t it have ‘Nike’ on the advert?</a:t>
            </a:r>
          </a:p>
        </p:txBody>
      </p:sp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322389" y="277021"/>
            <a:ext cx="8229600" cy="4905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 smtClean="0"/>
              <a:t>Applying Representation to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36360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229600" cy="139903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LYNX</a:t>
            </a:r>
            <a:br>
              <a:rPr lang="en-GB" sz="4400" dirty="0" smtClean="0"/>
            </a:br>
            <a:r>
              <a:rPr lang="en-GB" sz="1800" dirty="0"/>
              <a:t>Analyse the advert using media language.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1847834"/>
            <a:ext cx="6466311" cy="4516390"/>
          </a:xfrm>
        </p:spPr>
        <p:txBody>
          <a:bodyPr>
            <a:normAutofit/>
          </a:bodyPr>
          <a:lstStyle/>
          <a:p>
            <a:pPr marL="292608">
              <a:buFont typeface="+mj-lt"/>
              <a:buAutoNum type="arabicPeriod"/>
            </a:pPr>
            <a:r>
              <a:rPr lang="en-GB" sz="1600" b="1" u="sng" dirty="0">
                <a:latin typeface="Calibri" panose="020F0502020204030204" pitchFamily="34" charset="0"/>
              </a:rPr>
              <a:t>Written Codes </a:t>
            </a:r>
            <a:r>
              <a:rPr lang="en-GB" sz="1600" dirty="0">
                <a:latin typeface="Calibri" panose="020F0502020204030204" pitchFamily="34" charset="0"/>
              </a:rPr>
              <a:t>– Look at the language, consider modes of address. Consider the colour and type of font.</a:t>
            </a:r>
          </a:p>
          <a:p>
            <a:pPr marL="292608">
              <a:buFont typeface="+mj-lt"/>
              <a:buAutoNum type="arabicPeriod"/>
            </a:pPr>
            <a:r>
              <a:rPr lang="en-GB" sz="1600" b="1" u="sng" dirty="0">
                <a:latin typeface="Calibri" panose="020F0502020204030204" pitchFamily="34" charset="0"/>
              </a:rPr>
              <a:t>Visual Codes </a:t>
            </a:r>
            <a:r>
              <a:rPr lang="en-GB" sz="1600" dirty="0">
                <a:latin typeface="Calibri" panose="020F0502020204030204" pitchFamily="34" charset="0"/>
              </a:rPr>
              <a:t>– </a:t>
            </a:r>
            <a:r>
              <a:rPr lang="en-GB" sz="1600" dirty="0" err="1">
                <a:latin typeface="Calibri" panose="020F0502020204030204" pitchFamily="34" charset="0"/>
              </a:rPr>
              <a:t>Mise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en</a:t>
            </a:r>
            <a:r>
              <a:rPr lang="en-GB" sz="1600" dirty="0">
                <a:latin typeface="Calibri" panose="020F0502020204030204" pitchFamily="34" charset="0"/>
              </a:rPr>
              <a:t> scene -  body language, facial expression, costume, make-up, setting, props.</a:t>
            </a:r>
          </a:p>
          <a:p>
            <a:pPr marL="292608">
              <a:buFont typeface="+mj-lt"/>
              <a:buAutoNum type="arabicPeriod"/>
            </a:pPr>
            <a:r>
              <a:rPr lang="en-GB" sz="1600" b="1" u="sng" dirty="0">
                <a:latin typeface="Calibri" panose="020F0502020204030204" pitchFamily="34" charset="0"/>
              </a:rPr>
              <a:t>Technical Codes </a:t>
            </a:r>
            <a:r>
              <a:rPr lang="en-GB" sz="1600" dirty="0">
                <a:latin typeface="Calibri" panose="020F0502020204030204" pitchFamily="34" charset="0"/>
              </a:rPr>
              <a:t>– Camera work, framing and angles, lighting, colour, use of editing and cropping.</a:t>
            </a:r>
          </a:p>
          <a:p>
            <a:pPr marL="292608">
              <a:buFont typeface="+mj-lt"/>
              <a:buAutoNum type="arabicPeriod"/>
            </a:pPr>
            <a:endParaRPr lang="en-GB" sz="1600" dirty="0">
              <a:latin typeface="Calibri" panose="020F0502020204030204" pitchFamily="34" charset="0"/>
            </a:endParaRPr>
          </a:p>
          <a:p>
            <a:pPr marL="292608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What is being sold and what ideology is being attached to this product?</a:t>
            </a:r>
          </a:p>
          <a:p>
            <a:pPr marL="292608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Who is the target audience? </a:t>
            </a:r>
          </a:p>
          <a:p>
            <a:pPr marL="292608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What assumptions does this advert make about </a:t>
            </a:r>
            <a:r>
              <a:rPr lang="en-GB" sz="1600" b="1" dirty="0">
                <a:latin typeface="Calibri" panose="020F0502020204030204" pitchFamily="34" charset="0"/>
              </a:rPr>
              <a:t>gender?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</a:p>
          <a:p>
            <a:pPr marL="292608">
              <a:buFont typeface="+mj-lt"/>
              <a:buAutoNum type="arabicPeriod"/>
            </a:pPr>
            <a:endParaRPr lang="en-GB" sz="1200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56" y="116632"/>
            <a:ext cx="4524366" cy="66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5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The Male Gaze – </a:t>
            </a:r>
            <a:r>
              <a:rPr lang="en-GB" sz="1600" dirty="0" err="1">
                <a:latin typeface="Calibri" panose="020F0502020204030204" pitchFamily="34" charset="0"/>
              </a:rPr>
              <a:t>Mulvey</a:t>
            </a:r>
            <a:r>
              <a:rPr lang="en-GB" sz="1600" dirty="0">
                <a:latin typeface="Calibri" panose="020F0502020204030204" pitchFamily="34" charset="0"/>
              </a:rPr>
              <a:t> 1975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latin typeface="Calibri" panose="020F0502020204030204" pitchFamily="34" charset="0"/>
              </a:rPr>
              <a:t>The "</a:t>
            </a:r>
            <a:r>
              <a:rPr lang="en-GB" i="1" u="sng" dirty="0">
                <a:latin typeface="Calibri" panose="020F0502020204030204" pitchFamily="34" charset="0"/>
                <a:hlinkClick r:id="rId2" tooltip="Male gaze"/>
              </a:rPr>
              <a:t>male gaze</a:t>
            </a:r>
            <a:r>
              <a:rPr lang="en-GB" i="1" dirty="0">
                <a:latin typeface="Calibri" panose="020F0502020204030204" pitchFamily="34" charset="0"/>
              </a:rPr>
              <a:t>"  was predominant in </a:t>
            </a:r>
            <a:r>
              <a:rPr lang="en-GB" i="1" u="sng" dirty="0">
                <a:latin typeface="Calibri" panose="020F0502020204030204" pitchFamily="34" charset="0"/>
                <a:hlinkClick r:id="rId3" tooltip="Classical Hollywood cinema"/>
              </a:rPr>
              <a:t>classical Hollywood</a:t>
            </a:r>
            <a:r>
              <a:rPr lang="en-GB" i="1" dirty="0">
                <a:latin typeface="Calibri" panose="020F0502020204030204" pitchFamily="34" charset="0"/>
              </a:rPr>
              <a:t> filmmaking. </a:t>
            </a:r>
          </a:p>
          <a:p>
            <a:r>
              <a:rPr lang="en-GB" i="1" u="sng" dirty="0">
                <a:latin typeface="Calibri" panose="020F0502020204030204" pitchFamily="34" charset="0"/>
                <a:hlinkClick r:id="rId4" tooltip="Laura Mulvey"/>
              </a:rPr>
              <a:t>Laura </a:t>
            </a:r>
            <a:r>
              <a:rPr lang="en-GB" i="1" u="sng" dirty="0" err="1">
                <a:latin typeface="Calibri" panose="020F0502020204030204" pitchFamily="34" charset="0"/>
                <a:hlinkClick r:id="rId4" tooltip="Laura Mulvey"/>
              </a:rPr>
              <a:t>Mulvey</a:t>
            </a:r>
            <a:r>
              <a:rPr lang="en-GB" i="1" dirty="0" err="1">
                <a:latin typeface="Calibri" panose="020F0502020204030204" pitchFamily="34" charset="0"/>
              </a:rPr>
              <a:t>'s</a:t>
            </a:r>
            <a:r>
              <a:rPr lang="en-GB" i="1" dirty="0">
                <a:latin typeface="Calibri" panose="020F0502020204030204" pitchFamily="34" charset="0"/>
              </a:rPr>
              <a:t> essay "Visual Pleasure and Narrative Cinema" gave one of the most widely influential versions of this argument. </a:t>
            </a:r>
          </a:p>
          <a:p>
            <a:r>
              <a:rPr lang="en-GB" i="1" dirty="0">
                <a:latin typeface="Calibri" panose="020F0502020204030204" pitchFamily="34" charset="0"/>
              </a:rPr>
              <a:t>This argument holds that through the use of various </a:t>
            </a:r>
            <a:r>
              <a:rPr lang="en-GB" i="1" u="sng" dirty="0">
                <a:latin typeface="Calibri" panose="020F0502020204030204" pitchFamily="34" charset="0"/>
                <a:hlinkClick r:id="rId5" tooltip="Film technique"/>
              </a:rPr>
              <a:t>film techniques</a:t>
            </a:r>
            <a:r>
              <a:rPr lang="en-GB" i="1" dirty="0">
                <a:latin typeface="Calibri" panose="020F0502020204030204" pitchFamily="34" charset="0"/>
              </a:rPr>
              <a:t>, such as the </a:t>
            </a:r>
            <a:r>
              <a:rPr lang="en-GB" i="1" u="sng" dirty="0">
                <a:latin typeface="Calibri" panose="020F0502020204030204" pitchFamily="34" charset="0"/>
                <a:hlinkClick r:id="rId6" tooltip="Point of view shot"/>
              </a:rPr>
              <a:t>point of view shot</a:t>
            </a:r>
            <a:r>
              <a:rPr lang="en-GB" i="1" dirty="0">
                <a:latin typeface="Calibri" panose="020F0502020204030204" pitchFamily="34" charset="0"/>
              </a:rPr>
              <a:t>, a typical film's viewer becomes aligned with the point of view of its male protagonist. </a:t>
            </a:r>
          </a:p>
          <a:p>
            <a:r>
              <a:rPr lang="en-GB" i="1" dirty="0">
                <a:latin typeface="Calibri" panose="020F0502020204030204" pitchFamily="34" charset="0"/>
              </a:rPr>
              <a:t>Women function as </a:t>
            </a:r>
            <a:r>
              <a:rPr lang="en-GB" b="1" i="1" dirty="0">
                <a:latin typeface="Calibri" panose="020F0502020204030204" pitchFamily="34" charset="0"/>
              </a:rPr>
              <a:t>passive</a:t>
            </a:r>
            <a:r>
              <a:rPr lang="en-GB" i="1" dirty="0">
                <a:latin typeface="Calibri" panose="020F0502020204030204" pitchFamily="34" charset="0"/>
              </a:rPr>
              <a:t> objects of this gaze, while the male is </a:t>
            </a:r>
            <a:r>
              <a:rPr lang="en-GB" b="1" i="1" dirty="0">
                <a:latin typeface="Calibri" panose="020F0502020204030204" pitchFamily="34" charset="0"/>
              </a:rPr>
              <a:t>actively </a:t>
            </a:r>
            <a:r>
              <a:rPr lang="en-GB" i="1" dirty="0">
                <a:latin typeface="Calibri" panose="020F0502020204030204" pitchFamily="34" charset="0"/>
              </a:rPr>
              <a:t>looking at her.</a:t>
            </a:r>
            <a:r>
              <a:rPr lang="en-GB" dirty="0">
                <a:latin typeface="Calibri" panose="020F050202020403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65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402183"/>
            <a:ext cx="9520158" cy="1049235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Task: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1747508"/>
            <a:ext cx="9520158" cy="41778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Find examples of the following:</a:t>
            </a:r>
          </a:p>
          <a:p>
            <a:r>
              <a:rPr lang="en-GB" dirty="0" smtClean="0"/>
              <a:t>Images of Women advertising to Women</a:t>
            </a:r>
          </a:p>
          <a:p>
            <a:r>
              <a:rPr lang="en-GB" dirty="0" smtClean="0"/>
              <a:t>Images of Women advertising to Men</a:t>
            </a:r>
          </a:p>
          <a:p>
            <a:r>
              <a:rPr lang="en-GB" dirty="0" smtClean="0"/>
              <a:t>Images of Women aimed at both sexes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Compile a PowerPoint which will:</a:t>
            </a:r>
          </a:p>
          <a:p>
            <a:r>
              <a:rPr lang="en-GB" dirty="0" smtClean="0"/>
              <a:t>Apply the ‘male gaze’ theory (if appropriate)</a:t>
            </a:r>
          </a:p>
          <a:p>
            <a:r>
              <a:rPr lang="en-GB" dirty="0"/>
              <a:t>A</a:t>
            </a:r>
            <a:r>
              <a:rPr lang="en-GB" dirty="0" smtClean="0"/>
              <a:t>nalyse representations within the images</a:t>
            </a:r>
          </a:p>
          <a:p>
            <a:r>
              <a:rPr lang="en-GB" dirty="0" smtClean="0"/>
              <a:t>Discuss the main differences between all three</a:t>
            </a:r>
          </a:p>
          <a:p>
            <a:r>
              <a:rPr lang="en-GB" dirty="0" smtClean="0"/>
              <a:t>Discuss the ideology of each found image</a:t>
            </a:r>
          </a:p>
          <a:p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>
            <a:off x="7632192" y="890016"/>
            <a:ext cx="4267200" cy="37063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Finish for H/W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8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</TotalTime>
  <Words>398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Palatino Linotype</vt:lpstr>
      <vt:lpstr>Gallery</vt:lpstr>
      <vt:lpstr>Representation</vt:lpstr>
      <vt:lpstr>What is ‘Representation’?</vt:lpstr>
      <vt:lpstr>Mediation </vt:lpstr>
      <vt:lpstr>PowerPoint Presentation</vt:lpstr>
      <vt:lpstr>Applying Representation to Advertisements</vt:lpstr>
      <vt:lpstr>LYNX Analyse the advert using media language. </vt:lpstr>
      <vt:lpstr>The Male Gaze – Mulvey 1975</vt:lpstr>
      <vt:lpstr>Task: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</dc:title>
  <dc:creator>Matt Toogood</dc:creator>
  <cp:lastModifiedBy>Matt Toogood</cp:lastModifiedBy>
  <cp:revision>7</cp:revision>
  <dcterms:created xsi:type="dcterms:W3CDTF">2018-09-13T08:47:20Z</dcterms:created>
  <dcterms:modified xsi:type="dcterms:W3CDTF">2018-09-13T09:39:10Z</dcterms:modified>
</cp:coreProperties>
</file>