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3"/>
  </p:sldMasterIdLst>
  <p:sldIdLst>
    <p:sldId id="258" r:id="rId4"/>
    <p:sldId id="257" r:id="rId5"/>
    <p:sldId id="259" r:id="rId6"/>
    <p:sldId id="260" r:id="rId7"/>
    <p:sldId id="261" r:id="rId8"/>
    <p:sldId id="263" r:id="rId9"/>
    <p:sldId id="262" r:id="rId10"/>
    <p:sldId id="281" r:id="rId11"/>
    <p:sldId id="275" r:id="rId12"/>
    <p:sldId id="267" r:id="rId13"/>
    <p:sldId id="268" r:id="rId14"/>
    <p:sldId id="269" r:id="rId15"/>
    <p:sldId id="264" r:id="rId16"/>
    <p:sldId id="270" r:id="rId17"/>
    <p:sldId id="274" r:id="rId18"/>
    <p:sldId id="282" r:id="rId19"/>
    <p:sldId id="277" r:id="rId20"/>
    <p:sldId id="283" r:id="rId21"/>
    <p:sldId id="284" r:id="rId22"/>
    <p:sldId id="280" r:id="rId23"/>
    <p:sldId id="285" r:id="rId2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81E1-16EB-460E-8B3F-65BC3C8D0B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876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661C0-BC02-4FE4-976B-CAEEEDF96D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16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5695-795A-407E-8013-B99A8A0D0D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81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BD69-61E5-4D35-B20F-7C2C803E16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789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5104-2BF7-4174-9B5E-BC2364E60B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9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D100-D688-4BC8-BE25-28937B5A30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349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8607-741F-4FD3-A41D-332F379710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598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8657-BB07-4A37-B240-DAA15DB8C3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60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4839-BF0B-4CA2-8023-C7113FF959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530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45FE-82BF-4191-ABFB-D347887C55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0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16B8-8D2E-4CE8-8DB2-B23064CF48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40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A319-E163-4784-84A3-AC69397240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14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4FD8-0A60-4FB2-927E-85980ADB32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7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8B55-E327-4BC5-8A8E-931B3B765D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778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DEFD-0DD5-4316-8C99-14671C0A73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5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9185-EE41-4644-8A75-57C3EB82A3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346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F9C2-9030-4B92-AD73-ADDD92C594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66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704D-BB4C-442E-BF78-907984E062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823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3CAFF0F-E0D4-46D4-8C81-1C116C7776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904" r:id="rId11"/>
    <p:sldLayoutId id="2147483897" r:id="rId12"/>
    <p:sldLayoutId id="2147483905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acjJVxC5d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xuJLa0xnIj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youtube.com/watch?v=glz-J_geNN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cv01Mcdf8r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PyVEHIO6jZ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2XLu_NTu4aY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-qxBXm7ZU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SCigI-pCBZ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4005263"/>
            <a:ext cx="7696200" cy="15843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Representations of men in contemporary media</a:t>
            </a: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79450"/>
            <a:ext cx="2262188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9" r="5377"/>
          <a:stretch>
            <a:fillRect/>
          </a:stretch>
        </p:blipFill>
        <p:spPr bwMode="auto">
          <a:xfrm>
            <a:off x="4310063" y="679450"/>
            <a:ext cx="20907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709613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0"/>
          <a:stretch>
            <a:fillRect/>
          </a:stretch>
        </p:blipFill>
        <p:spPr bwMode="auto">
          <a:xfrm>
            <a:off x="365125" y="733425"/>
            <a:ext cx="226536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new ‘hero’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60588"/>
            <a:ext cx="6348413" cy="1916112"/>
          </a:xfrm>
        </p:spPr>
        <p:txBody>
          <a:bodyPr/>
          <a:lstStyle/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en-GB" altLang="en-US" sz="3600" smtClean="0"/>
              <a:t>Who can you think of who fulfils this role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en-GB" altLang="en-US" smtClean="0"/>
              <a:t>Heroes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74763" y="1641475"/>
            <a:ext cx="3087687" cy="3879850"/>
          </a:xfrm>
        </p:spPr>
        <p:txBody>
          <a:bodyPr/>
          <a:lstStyle/>
          <a:p>
            <a:pPr eaLnBrk="1" hangingPunct="1"/>
            <a:r>
              <a:rPr lang="en-GB" altLang="en-US" sz="2700" smtClean="0"/>
              <a:t>Obama?</a:t>
            </a:r>
          </a:p>
        </p:txBody>
      </p:sp>
      <p:sp>
        <p:nvSpPr>
          <p:cNvPr id="16388" name="Content Placeholder 1"/>
          <p:cNvSpPr>
            <a:spLocks noGrp="1" noChangeArrowheads="1"/>
          </p:cNvSpPr>
          <p:nvPr>
            <p:ph sz="half" idx="2"/>
          </p:nvPr>
        </p:nvSpPr>
        <p:spPr>
          <a:xfrm>
            <a:off x="4533900" y="1641475"/>
            <a:ext cx="3087688" cy="387985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Bill Gates?</a:t>
            </a:r>
          </a:p>
        </p:txBody>
      </p:sp>
      <p:pic>
        <p:nvPicPr>
          <p:cNvPr id="16389" name="Picture 7" descr="obama1+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86025"/>
            <a:ext cx="2867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13724"/>
          <a:stretch>
            <a:fillRect/>
          </a:stretch>
        </p:blipFill>
        <p:spPr bwMode="auto">
          <a:xfrm>
            <a:off x="4533900" y="2708275"/>
            <a:ext cx="3887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en-GB" altLang="en-US" smtClean="0"/>
              <a:t>Sporting heroes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7663" y="1782763"/>
            <a:ext cx="3738562" cy="2100262"/>
          </a:xfrm>
        </p:spPr>
        <p:txBody>
          <a:bodyPr/>
          <a:lstStyle/>
          <a:p>
            <a:pPr eaLnBrk="1" hangingPunct="1"/>
            <a:r>
              <a:rPr lang="en-GB" altLang="en-US" sz="2000" smtClean="0"/>
              <a:t>Roger Federer</a:t>
            </a:r>
          </a:p>
          <a:p>
            <a:pPr eaLnBrk="1" hangingPunct="1"/>
            <a:endParaRPr lang="en-GB" altLang="en-US" i="1" smtClean="0"/>
          </a:p>
          <a:p>
            <a:pPr eaLnBrk="1" hangingPunct="1"/>
            <a:endParaRPr lang="en-GB" altLang="en-US" smtClean="0"/>
          </a:p>
        </p:txBody>
      </p:sp>
      <p:sp>
        <p:nvSpPr>
          <p:cNvPr id="17412" name="Content Placeholder 2"/>
          <p:cNvSpPr>
            <a:spLocks noGrp="1" noChangeArrowheads="1"/>
          </p:cNvSpPr>
          <p:nvPr>
            <p:ph sz="half" idx="2"/>
          </p:nvPr>
        </p:nvSpPr>
        <p:spPr>
          <a:xfrm>
            <a:off x="4837113" y="4508500"/>
            <a:ext cx="3087687" cy="3881438"/>
          </a:xfrm>
        </p:spPr>
        <p:txBody>
          <a:bodyPr/>
          <a:lstStyle/>
          <a:p>
            <a:pPr eaLnBrk="1" hangingPunct="1"/>
            <a:r>
              <a:rPr lang="en-GB" altLang="en-US" sz="2000" smtClean="0"/>
              <a:t>Usain Bolt 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/>
          <a:stretch>
            <a:fillRect/>
          </a:stretch>
        </p:blipFill>
        <p:spPr bwMode="auto">
          <a:xfrm>
            <a:off x="1292225" y="2349500"/>
            <a:ext cx="214471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1688"/>
            <a:ext cx="16033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-8377238" y="2471738"/>
            <a:ext cx="1381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t>Lionel Messi </a:t>
            </a:r>
          </a:p>
        </p:txBody>
      </p:sp>
      <p:pic>
        <p:nvPicPr>
          <p:cNvPr id="17416" name="Picture 7" descr="Image result for lionel mes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4364038"/>
            <a:ext cx="2546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234950" y="482758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marL="285750" indent="-285750" algn="r">
              <a:spcBef>
                <a:spcPct val="0"/>
              </a:spcBef>
              <a:buSzTx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Lionel Messi</a:t>
            </a:r>
          </a:p>
        </p:txBody>
      </p:sp>
      <p:sp>
        <p:nvSpPr>
          <p:cNvPr id="17419" name="Rectangle 3"/>
          <p:cNvSpPr txBox="1">
            <a:spLocks noChangeArrowheads="1"/>
          </p:cNvSpPr>
          <p:nvPr/>
        </p:nvSpPr>
        <p:spPr bwMode="auto">
          <a:xfrm>
            <a:off x="3957638" y="1390650"/>
            <a:ext cx="373856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en-GB" altLang="en-US" sz="2000" dirty="0" smtClean="0"/>
              <a:t>Owen Farrell</a:t>
            </a:r>
            <a:endParaRPr lang="en-GB" altLang="en-US" sz="2000" dirty="0"/>
          </a:p>
          <a:p>
            <a:pPr eaLnBrk="1" hangingPunct="1"/>
            <a:endParaRPr lang="en-GB" altLang="en-US" i="1" dirty="0"/>
          </a:p>
          <a:p>
            <a:pPr eaLnBrk="1" hangingPunct="1"/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30" y="1832988"/>
            <a:ext cx="2679139" cy="1795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Activity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44675"/>
            <a:ext cx="7202488" cy="419735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The hero is not the only type of representation of masculinity in modern texts. 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/>
              <a:t>What other stereotypes of masculine identity exist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25003" y="548680"/>
            <a:ext cx="76962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‘Metrosexual’ </a:t>
            </a:r>
            <a:r>
              <a:rPr lang="en-GB" altLang="en-US" dirty="0" smtClean="0"/>
              <a:t>men/post-feminism</a:t>
            </a:r>
            <a:br>
              <a:rPr lang="en-GB" altLang="en-US" dirty="0" smtClean="0"/>
            </a:br>
            <a:r>
              <a:rPr lang="en-GB" altLang="en-US" sz="1600" dirty="0" smtClean="0"/>
              <a:t/>
            </a:r>
            <a:br>
              <a:rPr lang="en-GB" altLang="en-US" sz="1600" dirty="0" smtClean="0"/>
            </a:br>
            <a:r>
              <a:rPr lang="en-GB" altLang="en-US" sz="2200" dirty="0">
                <a:solidFill>
                  <a:schemeClr val="tx1"/>
                </a:solidFill>
              </a:rPr>
              <a:t>Male feminised through advertising and consumer culture.</a:t>
            </a:r>
            <a:br>
              <a:rPr lang="en-GB" altLang="en-US" sz="2200" dirty="0">
                <a:solidFill>
                  <a:schemeClr val="tx1"/>
                </a:solidFill>
              </a:rPr>
            </a:br>
            <a:endParaRPr lang="en-GB" alt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20483" name="Content Placeholder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881" y="2060848"/>
            <a:ext cx="3105150" cy="1943100"/>
          </a:xfrm>
        </p:spPr>
      </p:pic>
      <p:pic>
        <p:nvPicPr>
          <p:cNvPr id="20484" name="Content Placeholder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2060848"/>
            <a:ext cx="3096344" cy="3909376"/>
          </a:xfrm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1" y="4242825"/>
            <a:ext cx="31051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Guy Candy (Female Gaze)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30400"/>
            <a:ext cx="6770712" cy="43069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Josh Hartnett in </a:t>
            </a:r>
            <a:r>
              <a:rPr lang="en-GB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Virgin Suicides, 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1999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Twilight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film franchise (love rivals – binary opposites – hunky vs. pale and interesting). Men represented as feminised –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Robert Pattinson pretty)</a:t>
            </a:r>
          </a:p>
        </p:txBody>
      </p:sp>
      <p:pic>
        <p:nvPicPr>
          <p:cNvPr id="2150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8980" r="6688"/>
          <a:stretch>
            <a:fillRect/>
          </a:stretch>
        </p:blipFill>
        <p:spPr bwMode="auto">
          <a:xfrm>
            <a:off x="3275856" y="2492896"/>
            <a:ext cx="1747837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9" r="11951" b="3207"/>
          <a:stretch>
            <a:fillRect/>
          </a:stretch>
        </p:blipFill>
        <p:spPr bwMode="auto">
          <a:xfrm>
            <a:off x="1115616" y="2492896"/>
            <a:ext cx="1890712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r>
              <a:rPr lang="en-GB" altLang="en-US" smtClean="0"/>
              <a:t>Guy Candy</a:t>
            </a:r>
          </a:p>
        </p:txBody>
      </p:sp>
      <p:sp>
        <p:nvSpPr>
          <p:cNvPr id="22531" name="Text Placeholder 4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3090863" cy="576263"/>
          </a:xfrm>
        </p:spPr>
        <p:txBody>
          <a:bodyPr/>
          <a:lstStyle/>
          <a:p>
            <a:pPr eaLnBrk="1" hangingPunct="1"/>
            <a:r>
              <a:rPr lang="en-GB" altLang="en-US" sz="1800" dirty="0" smtClean="0"/>
              <a:t>Aiden Turner, </a:t>
            </a:r>
            <a:r>
              <a:rPr lang="en-GB" altLang="en-US" sz="1800" i="1" dirty="0" smtClean="0"/>
              <a:t>Poldark</a:t>
            </a:r>
          </a:p>
        </p:txBody>
      </p:sp>
      <p:sp>
        <p:nvSpPr>
          <p:cNvPr id="22533" name="Text Placeholder 5"/>
          <p:cNvSpPr>
            <a:spLocks noGrp="1" noChangeArrowheads="1"/>
          </p:cNvSpPr>
          <p:nvPr>
            <p:ph type="body" sz="quarter" idx="3"/>
          </p:nvPr>
        </p:nvSpPr>
        <p:spPr>
          <a:xfrm>
            <a:off x="4860032" y="1709317"/>
            <a:ext cx="4041775" cy="639762"/>
          </a:xfrm>
        </p:spPr>
        <p:txBody>
          <a:bodyPr/>
          <a:lstStyle/>
          <a:p>
            <a:pPr eaLnBrk="1" hangingPunct="1"/>
            <a:r>
              <a:rPr lang="en-GB" altLang="en-US" sz="1800" dirty="0" smtClean="0"/>
              <a:t>Jamie Dornan, </a:t>
            </a:r>
            <a:r>
              <a:rPr lang="en-GB" altLang="en-US" sz="1800" i="1" dirty="0" smtClean="0"/>
              <a:t>Fifty Shades</a:t>
            </a:r>
            <a:endParaRPr lang="en-GB" altLang="en-US" sz="1800" i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1261"/>
            <a:ext cx="4250432" cy="2831335"/>
          </a:xfrm>
        </p:spPr>
      </p:pic>
      <p:pic>
        <p:nvPicPr>
          <p:cNvPr id="22536" name="Picture 8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22"/>
          <a:stretch/>
        </p:blipFill>
        <p:spPr bwMode="auto">
          <a:xfrm>
            <a:off x="4860032" y="2581261"/>
            <a:ext cx="2832563" cy="28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Loser (early 2000s)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30400"/>
            <a:ext cx="4824536" cy="388143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i="1" dirty="0" smtClean="0"/>
              <a:t>Knocked </a:t>
            </a:r>
            <a:r>
              <a:rPr lang="en-GB" altLang="en-US" sz="2000" i="1" dirty="0" smtClean="0"/>
              <a:t>Up</a:t>
            </a:r>
            <a:r>
              <a:rPr lang="en-GB" altLang="en-US" sz="2000" dirty="0" smtClean="0"/>
              <a:t>, </a:t>
            </a:r>
            <a:r>
              <a:rPr lang="en-GB" altLang="en-US" sz="2000" dirty="0" smtClean="0"/>
              <a:t>2007, </a:t>
            </a:r>
            <a:r>
              <a:rPr lang="en-GB" altLang="en-US" sz="2000" i="1" dirty="0" smtClean="0"/>
              <a:t>Forgetting </a:t>
            </a:r>
            <a:r>
              <a:rPr lang="en-GB" altLang="en-US" sz="2000" i="1" dirty="0" smtClean="0"/>
              <a:t>Sarah Marshall</a:t>
            </a:r>
            <a:r>
              <a:rPr lang="en-GB" altLang="en-US" sz="2000" dirty="0" smtClean="0"/>
              <a:t>, </a:t>
            </a:r>
            <a:r>
              <a:rPr lang="en-GB" altLang="en-US" sz="2000" dirty="0" smtClean="0"/>
              <a:t>2008</a:t>
            </a:r>
          </a:p>
          <a:p>
            <a:pPr marL="0" indent="0" eaLnBrk="1" hangingPunct="1">
              <a:buNone/>
              <a:defRPr/>
            </a:pPr>
            <a:endParaRPr lang="en-GB" altLang="en-US" sz="2000" dirty="0"/>
          </a:p>
          <a:p>
            <a:pPr eaLnBrk="1" hangingPunct="1"/>
            <a:r>
              <a:rPr lang="en-GB" altLang="en-US" sz="2000" dirty="0" smtClean="0"/>
              <a:t>Differs from typical rom/com guys– slackers/average Joe/wants a girl without changing</a:t>
            </a:r>
          </a:p>
          <a:p>
            <a:pPr marL="0" indent="0" eaLnBrk="1" hangingPunct="1">
              <a:buNone/>
            </a:pPr>
            <a:endParaRPr lang="en-GB" altLang="en-US" sz="2000" dirty="0" smtClean="0"/>
          </a:p>
          <a:p>
            <a:pPr eaLnBrk="1" hangingPunct="1"/>
            <a:r>
              <a:rPr lang="en-GB" altLang="en-US" sz="2000" dirty="0" smtClean="0"/>
              <a:t>Shows women in post-feminist era – successful/in control of their lives</a:t>
            </a:r>
          </a:p>
          <a:p>
            <a:pPr marL="0" indent="0" eaLnBrk="1" hangingPunct="1">
              <a:buNone/>
              <a:defRPr/>
            </a:pPr>
            <a:endParaRPr lang="en-GB" altLang="en-US" dirty="0" smtClean="0"/>
          </a:p>
        </p:txBody>
      </p:sp>
      <p:pic>
        <p:nvPicPr>
          <p:cNvPr id="2355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57" y="1700808"/>
            <a:ext cx="2444378" cy="17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32425"/>
            <a:ext cx="2444378" cy="195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Where we are now…</a:t>
            </a:r>
          </a:p>
        </p:txBody>
      </p:sp>
      <p:sp>
        <p:nvSpPr>
          <p:cNvPr id="2355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09600" y="1557338"/>
            <a:ext cx="6770712" cy="44846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last decade or so, Hollywood has appeared to have almost given up producing any film that was not about a comic book superhero fighting a CGI apocalypse: </a:t>
            </a:r>
            <a:r>
              <a:rPr lang="en-GB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Thor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en-GB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Incredible Hulk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en-GB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Captain America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en-GB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Iron Man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en-GB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Superman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en-GB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Batman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Spider-Man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en-GB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X-Men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might wonder if Hollywood was over-compensating: if you want to know what a crisis in popular masculinity looks like, look no further then all those super, super men.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these films, all the power is generally in the hands of white 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 </a:t>
            </a:r>
            <a:r>
              <a:rPr lang="en-GB" altLang="en-US" dirty="0" smtClean="0">
                <a:solidFill>
                  <a:schemeClr val="accent1"/>
                </a:solidFill>
              </a:rPr>
              <a:t>(dominant ideology)</a:t>
            </a:r>
            <a:endParaRPr lang="en-GB" altLang="en-US" dirty="0" smtClean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do you 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think 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the case?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you think of any texts that challenge this </a:t>
            </a:r>
            <a:r>
              <a:rPr lang="en-GB" altLang="en-US" dirty="0" smtClean="0">
                <a:solidFill>
                  <a:schemeClr val="accent1"/>
                </a:solidFill>
              </a:rPr>
              <a:t>patriarchal </a:t>
            </a:r>
            <a:r>
              <a:rPr lang="en-GB" altLang="en-US" dirty="0" smtClean="0">
                <a:solidFill>
                  <a:schemeClr val="accent1"/>
                </a:solidFill>
              </a:rPr>
              <a:t>ideology</a:t>
            </a:r>
            <a:r>
              <a:rPr lang="en-GB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 </a:t>
            </a:r>
            <a:endParaRPr lang="en-GB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Rise of the female action hero?</a:t>
            </a:r>
          </a:p>
        </p:txBody>
      </p:sp>
      <p:pic>
        <p:nvPicPr>
          <p:cNvPr id="2662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844675"/>
            <a:ext cx="2716212" cy="1722438"/>
          </a:xfrm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49725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98925"/>
            <a:ext cx="287813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" b="5495"/>
          <a:stretch>
            <a:fillRect/>
          </a:stretch>
        </p:blipFill>
        <p:spPr bwMode="auto">
          <a:xfrm>
            <a:off x="5435600" y="1925638"/>
            <a:ext cx="31067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6688"/>
            <a:ext cx="302418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Representations of masculinity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930400"/>
            <a:ext cx="6770712" cy="4111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200" dirty="0" smtClean="0"/>
              <a:t>‘Masculinity’ is a concept that is made up of </a:t>
            </a:r>
            <a:r>
              <a:rPr lang="en-GB" altLang="en-US" sz="2200" dirty="0" smtClean="0"/>
              <a:t>rigid stereotypes, just like ‘femininity</a:t>
            </a:r>
            <a:r>
              <a:rPr lang="en-GB" altLang="en-US" sz="2200" dirty="0" smtClean="0"/>
              <a:t>’. </a:t>
            </a:r>
            <a:endParaRPr lang="en-GB" altLang="en-US" sz="2200" dirty="0" smtClean="0"/>
          </a:p>
          <a:p>
            <a:pPr marL="0" indent="0" eaLnBrk="1" hangingPunct="1">
              <a:buNone/>
            </a:pPr>
            <a:r>
              <a:rPr lang="en-GB" altLang="en-US" sz="2200" dirty="0" smtClean="0"/>
              <a:t>Representations </a:t>
            </a:r>
            <a:r>
              <a:rPr lang="en-GB" altLang="en-US" sz="2200" dirty="0" smtClean="0"/>
              <a:t>of men across all media tend to focus on: </a:t>
            </a:r>
          </a:p>
          <a:p>
            <a:pPr lvl="1" eaLnBrk="1" hangingPunct="1"/>
            <a:r>
              <a:rPr lang="en-GB" altLang="en-US" sz="2000" dirty="0" smtClean="0"/>
              <a:t>Strength (physical and intellectual)</a:t>
            </a:r>
          </a:p>
          <a:p>
            <a:pPr lvl="1" eaLnBrk="1" hangingPunct="1"/>
            <a:r>
              <a:rPr lang="en-GB" altLang="en-US" sz="2000" dirty="0" smtClean="0"/>
              <a:t>Power</a:t>
            </a:r>
          </a:p>
          <a:p>
            <a:pPr lvl="1" eaLnBrk="1" hangingPunct="1"/>
            <a:r>
              <a:rPr lang="en-GB" altLang="en-US" sz="2000" dirty="0" smtClean="0"/>
              <a:t>Sexual attractiveness (which may be based on the above)</a:t>
            </a:r>
          </a:p>
          <a:p>
            <a:pPr lvl="1" eaLnBrk="1" hangingPunct="1"/>
            <a:r>
              <a:rPr lang="en-GB" altLang="en-US" sz="2000" dirty="0" smtClean="0"/>
              <a:t>Physique</a:t>
            </a:r>
          </a:p>
          <a:p>
            <a:pPr lvl="1" eaLnBrk="1" hangingPunct="1"/>
            <a:r>
              <a:rPr lang="en-GB" altLang="en-US" sz="2000" dirty="0" smtClean="0"/>
              <a:t>Independence (of thought, action)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Homework Task: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44824"/>
            <a:ext cx="7130752" cy="4197201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You will be given either a man on the cover of a magazine </a:t>
            </a:r>
            <a:r>
              <a:rPr lang="en-GB" altLang="en-US" sz="2400" dirty="0" smtClean="0"/>
              <a:t>to </a:t>
            </a:r>
            <a:r>
              <a:rPr lang="en-GB" altLang="en-US" sz="2400" dirty="0" smtClean="0"/>
              <a:t>analyse</a:t>
            </a:r>
            <a:r>
              <a:rPr lang="en-GB" altLang="en-US" sz="2400" dirty="0" smtClean="0"/>
              <a:t>.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Please use the </a:t>
            </a:r>
            <a:r>
              <a:rPr lang="en-GB" altLang="en-US" sz="2400" b="1" u="sng" dirty="0" smtClean="0"/>
              <a:t>Key Representation Questions </a:t>
            </a:r>
            <a:r>
              <a:rPr lang="en-GB" altLang="en-US" sz="2400" dirty="0" smtClean="0"/>
              <a:t>to analyse the representation and to help structure your answer. </a:t>
            </a:r>
            <a:endParaRPr lang="en-GB" altLang="en-US" sz="2400" dirty="0" smtClean="0"/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Please type your analysis and use double-lined spacing.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Key representations questions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idx="1"/>
          </p:nvPr>
        </p:nvSpPr>
        <p:spPr>
          <a:xfrm>
            <a:off x="581025" y="2227263"/>
            <a:ext cx="7989888" cy="41544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kind of world is being </a:t>
            </a:r>
            <a:r>
              <a:rPr lang="en-GB" alt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constructed </a:t>
            </a: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media texts?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is in control of the text? Whose ideas and values are expressed through the representations?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</a:t>
            </a:r>
            <a:r>
              <a:rPr lang="en-GB" alt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stereotypes </a:t>
            </a: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as shorthand to represent certain groups of people?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has the representation been constructed – consider mise-en-scene/anchorage – visual and technical codes.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will audiences interpret the representation within texts? Who are the texts aimed at?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ideologies / messages might be contained within the representations?</a:t>
            </a:r>
            <a:endParaRPr lang="en-GB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So, where have these representations come from</a:t>
            </a:r>
            <a:r>
              <a:rPr lang="en-GB" altLang="en-US" dirty="0" smtClean="0"/>
              <a:t>? 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>
          <a:xfrm>
            <a:off x="683568" y="2204864"/>
            <a:ext cx="6699250" cy="434121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GB" altLang="en-US" sz="2600" dirty="0"/>
              <a:t>Historical </a:t>
            </a:r>
            <a:r>
              <a:rPr lang="en-GB" altLang="en-US" sz="2600" dirty="0" smtClean="0"/>
              <a:t>context:</a:t>
            </a:r>
            <a:endParaRPr lang="en-GB" alt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 values of each culture can be seen to be reflected in gender ideals and masculine identity reflects social and economic aspects of specific cultures.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changing roles of men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21641" y="1628800"/>
            <a:ext cx="6686663" cy="468052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 smtClean="0">
                <a:solidFill>
                  <a:schemeClr val="hlink"/>
                </a:solidFill>
              </a:rPr>
              <a:t>In the early 20</a:t>
            </a:r>
            <a:r>
              <a:rPr lang="en-GB" altLang="en-US" sz="2400" baseline="30000" dirty="0" smtClean="0">
                <a:solidFill>
                  <a:schemeClr val="hlink"/>
                </a:solidFill>
              </a:rPr>
              <a:t>th</a:t>
            </a:r>
            <a:r>
              <a:rPr lang="en-GB" altLang="en-US" sz="2400" dirty="0" smtClean="0">
                <a:solidFill>
                  <a:schemeClr val="hlink"/>
                </a:solidFill>
              </a:rPr>
              <a:t> century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man was head of the household – the breadwinner. He had status at work – either as a manual labourer using strength and stamina in his work or in a professional environment where he would be ambitious (and possibly in charge of others).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 smtClean="0">
                <a:solidFill>
                  <a:schemeClr val="hlink"/>
                </a:solidFill>
              </a:rPr>
              <a:t>WW1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men in combat and women starting to work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 smtClean="0">
                <a:solidFill>
                  <a:schemeClr val="hlink"/>
                </a:solidFill>
              </a:rPr>
              <a:t>1930s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depression (deprived of work)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400" dirty="0" smtClean="0">
                <a:solidFill>
                  <a:schemeClr val="hlink"/>
                </a:solidFill>
              </a:rPr>
              <a:t>1960s/70s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GB" alt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wave of feminism and equal rights for all</a:t>
            </a: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14338"/>
            <a:ext cx="7696200" cy="1143000"/>
          </a:xfrm>
        </p:spPr>
        <p:txBody>
          <a:bodyPr/>
          <a:lstStyle/>
          <a:p>
            <a:pPr eaLnBrk="1" hangingPunct="1"/>
            <a:r>
              <a:rPr lang="en-GB" altLang="en-US" sz="2900" dirty="0" smtClean="0"/>
              <a:t>1980s – The Action Genre as a </a:t>
            </a:r>
            <a:r>
              <a:rPr lang="en-GB" altLang="en-US" sz="2900" dirty="0" smtClean="0"/>
              <a:t>Response: Reclaiming </a:t>
            </a:r>
            <a:r>
              <a:rPr lang="en-GB" altLang="en-US" sz="2900" dirty="0" smtClean="0"/>
              <a:t>Masculine Identity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562" y="1628775"/>
            <a:ext cx="5630590" cy="4104481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Arnie and </a:t>
            </a:r>
            <a:r>
              <a:rPr lang="en-GB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Sly’s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version of masculinity: Yvonne Tasker – academic and writer calls this </a:t>
            </a:r>
            <a:r>
              <a:rPr lang="en-GB" alt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pumped up masculinity</a:t>
            </a:r>
            <a:r>
              <a:rPr lang="en-GB" altLang="en-US" sz="2000" dirty="0" smtClean="0">
                <a:solidFill>
                  <a:schemeClr val="tx1"/>
                </a:solidFill>
              </a:rPr>
              <a:t>’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an attempt to reinstate an idea of male strength and power through the visual representation of a muscular body. </a:t>
            </a: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Tasker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calls this ‘</a:t>
            </a:r>
            <a:r>
              <a:rPr lang="en-GB" altLang="en-US" sz="2000" i="1" dirty="0" smtClean="0">
                <a:solidFill>
                  <a:schemeClr val="accent1"/>
                </a:solidFill>
              </a:rPr>
              <a:t>hyper-masculine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 as it is beyond any realistic ideal and shows an extreme version of the male physique – fantasy males.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able to ignore the </a:t>
            </a:r>
            <a:r>
              <a:rPr lang="en-GB" altLang="en-US" sz="2000" dirty="0" smtClean="0">
                <a:solidFill>
                  <a:schemeClr val="accent1"/>
                </a:solidFill>
              </a:rPr>
              <a:t>social changes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which have </a:t>
            </a:r>
            <a:r>
              <a:rPr lang="en-GB" altLang="en-US" sz="2000" dirty="0" smtClean="0">
                <a:solidFill>
                  <a:schemeClr val="accent1"/>
                </a:solidFill>
              </a:rPr>
              <a:t>marginalised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need for extreme strength. What are your views on these representations?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Bruce Willis (</a:t>
            </a:r>
            <a:r>
              <a:rPr lang="en-GB" alt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Hard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1988) and Mel Gibson’s manliness – also </a:t>
            </a:r>
            <a:r>
              <a:rPr lang="en-GB" altLang="en-US" sz="2000" dirty="0" smtClean="0">
                <a:solidFill>
                  <a:schemeClr val="accent1"/>
                </a:solidFill>
              </a:rPr>
              <a:t>embodies traditional masculine traits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are a more </a:t>
            </a:r>
            <a:r>
              <a:rPr lang="en-GB" altLang="en-US" sz="2000" dirty="0" smtClean="0">
                <a:solidFill>
                  <a:schemeClr val="accent1"/>
                </a:solidFill>
              </a:rPr>
              <a:t>attainable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ideal.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This male represents an idea of the ‘working class’ male and can be seen to be nostalgic of a time when men’s roles were clearly defined and their place in society was certain.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GB" alt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9" name="Picture 5" descr="arnold-schwarzenegger-big_musc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7338"/>
            <a:ext cx="200818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ht_die_hard_070626_m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861048"/>
            <a:ext cx="2008187" cy="15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3441" y="6080768"/>
            <a:ext cx="75809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altLang="en-US" sz="1800" b="1" dirty="0" smtClean="0">
                <a:solidFill>
                  <a:schemeClr val="bg2"/>
                </a:solidFill>
              </a:rPr>
              <a:t>Could these representations be seen as a reaction against feminism?</a:t>
            </a:r>
            <a:endParaRPr lang="en-GB" altLang="en-US" sz="12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Action hero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30400"/>
            <a:ext cx="6348413" cy="4111625"/>
          </a:xfrm>
        </p:spPr>
        <p:txBody>
          <a:bodyPr/>
          <a:lstStyle/>
          <a:p>
            <a:pPr eaLnBrk="1" hangingPunct="1"/>
            <a:r>
              <a:rPr lang="en-GB" altLang="en-US" sz="2200" dirty="0" smtClean="0"/>
              <a:t>Action films in the 1980s reinforced society’s idea of the ‘hero’ through:</a:t>
            </a:r>
          </a:p>
          <a:p>
            <a:pPr lvl="1" eaLnBrk="1" hangingPunct="1"/>
            <a:r>
              <a:rPr lang="en-GB" altLang="en-US" sz="2200" dirty="0" smtClean="0"/>
              <a:t>Their physique</a:t>
            </a:r>
          </a:p>
          <a:p>
            <a:pPr lvl="1" eaLnBrk="1" hangingPunct="1"/>
            <a:r>
              <a:rPr lang="en-GB" altLang="en-US" sz="2200" dirty="0" smtClean="0"/>
              <a:t>Ability to cope in any situation</a:t>
            </a:r>
          </a:p>
          <a:p>
            <a:pPr lvl="1" eaLnBrk="1" hangingPunct="1"/>
            <a:r>
              <a:rPr lang="en-GB" altLang="en-US" sz="2200" dirty="0" smtClean="0"/>
              <a:t>Security: man as protector, keeping female lead safe etc.</a:t>
            </a:r>
          </a:p>
          <a:p>
            <a:pPr lvl="1" eaLnBrk="1" hangingPunct="1"/>
            <a:endParaRPr lang="en-GB" altLang="en-US" sz="2200" dirty="0" smtClean="0"/>
          </a:p>
          <a:p>
            <a:pPr eaLnBrk="1" hangingPunct="1"/>
            <a:r>
              <a:rPr lang="en-GB" altLang="en-US" sz="2200" dirty="0" smtClean="0"/>
              <a:t>Has society departed from these stereotypes of men? What have we moved on to in terms of heroes?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The changing roles of men (cont’d)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2856"/>
            <a:ext cx="6914728" cy="417646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 smtClean="0">
                <a:solidFill>
                  <a:schemeClr val="hlink"/>
                </a:solidFill>
              </a:rPr>
              <a:t>Late 1980s/Early 90s </a:t>
            </a:r>
            <a:r>
              <a:rPr lang="en-GB" altLang="en-US" sz="2000" dirty="0" smtClean="0">
                <a:solidFill>
                  <a:schemeClr val="tx1"/>
                </a:solidFill>
              </a:rPr>
              <a:t>- Also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saw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rise of the gay movement and the advent of the ‘new man’ – men more involved with home life/caring for 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children/metrosexual</a:t>
            </a:r>
            <a:endParaRPr lang="en-GB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 smtClean="0">
                <a:solidFill>
                  <a:srgbClr val="92D050"/>
                </a:solidFill>
              </a:rPr>
              <a:t>1990s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rise of the new lad – overstated heterosexuality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 smtClean="0">
                <a:solidFill>
                  <a:srgbClr val="92D050"/>
                </a:solidFill>
              </a:rPr>
              <a:t>2000s</a:t>
            </a:r>
            <a:r>
              <a:rPr lang="en-GB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loser, action hero, guy candy…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GB" alt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Action Hero – reinvented for the 21</a:t>
            </a:r>
            <a:r>
              <a:rPr lang="en-GB" altLang="en-US" baseline="30000" smtClean="0"/>
              <a:t>st</a:t>
            </a:r>
            <a:r>
              <a:rPr lang="en-GB" altLang="en-US" smtClean="0"/>
              <a:t> century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Bear </a:t>
            </a:r>
            <a:r>
              <a:rPr lang="en-GB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Grylls</a:t>
            </a:r>
            <a:r>
              <a:rPr lang="en-GB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 vs Wild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Anthony Middleton,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SAS Who Dares Wins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6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41" y="3651568"/>
            <a:ext cx="1655464" cy="257909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7759"/>
            <a:ext cx="2376488" cy="160972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833813"/>
            <a:ext cx="2265363" cy="226536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Bear Grylls as Action Man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30400"/>
            <a:ext cx="6348413" cy="41116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Contemporary hero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James Bond (high action opening)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Talking over helicopter = overcoming elements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‘Man vs. Wild’ </a:t>
            </a:r>
            <a:r>
              <a:rPr lang="en-GB" altLang="en-US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connotates</a:t>
            </a:r>
            <a:r>
              <a:rPr lang="en-GB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challenge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Name ‘Bear’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Modern man proving himself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GB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today’s consumer culture there’s no real risk any more so men find ‘constructed challenges’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C2B3ED5F4294EA05994708EF95487" ma:contentTypeVersion="1" ma:contentTypeDescription="Create a new document." ma:contentTypeScope="" ma:versionID="407b6dfee364b4f6dd742388d2d3e5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5066BA-5207-4509-9E4D-DCB87BA8DA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41ABE-C7F9-43DA-BE42-827C149EEB14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</TotalTime>
  <Words>838</Words>
  <Application>Microsoft Office PowerPoint</Application>
  <PresentationFormat>On-screen Show (4:3)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Trebuchet MS</vt:lpstr>
      <vt:lpstr>Wingdings 3</vt:lpstr>
      <vt:lpstr>Calibri</vt:lpstr>
      <vt:lpstr>Wingdings</vt:lpstr>
      <vt:lpstr>Facet</vt:lpstr>
      <vt:lpstr>Representations of men in contemporary media</vt:lpstr>
      <vt:lpstr>Representations of masculinity</vt:lpstr>
      <vt:lpstr>So, where have these representations come from?  </vt:lpstr>
      <vt:lpstr>The changing roles of men</vt:lpstr>
      <vt:lpstr>1980s – The Action Genre as a Response: Reclaiming Masculine Identity</vt:lpstr>
      <vt:lpstr>Action hero</vt:lpstr>
      <vt:lpstr>The changing roles of men (cont’d)</vt:lpstr>
      <vt:lpstr>Action Hero – reinvented for the 21st century</vt:lpstr>
      <vt:lpstr>Bear Grylls as Action Man</vt:lpstr>
      <vt:lpstr>The new ‘hero’</vt:lpstr>
      <vt:lpstr>Heroes</vt:lpstr>
      <vt:lpstr>Sporting heroes</vt:lpstr>
      <vt:lpstr>Activity</vt:lpstr>
      <vt:lpstr>‘Metrosexual’ men/post-feminism  Male feminised through advertising and consumer culture. </vt:lpstr>
      <vt:lpstr>Guy Candy (Female Gaze)</vt:lpstr>
      <vt:lpstr>Guy Candy</vt:lpstr>
      <vt:lpstr>The Loser (early 2000s)</vt:lpstr>
      <vt:lpstr>Where we are now…</vt:lpstr>
      <vt:lpstr>Rise of the female action hero?</vt:lpstr>
      <vt:lpstr>Homework Task:</vt:lpstr>
      <vt:lpstr>Key representations questions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MS1: Representations and Receptions</dc:title>
  <dc:creator>Home User</dc:creator>
  <cp:lastModifiedBy>Karina L. Free</cp:lastModifiedBy>
  <cp:revision>46</cp:revision>
  <dcterms:created xsi:type="dcterms:W3CDTF">2010-07-20T09:30:31Z</dcterms:created>
  <dcterms:modified xsi:type="dcterms:W3CDTF">2018-09-18T11:38:06Z</dcterms:modified>
</cp:coreProperties>
</file>