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4" r:id="rId2"/>
    <p:sldId id="263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73" r:id="rId11"/>
    <p:sldId id="274" r:id="rId12"/>
    <p:sldId id="271" r:id="rId13"/>
    <p:sldId id="258" r:id="rId14"/>
    <p:sldId id="261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67"/>
    <p:restoredTop sz="94643"/>
  </p:normalViewPr>
  <p:slideViewPr>
    <p:cSldViewPr>
      <p:cViewPr varScale="1">
        <p:scale>
          <a:sx n="65" d="100"/>
          <a:sy n="65" d="100"/>
        </p:scale>
        <p:origin x="10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74C8FA-5E41-4915-9804-570F16F6F591}" type="doc">
      <dgm:prSet loTypeId="urn:microsoft.com/office/officeart/2005/8/layout/venn1" loCatId="relationship" qsTypeId="urn:microsoft.com/office/officeart/2005/8/quickstyle/3d4" qsCatId="3D" csTypeId="urn:microsoft.com/office/officeart/2005/8/colors/accent6_2" csCatId="accent6" phldr="1"/>
      <dgm:spPr/>
    </dgm:pt>
    <dgm:pt modelId="{1F882D34-84C3-4302-9D30-72ECECF1DA4F}">
      <dgm:prSet phldrT="[Text]"/>
      <dgm:spPr/>
      <dgm:t>
        <a:bodyPr/>
        <a:lstStyle/>
        <a:p>
          <a:r>
            <a: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Comedy</a:t>
          </a:r>
          <a:endParaRPr lang="en-GB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F84A4D02-B613-4A86-80B0-2878DE3CF374}" type="parTrans" cxnId="{0A69960A-F586-45F5-BE21-56B5E17A233D}">
      <dgm:prSet/>
      <dgm:spPr/>
      <dgm:t>
        <a:bodyPr/>
        <a:lstStyle/>
        <a:p>
          <a:endParaRPr lang="en-GB"/>
        </a:p>
      </dgm:t>
    </dgm:pt>
    <dgm:pt modelId="{27695D8B-62A1-439D-A866-F5767EE818CC}" type="sibTrans" cxnId="{0A69960A-F586-45F5-BE21-56B5E17A233D}">
      <dgm:prSet/>
      <dgm:spPr/>
      <dgm:t>
        <a:bodyPr/>
        <a:lstStyle/>
        <a:p>
          <a:endParaRPr lang="en-GB"/>
        </a:p>
      </dgm:t>
    </dgm:pt>
    <dgm:pt modelId="{9DA804D8-8DC3-4350-9134-0B2DA85064C0}">
      <dgm:prSet phldrT="[Text]"/>
      <dgm:spPr/>
      <dgm:t>
        <a:bodyPr/>
        <a:lstStyle/>
        <a:p>
          <a:r>
            <a: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Romance</a:t>
          </a:r>
          <a:endParaRPr lang="en-GB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A6FFF89D-540A-4223-B2FB-2F8B00C3A052}" type="parTrans" cxnId="{D671EDF4-8BBD-4F2F-9B15-B8F11359C51E}">
      <dgm:prSet/>
      <dgm:spPr/>
      <dgm:t>
        <a:bodyPr/>
        <a:lstStyle/>
        <a:p>
          <a:endParaRPr lang="en-GB"/>
        </a:p>
      </dgm:t>
    </dgm:pt>
    <dgm:pt modelId="{51CC82C4-E519-4EEA-A27A-9009173BE4E3}" type="sibTrans" cxnId="{D671EDF4-8BBD-4F2F-9B15-B8F11359C51E}">
      <dgm:prSet/>
      <dgm:spPr/>
      <dgm:t>
        <a:bodyPr/>
        <a:lstStyle/>
        <a:p>
          <a:endParaRPr lang="en-GB"/>
        </a:p>
      </dgm:t>
    </dgm:pt>
    <dgm:pt modelId="{70411022-A96B-430B-B99C-9D7990253130}" type="pres">
      <dgm:prSet presAssocID="{1D74C8FA-5E41-4915-9804-570F16F6F591}" presName="compositeShape" presStyleCnt="0">
        <dgm:presLayoutVars>
          <dgm:chMax val="7"/>
          <dgm:dir/>
          <dgm:resizeHandles val="exact"/>
        </dgm:presLayoutVars>
      </dgm:prSet>
      <dgm:spPr/>
    </dgm:pt>
    <dgm:pt modelId="{1DB7297B-A368-4D3A-83DA-453B7E8C65EC}" type="pres">
      <dgm:prSet presAssocID="{1F882D34-84C3-4302-9D30-72ECECF1DA4F}" presName="circ1" presStyleLbl="vennNode1" presStyleIdx="0" presStyleCnt="2"/>
      <dgm:spPr/>
      <dgm:t>
        <a:bodyPr/>
        <a:lstStyle/>
        <a:p>
          <a:endParaRPr lang="en-US"/>
        </a:p>
      </dgm:t>
    </dgm:pt>
    <dgm:pt modelId="{BDF31E6F-0A6E-4B60-AE61-84EB9A2ACF24}" type="pres">
      <dgm:prSet presAssocID="{1F882D34-84C3-4302-9D30-72ECECF1DA4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632FFB-3D3B-4BAA-AF24-8B9C71D76528}" type="pres">
      <dgm:prSet presAssocID="{9DA804D8-8DC3-4350-9134-0B2DA85064C0}" presName="circ2" presStyleLbl="vennNode1" presStyleIdx="1" presStyleCnt="2"/>
      <dgm:spPr/>
      <dgm:t>
        <a:bodyPr/>
        <a:lstStyle/>
        <a:p>
          <a:endParaRPr lang="en-GB"/>
        </a:p>
      </dgm:t>
    </dgm:pt>
    <dgm:pt modelId="{AA2F821C-9474-4D0C-93D0-2F97EBC4C742}" type="pres">
      <dgm:prSet presAssocID="{9DA804D8-8DC3-4350-9134-0B2DA85064C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7F25DA3-0340-4C93-89AD-8F08C63817E5}" type="presOf" srcId="{1D74C8FA-5E41-4915-9804-570F16F6F591}" destId="{70411022-A96B-430B-B99C-9D7990253130}" srcOrd="0" destOrd="0" presId="urn:microsoft.com/office/officeart/2005/8/layout/venn1"/>
    <dgm:cxn modelId="{D671EDF4-8BBD-4F2F-9B15-B8F11359C51E}" srcId="{1D74C8FA-5E41-4915-9804-570F16F6F591}" destId="{9DA804D8-8DC3-4350-9134-0B2DA85064C0}" srcOrd="1" destOrd="0" parTransId="{A6FFF89D-540A-4223-B2FB-2F8B00C3A052}" sibTransId="{51CC82C4-E519-4EEA-A27A-9009173BE4E3}"/>
    <dgm:cxn modelId="{A1BDFDF0-8B27-4804-9CFA-F3ECEBB4B1C9}" type="presOf" srcId="{1F882D34-84C3-4302-9D30-72ECECF1DA4F}" destId="{BDF31E6F-0A6E-4B60-AE61-84EB9A2ACF24}" srcOrd="1" destOrd="0" presId="urn:microsoft.com/office/officeart/2005/8/layout/venn1"/>
    <dgm:cxn modelId="{0917D715-32A0-4EF0-9A2F-7E5CBE073E64}" type="presOf" srcId="{9DA804D8-8DC3-4350-9134-0B2DA85064C0}" destId="{AA2F821C-9474-4D0C-93D0-2F97EBC4C742}" srcOrd="1" destOrd="0" presId="urn:microsoft.com/office/officeart/2005/8/layout/venn1"/>
    <dgm:cxn modelId="{550CF4AD-3684-454B-853D-A3D9E3A15F05}" type="presOf" srcId="{9DA804D8-8DC3-4350-9134-0B2DA85064C0}" destId="{EC632FFB-3D3B-4BAA-AF24-8B9C71D76528}" srcOrd="0" destOrd="0" presId="urn:microsoft.com/office/officeart/2005/8/layout/venn1"/>
    <dgm:cxn modelId="{0A69960A-F586-45F5-BE21-56B5E17A233D}" srcId="{1D74C8FA-5E41-4915-9804-570F16F6F591}" destId="{1F882D34-84C3-4302-9D30-72ECECF1DA4F}" srcOrd="0" destOrd="0" parTransId="{F84A4D02-B613-4A86-80B0-2878DE3CF374}" sibTransId="{27695D8B-62A1-439D-A866-F5767EE818CC}"/>
    <dgm:cxn modelId="{A7E3E324-9931-49E0-B975-FEE59FCD31DA}" type="presOf" srcId="{1F882D34-84C3-4302-9D30-72ECECF1DA4F}" destId="{1DB7297B-A368-4D3A-83DA-453B7E8C65EC}" srcOrd="0" destOrd="0" presId="urn:microsoft.com/office/officeart/2005/8/layout/venn1"/>
    <dgm:cxn modelId="{8AC8D0EF-7CDC-4448-A102-2BBB5E8D058B}" type="presParOf" srcId="{70411022-A96B-430B-B99C-9D7990253130}" destId="{1DB7297B-A368-4D3A-83DA-453B7E8C65EC}" srcOrd="0" destOrd="0" presId="urn:microsoft.com/office/officeart/2005/8/layout/venn1"/>
    <dgm:cxn modelId="{99D61FA8-B7C3-40D4-B264-168F463BDF3E}" type="presParOf" srcId="{70411022-A96B-430B-B99C-9D7990253130}" destId="{BDF31E6F-0A6E-4B60-AE61-84EB9A2ACF24}" srcOrd="1" destOrd="0" presId="urn:microsoft.com/office/officeart/2005/8/layout/venn1"/>
    <dgm:cxn modelId="{5018DE45-6D2B-4C1F-9916-AEC07995FEF2}" type="presParOf" srcId="{70411022-A96B-430B-B99C-9D7990253130}" destId="{EC632FFB-3D3B-4BAA-AF24-8B9C71D76528}" srcOrd="2" destOrd="0" presId="urn:microsoft.com/office/officeart/2005/8/layout/venn1"/>
    <dgm:cxn modelId="{F42F4FF6-5DB2-4799-89BE-DDBAD1291AF9}" type="presParOf" srcId="{70411022-A96B-430B-B99C-9D7990253130}" destId="{AA2F821C-9474-4D0C-93D0-2F97EBC4C742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B7297B-A368-4D3A-83DA-453B7E8C65EC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Comedy</a:t>
          </a:r>
          <a:endParaRPr lang="en-GB" sz="5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870589" y="543115"/>
        <a:ext cx="2595368" cy="3439731"/>
      </dsp:txXfrm>
    </dsp:sp>
    <dsp:sp modelId="{EC632FFB-3D3B-4BAA-AF24-8B9C71D76528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Romance</a:t>
          </a:r>
          <a:endParaRPr lang="en-GB" sz="5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4763642" y="543115"/>
        <a:ext cx="2595368" cy="3439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FA0FA-4F5C-C54A-8627-F992620B992E}" type="datetimeFigureOut">
              <a:rPr lang="en-GB" smtClean="0"/>
              <a:t>12/09/2018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4B31D-0D2C-424E-A8BB-6E5C8E072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051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3712D2D-1DD8-7B46-AED5-632D43FC4725}" type="slidenum">
              <a:rPr lang="en-GB" altLang="en-US" sz="1200"/>
              <a:pPr/>
              <a:t>1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440456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AC592-25DE-45D9-91E5-EEA89F8D0F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5C7D9-A52E-4270-98BB-376FBAD048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7C07B-5870-48A6-AD5F-6144D48403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b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6">
                  <a:lumMod val="40000"/>
                  <a:lumOff val="60000"/>
                </a:schemeClr>
              </a:buClr>
              <a:defRPr/>
            </a:lvl1pPr>
            <a:lvl3pPr>
              <a:buClr>
                <a:schemeClr val="accent6">
                  <a:lumMod val="40000"/>
                  <a:lumOff val="60000"/>
                </a:schemeClr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5CD53-F012-4122-ACFB-8AC717F068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07BA5-E66C-48EC-9107-6D0D74E51F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12C68-94F0-49C5-8903-06D29C7194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696A7-464F-4D05-8B69-1A1E95F5A0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483AB-05B7-4394-9414-375DFC4DC5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86EB5-49D1-4C0D-9C9A-5169824D1B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894D5-F11B-4D70-8DAF-5405038750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51005-C3ED-4B40-B6D2-F1C5AE4B84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 smtClean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80E44F2-CAD0-4328-9FAF-ABBD70BAF2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76" r:id="rId9"/>
    <p:sldLayoutId id="2147483667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A04DA3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C4652D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mdb.com/gallery/ss/0060196/IMG0056.JPG.html?path=gallery&amp;path_key=0060196&amp;seq=33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mdb.com/gallery/ss/0060196/IMG0056.JPG.html?path=gallery&amp;path_key=0060196&amp;seq=3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imdb.com/gallery/mptv/1015/5091-133mptv.jpg.html?path=gallery&amp;path_key=0062622&amp;seq=4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640" y="1628800"/>
            <a:ext cx="7183710" cy="40306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8000" b="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 Introduction to Genre</a:t>
            </a:r>
          </a:p>
        </p:txBody>
      </p:sp>
    </p:spTree>
    <p:extLst>
      <p:ext uri="{BB962C8B-B14F-4D97-AF65-F5344CB8AC3E}">
        <p14:creationId xmlns:p14="http://schemas.microsoft.com/office/powerpoint/2010/main" val="30779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808" y="692696"/>
            <a:ext cx="7467600" cy="1143000"/>
          </a:xfrm>
        </p:spPr>
        <p:txBody>
          <a:bodyPr/>
          <a:lstStyle/>
          <a:p>
            <a:r>
              <a:rPr lang="en-GB" dirty="0" smtClean="0"/>
              <a:t>CODES</a:t>
            </a:r>
            <a:r>
              <a:rPr lang="en-GB" dirty="0"/>
              <a:t>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elements you see and ‘read’)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1770"/>
            <a:ext cx="6264696" cy="4525963"/>
          </a:xfrm>
        </p:spPr>
        <p:txBody>
          <a:bodyPr/>
          <a:lstStyle/>
          <a:p>
            <a:pPr lvl="0"/>
            <a:r>
              <a:rPr lang="en-GB" sz="2800" dirty="0" smtClean="0"/>
              <a:t>The </a:t>
            </a:r>
            <a:r>
              <a:rPr lang="en-GB" sz="2800" dirty="0"/>
              <a:t>opening credits (typography, title language)</a:t>
            </a:r>
            <a:endParaRPr lang="en-US" sz="2800" dirty="0"/>
          </a:p>
          <a:p>
            <a:pPr lvl="0"/>
            <a:r>
              <a:rPr lang="en-GB" sz="2800" dirty="0"/>
              <a:t>Mise-en-scene (setting, lighting, costume, hair, make-up, props, posture, gesture and facial expressions)</a:t>
            </a:r>
            <a:endParaRPr lang="en-US" sz="2800" dirty="0"/>
          </a:p>
          <a:p>
            <a:pPr lvl="0"/>
            <a:r>
              <a:rPr lang="en-GB" sz="2800" dirty="0"/>
              <a:t>Iconography (images/symbols which become associated/synonymous with a particular genre</a:t>
            </a:r>
            <a:r>
              <a:rPr lang="en-GB" sz="2800" dirty="0" smtClean="0"/>
              <a:t>)</a:t>
            </a:r>
            <a:endParaRPr lang="en-US" sz="2800" dirty="0"/>
          </a:p>
        </p:txBody>
      </p:sp>
      <p:pic>
        <p:nvPicPr>
          <p:cNvPr id="4" name="Picture 6" descr="photo of Buono, il brutto, il cattivo, Il,  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7"/>
          <a:stretch/>
        </p:blipFill>
        <p:spPr bwMode="auto">
          <a:xfrm>
            <a:off x="5940152" y="3851971"/>
            <a:ext cx="2882891" cy="258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818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86210"/>
          </a:xfrm>
        </p:spPr>
        <p:txBody>
          <a:bodyPr/>
          <a:lstStyle/>
          <a:p>
            <a:r>
              <a:rPr lang="en-GB" dirty="0"/>
              <a:t>CONVENTIONS: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themes and expectations)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7715200" cy="4425355"/>
          </a:xfrm>
        </p:spPr>
        <p:txBody>
          <a:bodyPr/>
          <a:lstStyle/>
          <a:p>
            <a:endParaRPr lang="en-US" dirty="0"/>
          </a:p>
          <a:p>
            <a:pPr lvl="0"/>
            <a:r>
              <a:rPr lang="en-GB" dirty="0" smtClean="0"/>
              <a:t>Character </a:t>
            </a:r>
            <a:r>
              <a:rPr lang="en-GB" dirty="0"/>
              <a:t>types</a:t>
            </a:r>
            <a:endParaRPr lang="en-US" dirty="0"/>
          </a:p>
          <a:p>
            <a:pPr lvl="0"/>
            <a:r>
              <a:rPr lang="en-GB" dirty="0"/>
              <a:t>Particular stars</a:t>
            </a:r>
            <a:endParaRPr lang="en-US" dirty="0"/>
          </a:p>
          <a:p>
            <a:pPr lvl="0"/>
            <a:r>
              <a:rPr lang="en-GB" dirty="0"/>
              <a:t>A certain type of plot (conflict and resolution)</a:t>
            </a:r>
            <a:endParaRPr lang="en-US" dirty="0"/>
          </a:p>
          <a:p>
            <a:pPr lvl="0"/>
            <a:r>
              <a:rPr lang="en-GB" dirty="0"/>
              <a:t>A particular type of resolution</a:t>
            </a:r>
            <a:endParaRPr lang="en-US" dirty="0"/>
          </a:p>
          <a:p>
            <a:pPr lvl="0"/>
            <a:r>
              <a:rPr lang="en-GB" dirty="0"/>
              <a:t>Soundtrack (music, speech and sound effects)</a:t>
            </a:r>
            <a:endParaRPr lang="en-US" dirty="0"/>
          </a:p>
          <a:p>
            <a:pPr lvl="0"/>
            <a:r>
              <a:rPr lang="en-GB" dirty="0"/>
              <a:t>A particular set of messages and </a:t>
            </a:r>
            <a:r>
              <a:rPr lang="en-GB" dirty="0" smtClean="0"/>
              <a:t>values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089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800" dirty="0"/>
              <a:t>Genre and </a:t>
            </a:r>
            <a:r>
              <a:rPr lang="en-GB" altLang="en-US" sz="4800" dirty="0" smtClean="0"/>
              <a:t>Audience</a:t>
            </a:r>
            <a:endParaRPr lang="en-GB" dirty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sz="3700" dirty="0"/>
              <a:t>	</a:t>
            </a:r>
            <a:r>
              <a:rPr lang="en-GB" altLang="en-US" sz="3600" dirty="0" smtClean="0"/>
              <a:t>It can be said that audiences like genre, because it offers reassurance and familiarity. Genre films have patterns and repetition.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sz="3600" dirty="0" smtClean="0"/>
              <a:t>	However audiences </a:t>
            </a:r>
            <a:r>
              <a:rPr lang="en-GB" altLang="en-US" sz="3600" dirty="0"/>
              <a:t>can </a:t>
            </a:r>
            <a:r>
              <a:rPr lang="en-GB" altLang="en-US" sz="3600" dirty="0" smtClean="0"/>
              <a:t>get bored</a:t>
            </a:r>
            <a:r>
              <a:rPr lang="is-IS" altLang="en-US" sz="3600" dirty="0" smtClean="0"/>
              <a:t>….</a:t>
            </a:r>
            <a:endParaRPr lang="en-GB" altLang="en-US" sz="3600" dirty="0" smtClean="0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40878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Hybrid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 smtClean="0"/>
              <a:t>A fusion of more than one genre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GB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 smtClean="0"/>
              <a:t>A film that uses codes and conventions and contains the visual iconography of more than one genre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GB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412776"/>
            <a:ext cx="7675350" cy="43513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 smtClean="0"/>
              <a:t>Essentially </a:t>
            </a:r>
            <a:r>
              <a:rPr lang="en-US" altLang="en-US" sz="3600" b="1" u="sng" dirty="0" smtClean="0"/>
              <a:t>genre</a:t>
            </a:r>
            <a:r>
              <a:rPr lang="en-US" altLang="en-US" sz="3600" b="1" dirty="0" smtClean="0"/>
              <a:t> is a way in which media texts are</a:t>
            </a:r>
            <a:r>
              <a:rPr lang="en-GB" altLang="en-US" sz="3600" b="1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3600" b="1" dirty="0" smtClean="0"/>
              <a:t> 	organized</a:t>
            </a:r>
            <a:endParaRPr lang="en-US" altLang="en-US" sz="3600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 smtClean="0"/>
              <a:t> 	</a:t>
            </a:r>
            <a:r>
              <a:rPr lang="en-US" altLang="en-US" sz="3600" b="1" dirty="0" err="1" smtClean="0"/>
              <a:t>categorised</a:t>
            </a:r>
            <a:endParaRPr lang="en-US" altLang="en-US" sz="3600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 smtClean="0"/>
              <a:t> 	consumed. </a:t>
            </a:r>
            <a:endParaRPr lang="en-GB" alt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7674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photo of Buono, il brutto, il cattivo, Il,  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125538"/>
            <a:ext cx="6192837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855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840000" y="1825625"/>
            <a:ext cx="7675350" cy="43513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b="1" smtClean="0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b="1" smtClean="0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sz="3600" b="1" smtClean="0"/>
              <a:t>Western/Cowboy</a:t>
            </a:r>
          </a:p>
        </p:txBody>
      </p:sp>
    </p:spTree>
    <p:extLst>
      <p:ext uri="{BB962C8B-B14F-4D97-AF65-F5344CB8AC3E}">
        <p14:creationId xmlns:p14="http://schemas.microsoft.com/office/powerpoint/2010/main" val="133161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5091-168mptv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765175"/>
            <a:ext cx="467995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511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840000" y="1825625"/>
            <a:ext cx="7675350" cy="43513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b="1" smtClean="0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b="1" smtClean="0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sz="3600" b="1" smtClean="0"/>
              <a:t>Sci-Fi</a:t>
            </a:r>
          </a:p>
        </p:txBody>
      </p:sp>
    </p:spTree>
    <p:extLst>
      <p:ext uri="{BB962C8B-B14F-4D97-AF65-F5344CB8AC3E}">
        <p14:creationId xmlns:p14="http://schemas.microsoft.com/office/powerpoint/2010/main" val="42228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kwr1143645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370013"/>
            <a:ext cx="5976938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83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840000" y="1825625"/>
            <a:ext cx="7675350" cy="43513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b="1" smtClean="0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b="1" smtClean="0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sz="3600" b="1" smtClean="0"/>
              <a:t>Horror</a:t>
            </a:r>
          </a:p>
        </p:txBody>
      </p:sp>
    </p:spTree>
    <p:extLst>
      <p:ext uri="{BB962C8B-B14F-4D97-AF65-F5344CB8AC3E}">
        <p14:creationId xmlns:p14="http://schemas.microsoft.com/office/powerpoint/2010/main" val="69785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467600" cy="5649491"/>
          </a:xfrm>
        </p:spPr>
        <p:txBody>
          <a:bodyPr/>
          <a:lstStyle/>
          <a:p>
            <a:pPr marL="36512" indent="0">
              <a:buNone/>
            </a:pPr>
            <a:r>
              <a:rPr lang="en-GB" dirty="0"/>
              <a:t>For each genre category there are specific visual and narrative expectations </a:t>
            </a:r>
            <a:r>
              <a:rPr lang="en-GB" dirty="0" smtClean="0"/>
              <a:t>called codes </a:t>
            </a:r>
            <a:r>
              <a:rPr lang="en-GB" dirty="0"/>
              <a:t>and </a:t>
            </a:r>
            <a:r>
              <a:rPr lang="en-GB" dirty="0" smtClean="0"/>
              <a:t>conventions.</a:t>
            </a:r>
          </a:p>
          <a:p>
            <a:pPr marL="36512" indent="0">
              <a:buNone/>
            </a:pPr>
            <a:endParaRPr lang="en-US" dirty="0"/>
          </a:p>
          <a:p>
            <a:r>
              <a:rPr lang="en-GB" b="1" dirty="0"/>
              <a:t>CODES:</a:t>
            </a:r>
            <a:r>
              <a:rPr lang="en-GB" dirty="0"/>
              <a:t> (elements you see and ‘read’)</a:t>
            </a:r>
            <a:endParaRPr lang="en-US" dirty="0"/>
          </a:p>
          <a:p>
            <a:r>
              <a:rPr lang="en-GB" b="1" dirty="0"/>
              <a:t>CONVENTIONS:</a:t>
            </a:r>
            <a:r>
              <a:rPr lang="en-GB" dirty="0"/>
              <a:t> (themes and expectations)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153260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159</TotalTime>
  <Words>163</Words>
  <Application>Microsoft Office PowerPoint</Application>
  <PresentationFormat>On-screen Show (4:3)</PresentationFormat>
  <Paragraphs>42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Franklin Gothic Book</vt:lpstr>
      <vt:lpstr>Wingdings 2</vt:lpstr>
      <vt:lpstr>Technic</vt:lpstr>
      <vt:lpstr>An Introduction to Genre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CODES:  (elements you see and ‘read’) </vt:lpstr>
      <vt:lpstr>CONVENTIONS:  (themes and expectations) </vt:lpstr>
      <vt:lpstr>Genre and Audience</vt:lpstr>
      <vt:lpstr>Hybrid</vt:lpstr>
      <vt:lpstr>PowerPoint Presentation</vt:lpstr>
    </vt:vector>
  </TitlesOfParts>
  <Company>Guildford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Guildford College</dc:creator>
  <cp:lastModifiedBy>Karina L. Free</cp:lastModifiedBy>
  <cp:revision>23</cp:revision>
  <dcterms:created xsi:type="dcterms:W3CDTF">2010-11-17T09:45:12Z</dcterms:created>
  <dcterms:modified xsi:type="dcterms:W3CDTF">2018-09-12T11:15:26Z</dcterms:modified>
</cp:coreProperties>
</file>