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9" r:id="rId1"/>
  </p:sldMasterIdLst>
  <p:notesMasterIdLst>
    <p:notesMasterId r:id="rId18"/>
  </p:notesMasterIdLst>
  <p:handoutMasterIdLst>
    <p:handoutMasterId r:id="rId19"/>
  </p:handoutMasterIdLst>
  <p:sldIdLst>
    <p:sldId id="333" r:id="rId2"/>
    <p:sldId id="287" r:id="rId3"/>
    <p:sldId id="332" r:id="rId4"/>
    <p:sldId id="320" r:id="rId5"/>
    <p:sldId id="300" r:id="rId6"/>
    <p:sldId id="292" r:id="rId7"/>
    <p:sldId id="293" r:id="rId8"/>
    <p:sldId id="323" r:id="rId9"/>
    <p:sldId id="326" r:id="rId10"/>
    <p:sldId id="327" r:id="rId11"/>
    <p:sldId id="328" r:id="rId12"/>
    <p:sldId id="329" r:id="rId13"/>
    <p:sldId id="330" r:id="rId14"/>
    <p:sldId id="331" r:id="rId15"/>
    <p:sldId id="334" r:id="rId16"/>
    <p:sldId id="325" r:id="rId17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88" autoAdjust="0"/>
    <p:restoredTop sz="94643" autoAdjust="0"/>
  </p:normalViewPr>
  <p:slideViewPr>
    <p:cSldViewPr snapToGrid="0">
      <p:cViewPr varScale="1">
        <p:scale>
          <a:sx n="65" d="100"/>
          <a:sy n="65" d="100"/>
        </p:scale>
        <p:origin x="165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40DE94A0-02BA-8A4E-ADA3-D3B7A4825C0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91DEB06A-4E63-E540-BCD6-BB5CC6294BA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24" name="Rectangle 4">
            <a:extLst>
              <a:ext uri="{FF2B5EF4-FFF2-40B4-BE49-F238E27FC236}">
                <a16:creationId xmlns:a16="http://schemas.microsoft.com/office/drawing/2014/main" id="{52FDBB9B-04EC-674F-A8B6-D4F75D947C6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4A684E37-B2F2-4A4F-82DE-409BC3A2E69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AFD2728-2632-5644-996F-54EEECCBE8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9E0878E-0925-3141-8F1B-EE2129798C9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C6505A33-7A77-6B4E-8698-CF432C04080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54808A57-D87D-244E-88D8-9CFBD491913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A7B01A85-6679-A348-B5F9-95C1C57D829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0353D651-EF3F-404B-A58B-DD73E4EA86A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624611AB-EAD1-2349-880E-A4FDBCC6CC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0ABFB5E-22F2-7342-9BF5-01C97D2988C7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E0CC1FE5-A3BC-824A-B9CD-B83B6D4196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37B419-90A0-2E40-B118-AEC714981458}" type="slidenum">
              <a:rPr lang="de-DE" altLang="en-US" smtClean="0"/>
              <a:pPr>
                <a:spcBef>
                  <a:spcPct val="0"/>
                </a:spcBef>
              </a:pPr>
              <a:t>2</a:t>
            </a:fld>
            <a:endParaRPr lang="de-DE" altLang="en-US"/>
          </a:p>
        </p:txBody>
      </p:sp>
      <p:sp>
        <p:nvSpPr>
          <p:cNvPr id="16386" name="Rectangle 7">
            <a:extLst>
              <a:ext uri="{FF2B5EF4-FFF2-40B4-BE49-F238E27FC236}">
                <a16:creationId xmlns:a16="http://schemas.microsoft.com/office/drawing/2014/main" id="{7AC1FE7F-33F4-7F4E-A0B3-0A25B4ED5A7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2863" y="9434513"/>
            <a:ext cx="29448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00EF1EC-244B-2D48-A33F-AC762762C8E1}" type="slidenum">
              <a:rPr lang="en-GB" altLang="en-US" sz="1300"/>
              <a:pPr algn="r" eaLnBrk="1" hangingPunct="1">
                <a:spcBef>
                  <a:spcPct val="0"/>
                </a:spcBef>
              </a:pPr>
              <a:t>2</a:t>
            </a:fld>
            <a:endParaRPr lang="en-GB" altLang="en-US" sz="13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410C80A9-55B8-8646-9499-18AB74A0B6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4275"/>
          </a:xfrm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4515223F-570A-CF44-967C-C9CDD6485D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eaLnBrk="1" hangingPunct="1"/>
            <a:endParaRPr lang="de-DE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075DB56-6853-634A-84E1-FC0E5FC5B454}"/>
              </a:ext>
            </a:extLst>
          </p:cNvPr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0857B4-E9B6-294D-9D19-309A4DCC5CCB}"/>
              </a:ext>
            </a:extLst>
          </p:cNvPr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42F153-FC91-7F42-A11E-3DD5F72E47FA}"/>
              </a:ext>
            </a:extLst>
          </p:cNvPr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13">
            <a:extLst>
              <a:ext uri="{FF2B5EF4-FFF2-40B4-BE49-F238E27FC236}">
                <a16:creationId xmlns:a16="http://schemas.microsoft.com/office/drawing/2014/main" id="{65069FCC-C61F-844F-AF1F-AC68E189FA5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234238" y="4106863"/>
            <a:ext cx="914400" cy="914400"/>
            <a:chOff x="9685338" y="4460675"/>
            <a:chExt cx="1080904" cy="108090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D9C5A27-164B-0049-91E6-EA0D39024F19}"/>
                </a:ext>
              </a:extLst>
            </p:cNvPr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15">
              <a:extLst>
                <a:ext uri="{FF2B5EF4-FFF2-40B4-BE49-F238E27FC236}">
                  <a16:creationId xmlns:a16="http://schemas.microsoft.com/office/drawing/2014/main" id="{D15FFB91-FD36-4E44-80A2-2AC3B8698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GB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2701925-1C9A-694E-A5FB-C0125B543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50462-969A-5B4A-93E0-A0E2CB70BEBB}" type="datetimeFigureOut">
              <a:rPr lang="en-US" altLang="en-US"/>
              <a:pPr>
                <a:defRPr/>
              </a:pPr>
              <a:t>9/12/2018</a:t>
            </a:fld>
            <a:endParaRPr lang="en-US" alt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73077F4-F4ED-2846-AFDA-4D9C01866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800" y="6272213"/>
            <a:ext cx="4745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F4595FB-8CEB-714A-8489-3373C0204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43763" y="4227513"/>
            <a:ext cx="895350" cy="63976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340E42B0-BBCD-6D41-B222-39764AE91E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214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9A25D-44C1-D942-BA4A-F3EBB1236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00670-6663-E74F-8F5A-83774DF17985}" type="datetimeFigureOut">
              <a:rPr lang="en-US" altLang="en-US"/>
              <a:pPr>
                <a:defRPr/>
              </a:pPr>
              <a:t>9/12/2018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3E85C-F32A-C546-A1F9-34D284C8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73FA87-0139-C04E-BAE4-0844A9308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0D68C-2C86-924C-806B-2AB2EB61C3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350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F79EA-AB3E-3D43-988F-DBC33925A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CDDF7-D544-844D-969B-9864E68311E7}" type="datetimeFigureOut">
              <a:rPr lang="en-US" altLang="en-US"/>
              <a:pPr>
                <a:defRPr/>
              </a:pPr>
              <a:t>9/12/2018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CCE89-E9B3-E743-A99E-2AD21EDE4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6896D-7593-C042-8E15-81D2AEC89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03DE1-6417-C24A-9139-FEE720E497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8816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D9E20-9598-CF42-87EC-AEAE943BF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50950-E4F4-9749-A579-B04099530E55}" type="datetimeFigureOut">
              <a:rPr lang="en-US" altLang="en-US"/>
              <a:pPr>
                <a:defRPr/>
              </a:pPr>
              <a:t>9/12/2018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14984-BB22-704A-99F0-E26BE245F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9DBD5-EB42-EB4F-8C69-6A52B96EE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EB899-1A7A-5A45-BBCA-4B10C3644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970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34C30F-6DE3-6142-95D4-2AFA73E81C22}"/>
              </a:ext>
            </a:extLst>
          </p:cNvPr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" name="Group 10">
            <a:extLst>
              <a:ext uri="{FF2B5EF4-FFF2-40B4-BE49-F238E27FC236}">
                <a16:creationId xmlns:a16="http://schemas.microsoft.com/office/drawing/2014/main" id="{693EE23C-C092-AD4F-8BA2-AFE7EEE2A63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3413" y="2430463"/>
            <a:ext cx="914400" cy="914400"/>
            <a:chOff x="9685338" y="4460675"/>
            <a:chExt cx="1080904" cy="108090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E3E82E0-AE0F-1E49-8397-8EBF7D4E5EE9}"/>
                </a:ext>
              </a:extLst>
            </p:cNvPr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" name="Oval 13">
              <a:extLst>
                <a:ext uri="{FF2B5EF4-FFF2-40B4-BE49-F238E27FC236}">
                  <a16:creationId xmlns:a16="http://schemas.microsoft.com/office/drawing/2014/main" id="{B8B9B7D4-E7FF-7F47-938B-38FA29648E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GB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/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743DAD1-5BD0-CD4A-8B4C-784D593CB3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45250" y="6272213"/>
            <a:ext cx="1982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9FB70-CBA9-4F49-8C61-D2750BF8674A}" type="datetimeFigureOut">
              <a:rPr lang="en-US" altLang="en-US"/>
              <a:pPr>
                <a:defRPr/>
              </a:pPr>
              <a:t>9/12/2018</a:t>
            </a:fld>
            <a:endParaRPr lang="en-US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8A22763-25A1-4347-B985-9DC903178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6713" y="6272213"/>
            <a:ext cx="4745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9CE0D51-6297-DD4C-B70D-CFF258EAC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6113" y="2508250"/>
            <a:ext cx="890587" cy="72072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0214F93D-E12F-F54C-B97B-D1A69CA0F1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3279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B48D471-E631-C24E-8918-45FA62B6D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10528-D3C3-8143-B217-C85557671685}" type="datetimeFigureOut">
              <a:rPr lang="en-US" altLang="en-US"/>
              <a:pPr>
                <a:defRPr/>
              </a:pPr>
              <a:t>9/12/2018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2BC95C4-AA1E-7743-9FF1-F62F3ADCE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914743-EBD7-3F40-8709-683527F7B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CBF6B-78FF-F54E-BF78-1630D379DE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8273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5508129-253F-FF47-8348-DBF519CD2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D7CFB-B3CA-C846-AD0F-A3A4F073E56A}" type="datetimeFigureOut">
              <a:rPr lang="en-US" altLang="en-US"/>
              <a:pPr>
                <a:defRPr/>
              </a:pPr>
              <a:t>9/12/2018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2A6F910-9D5B-E54C-9591-2D15F6ED0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6B962B9-2D2D-354E-B168-2E17F3312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4FE65-49F8-2948-B02E-6E76359473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9615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EA68C46-A78E-5841-97AD-DB3A5364D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2D614-3CAC-A14D-9A5F-65D260D70AA2}" type="datetimeFigureOut">
              <a:rPr lang="en-US" altLang="en-US"/>
              <a:pPr>
                <a:defRPr/>
              </a:pPr>
              <a:t>9/12/2018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8CB7A59-680F-F249-B544-A6E9D492A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581ADC5-B815-0A4E-95C9-8BEA05FC1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67D4F-67DC-F54F-977A-E51EC1C15D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5722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2584DEF-ED50-D841-96B0-30C2AEF45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A6A00-3CF3-1E49-82C6-57CA1C2E3316}" type="datetimeFigureOut">
              <a:rPr lang="en-US" altLang="en-US"/>
              <a:pPr>
                <a:defRPr/>
              </a:pPr>
              <a:t>9/12/2018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50EF4A8-5DF5-034D-847F-48F2987C2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51AB31C-F03A-084A-9185-C6A3D2050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83C2E-1DAE-DB4D-B87A-7E0C72555B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1369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21299CD-32B5-F149-9767-C86BA9427A9F}"/>
              </a:ext>
            </a:extLst>
          </p:cNvPr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0">
            <a:extLst>
              <a:ext uri="{FF2B5EF4-FFF2-40B4-BE49-F238E27FC236}">
                <a16:creationId xmlns:a16="http://schemas.microsoft.com/office/drawing/2014/main" id="{04625DE6-447A-6044-810D-EC5AE451F5DF}"/>
              </a:ext>
            </a:extLst>
          </p:cNvPr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59720A5-3597-4A41-884B-88BDC7AC84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>
              <a:extLst>
                <a:ext uri="{FF2B5EF4-FFF2-40B4-BE49-F238E27FC236}">
                  <a16:creationId xmlns:a16="http://schemas.microsoft.com/office/drawing/2014/main" id="{DC7291FA-4739-2B4A-957E-DE3C348956C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GB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63003C44-6693-CD48-98A4-44F0FB66A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EB513-26F5-DA41-B298-ED5D7FA8E826}" type="datetimeFigureOut">
              <a:rPr lang="en-US" altLang="en-US"/>
              <a:pPr>
                <a:defRPr/>
              </a:pPr>
              <a:t>9/12/2018</a:t>
            </a:fld>
            <a:endParaRPr lang="en-US" alt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1AAB6C9-CC16-034B-BEA7-2AAAA6458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AC7C545-EE4F-5C4F-A5A9-3EA438A33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43DE4-01BD-6048-9F60-00F7825E3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042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3BF9892-4876-DC4C-9FD9-F3574FB5BC6A}"/>
              </a:ext>
            </a:extLst>
          </p:cNvPr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0">
            <a:extLst>
              <a:ext uri="{FF2B5EF4-FFF2-40B4-BE49-F238E27FC236}">
                <a16:creationId xmlns:a16="http://schemas.microsoft.com/office/drawing/2014/main" id="{4E624FC8-A056-0048-A341-F2E537D12A53}"/>
              </a:ext>
            </a:extLst>
          </p:cNvPr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20A9E1B-92AA-3244-B116-9217720EFE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>
              <a:extLst>
                <a:ext uri="{FF2B5EF4-FFF2-40B4-BE49-F238E27FC236}">
                  <a16:creationId xmlns:a16="http://schemas.microsoft.com/office/drawing/2014/main" id="{BD9DAAD9-9957-6E4D-A0EE-F5277EFA7CA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GB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7">
            <a:extLst>
              <a:ext uri="{FF2B5EF4-FFF2-40B4-BE49-F238E27FC236}">
                <a16:creationId xmlns:a16="http://schemas.microsoft.com/office/drawing/2014/main" id="{DA600320-9F87-BA4B-A8F9-493363D2D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E6813-2840-5642-A32B-23754E83C4E3}" type="datetimeFigureOut">
              <a:rPr lang="en-US" altLang="en-US"/>
              <a:pPr>
                <a:defRPr/>
              </a:pPr>
              <a:t>9/12/2018</a:t>
            </a:fld>
            <a:endParaRPr lang="en-US" alt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94B90ED-0FE6-DF44-9EB2-1DD7673765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BCBAF-617D-F143-B632-8F93E55B3E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8720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1">
            <a:extLst>
              <a:ext uri="{FF2B5EF4-FFF2-40B4-BE49-F238E27FC236}">
                <a16:creationId xmlns:a16="http://schemas.microsoft.com/office/drawing/2014/main" id="{77F18BC5-F412-8E47-88C4-A0EABFAB6C9C}"/>
              </a:ext>
            </a:extLst>
          </p:cNvPr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65445A9-81A1-EE40-B73D-FA0A651E3C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35" name="Oval 8">
              <a:extLst>
                <a:ext uri="{FF2B5EF4-FFF2-40B4-BE49-F238E27FC236}">
                  <a16:creationId xmlns:a16="http://schemas.microsoft.com/office/drawing/2014/main" id="{E06CA0EB-299C-D141-A796-0F23B66CD79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GB" alt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523B04-75B7-0942-86E4-0DF9B6EAB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4188"/>
            <a:ext cx="7772400" cy="160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70E69473-7CBE-9A48-AC4E-4D797CA702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2120900"/>
            <a:ext cx="77724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924B7-7517-BC44-9C19-C8B2B7194C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92813" y="6272213"/>
            <a:ext cx="24542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69240C"/>
                </a:solidFill>
              </a:defRPr>
            </a:lvl1pPr>
          </a:lstStyle>
          <a:p>
            <a:pPr>
              <a:defRPr/>
            </a:pPr>
            <a:fld id="{A9ECC998-02A6-AF4B-883B-E93D004D2BE1}" type="datetimeFigureOut">
              <a:rPr lang="en-US" altLang="en-US"/>
              <a:pPr>
                <a:defRPr/>
              </a:pPr>
              <a:t>9/12/2018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0DB8A-9981-6242-9D9E-6E128BF1BF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" y="6272213"/>
            <a:ext cx="4745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69240C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26600-B559-374A-9BC4-FC7B480DAA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3600" y="6272213"/>
            <a:ext cx="4794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100" b="1">
                <a:solidFill>
                  <a:srgbClr val="FFFFFF"/>
                </a:solidFill>
                <a:latin typeface="Rockwell" panose="02060603020205020403" pitchFamily="18" charset="77"/>
              </a:defRPr>
            </a:lvl1pPr>
          </a:lstStyle>
          <a:p>
            <a:pPr>
              <a:defRPr/>
            </a:pPr>
            <a:fld id="{1C4EA726-0F80-7346-B1EB-C902713EF9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75" r:id="rId2"/>
    <p:sldLayoutId id="2147484083" r:id="rId3"/>
    <p:sldLayoutId id="2147484076" r:id="rId4"/>
    <p:sldLayoutId id="2147484077" r:id="rId5"/>
    <p:sldLayoutId id="2147484078" r:id="rId6"/>
    <p:sldLayoutId id="2147484079" r:id="rId7"/>
    <p:sldLayoutId id="2147484084" r:id="rId8"/>
    <p:sldLayoutId id="2147484085" r:id="rId9"/>
    <p:sldLayoutId id="2147484080" r:id="rId10"/>
    <p:sldLayoutId id="214748408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 cap="all"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9E361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estream.godalming.ac.uk/View.aspx?ID=7705~4t~V3IQjvB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KEY TERMS SO FAR…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82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4417D-2A44-D044-8629-649F09A83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506"/>
            <a:ext cx="7772400" cy="1609725"/>
          </a:xfrm>
        </p:spPr>
        <p:txBody>
          <a:bodyPr/>
          <a:lstStyle/>
          <a:p>
            <a:r>
              <a:rPr lang="en-GB" altLang="en-US" sz="4000" dirty="0" err="1"/>
              <a:t>Tzvetan</a:t>
            </a:r>
            <a:r>
              <a:rPr lang="en-GB" altLang="en-US" sz="4000" dirty="0"/>
              <a:t> Todorov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A5E43B9-2703-CE47-AB86-1EB353FB5A41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54636" y="1781904"/>
          <a:ext cx="7903564" cy="4177736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469900">
                  <a:extLst>
                    <a:ext uri="{9D8B030D-6E8A-4147-A177-3AD203B41FA5}">
                      <a16:colId xmlns:a16="http://schemas.microsoft.com/office/drawing/2014/main" val="1855674651"/>
                    </a:ext>
                  </a:extLst>
                </a:gridCol>
                <a:gridCol w="3716832">
                  <a:extLst>
                    <a:ext uri="{9D8B030D-6E8A-4147-A177-3AD203B41FA5}">
                      <a16:colId xmlns:a16="http://schemas.microsoft.com/office/drawing/2014/main" val="2539388607"/>
                    </a:ext>
                  </a:extLst>
                </a:gridCol>
                <a:gridCol w="3716832">
                  <a:extLst>
                    <a:ext uri="{9D8B030D-6E8A-4147-A177-3AD203B41FA5}">
                      <a16:colId xmlns:a16="http://schemas.microsoft.com/office/drawing/2014/main" val="4173571585"/>
                    </a:ext>
                  </a:extLst>
                </a:gridCol>
              </a:tblGrid>
              <a:tr h="7834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bg1"/>
                          </a:solidFill>
                        </a:rPr>
                        <a:t>A state of equilibrium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/>
                        <a:t>Small birds arriving on wire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488058"/>
                  </a:ext>
                </a:extLst>
              </a:tr>
              <a:tr h="838694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GB" sz="2400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bg1"/>
                          </a:solidFill>
                        </a:rPr>
                        <a:t>A disruption of the equilibrium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0494"/>
                  </a:ext>
                </a:extLst>
              </a:tr>
              <a:tr h="838694">
                <a:tc>
                  <a:txBody>
                    <a:bodyPr/>
                    <a:lstStyle/>
                    <a:p>
                      <a:pPr algn="l"/>
                      <a:r>
                        <a:rPr lang="en-GB" sz="2400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bg1"/>
                          </a:solidFill>
                        </a:rPr>
                        <a:t>A recognition of the disruption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256719"/>
                  </a:ext>
                </a:extLst>
              </a:tr>
              <a:tr h="8386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bg1"/>
                          </a:solidFill>
                        </a:rPr>
                        <a:t>Attempt to repair the disruption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243150"/>
                  </a:ext>
                </a:extLst>
              </a:tr>
              <a:tr h="838694">
                <a:tc>
                  <a:txBody>
                    <a:bodyPr/>
                    <a:lstStyle/>
                    <a:p>
                      <a:pPr algn="l"/>
                      <a:r>
                        <a:rPr lang="en-GB" sz="2400" b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bg1"/>
                          </a:solidFill>
                        </a:rPr>
                        <a:t>Restatement of the (new) equilibrium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835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957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4417D-2A44-D044-8629-649F09A83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506"/>
            <a:ext cx="7772400" cy="1609725"/>
          </a:xfrm>
        </p:spPr>
        <p:txBody>
          <a:bodyPr/>
          <a:lstStyle/>
          <a:p>
            <a:r>
              <a:rPr lang="en-GB" altLang="en-US" sz="4000" dirty="0" err="1"/>
              <a:t>Tzvetan</a:t>
            </a:r>
            <a:r>
              <a:rPr lang="en-GB" altLang="en-US" sz="4000" dirty="0"/>
              <a:t> Todorov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A5E43B9-2703-CE47-AB86-1EB353FB5A41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54636" y="1781904"/>
          <a:ext cx="7903564" cy="4177736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469900">
                  <a:extLst>
                    <a:ext uri="{9D8B030D-6E8A-4147-A177-3AD203B41FA5}">
                      <a16:colId xmlns:a16="http://schemas.microsoft.com/office/drawing/2014/main" val="1855674651"/>
                    </a:ext>
                  </a:extLst>
                </a:gridCol>
                <a:gridCol w="3716832">
                  <a:extLst>
                    <a:ext uri="{9D8B030D-6E8A-4147-A177-3AD203B41FA5}">
                      <a16:colId xmlns:a16="http://schemas.microsoft.com/office/drawing/2014/main" val="2539388607"/>
                    </a:ext>
                  </a:extLst>
                </a:gridCol>
                <a:gridCol w="3716832">
                  <a:extLst>
                    <a:ext uri="{9D8B030D-6E8A-4147-A177-3AD203B41FA5}">
                      <a16:colId xmlns:a16="http://schemas.microsoft.com/office/drawing/2014/main" val="4173571585"/>
                    </a:ext>
                  </a:extLst>
                </a:gridCol>
              </a:tblGrid>
              <a:tr h="7834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bg1"/>
                          </a:solidFill>
                        </a:rPr>
                        <a:t>A state of equilibrium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/>
                        <a:t>Small birds arriving on wire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488058"/>
                  </a:ext>
                </a:extLst>
              </a:tr>
              <a:tr h="838694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GB" sz="2400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bg1"/>
                          </a:solidFill>
                        </a:rPr>
                        <a:t>A disruption of the equilibrium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400" b="0" dirty="0">
                          <a:latin typeface="+mn-lt"/>
                        </a:rPr>
                        <a:t>Large bird arriving on wire</a:t>
                      </a:r>
                      <a:endParaRPr lang="en-GB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0494"/>
                  </a:ext>
                </a:extLst>
              </a:tr>
              <a:tr h="838694">
                <a:tc>
                  <a:txBody>
                    <a:bodyPr/>
                    <a:lstStyle/>
                    <a:p>
                      <a:pPr algn="l"/>
                      <a:r>
                        <a:rPr lang="en-GB" sz="2400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bg1"/>
                          </a:solidFill>
                        </a:rPr>
                        <a:t>A recognition of the disruption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256719"/>
                  </a:ext>
                </a:extLst>
              </a:tr>
              <a:tr h="8386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bg1"/>
                          </a:solidFill>
                        </a:rPr>
                        <a:t>Attempt to repair the disruption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243150"/>
                  </a:ext>
                </a:extLst>
              </a:tr>
              <a:tr h="838694">
                <a:tc>
                  <a:txBody>
                    <a:bodyPr/>
                    <a:lstStyle/>
                    <a:p>
                      <a:pPr algn="l"/>
                      <a:r>
                        <a:rPr lang="en-GB" sz="2400" b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bg1"/>
                          </a:solidFill>
                        </a:rPr>
                        <a:t>Restatement of the (new) equilibrium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835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166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4417D-2A44-D044-8629-649F09A83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506"/>
            <a:ext cx="7772400" cy="1609725"/>
          </a:xfrm>
        </p:spPr>
        <p:txBody>
          <a:bodyPr/>
          <a:lstStyle/>
          <a:p>
            <a:r>
              <a:rPr lang="en-GB" altLang="en-US" sz="4000" dirty="0" err="1"/>
              <a:t>Tzvetan</a:t>
            </a:r>
            <a:r>
              <a:rPr lang="en-GB" altLang="en-US" sz="4000" dirty="0"/>
              <a:t> Todorov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A5E43B9-2703-CE47-AB86-1EB353FB5A41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54636" y="1781904"/>
          <a:ext cx="7903564" cy="4177736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469900">
                  <a:extLst>
                    <a:ext uri="{9D8B030D-6E8A-4147-A177-3AD203B41FA5}">
                      <a16:colId xmlns:a16="http://schemas.microsoft.com/office/drawing/2014/main" val="1855674651"/>
                    </a:ext>
                  </a:extLst>
                </a:gridCol>
                <a:gridCol w="3716832">
                  <a:extLst>
                    <a:ext uri="{9D8B030D-6E8A-4147-A177-3AD203B41FA5}">
                      <a16:colId xmlns:a16="http://schemas.microsoft.com/office/drawing/2014/main" val="2539388607"/>
                    </a:ext>
                  </a:extLst>
                </a:gridCol>
                <a:gridCol w="3716832">
                  <a:extLst>
                    <a:ext uri="{9D8B030D-6E8A-4147-A177-3AD203B41FA5}">
                      <a16:colId xmlns:a16="http://schemas.microsoft.com/office/drawing/2014/main" val="4173571585"/>
                    </a:ext>
                  </a:extLst>
                </a:gridCol>
              </a:tblGrid>
              <a:tr h="7834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bg1"/>
                          </a:solidFill>
                        </a:rPr>
                        <a:t>A state of equilibrium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/>
                        <a:t>Small birds arriving on wire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488058"/>
                  </a:ext>
                </a:extLst>
              </a:tr>
              <a:tr h="838694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GB" sz="2400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bg1"/>
                          </a:solidFill>
                        </a:rPr>
                        <a:t>A disruption of the equilibrium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400" b="0" dirty="0">
                          <a:latin typeface="+mn-lt"/>
                        </a:rPr>
                        <a:t>Large bird arriving on wire</a:t>
                      </a:r>
                      <a:endParaRPr lang="en-GB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0494"/>
                  </a:ext>
                </a:extLst>
              </a:tr>
              <a:tr h="838694">
                <a:tc>
                  <a:txBody>
                    <a:bodyPr/>
                    <a:lstStyle/>
                    <a:p>
                      <a:pPr algn="l"/>
                      <a:r>
                        <a:rPr lang="en-GB" sz="2400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bg1"/>
                          </a:solidFill>
                        </a:rPr>
                        <a:t>A recognition of the disruption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/>
                        <a:t>All birds sinking on the wire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256719"/>
                  </a:ext>
                </a:extLst>
              </a:tr>
              <a:tr h="8386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bg1"/>
                          </a:solidFill>
                        </a:rPr>
                        <a:t>Attempt to repair the disruption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243150"/>
                  </a:ext>
                </a:extLst>
              </a:tr>
              <a:tr h="838694">
                <a:tc>
                  <a:txBody>
                    <a:bodyPr/>
                    <a:lstStyle/>
                    <a:p>
                      <a:pPr algn="l"/>
                      <a:r>
                        <a:rPr lang="en-GB" sz="2400" b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bg1"/>
                          </a:solidFill>
                        </a:rPr>
                        <a:t>Restatement of the (new) equilibrium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835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791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4417D-2A44-D044-8629-649F09A83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506"/>
            <a:ext cx="7772400" cy="1609725"/>
          </a:xfrm>
        </p:spPr>
        <p:txBody>
          <a:bodyPr/>
          <a:lstStyle/>
          <a:p>
            <a:r>
              <a:rPr lang="en-GB" altLang="en-US" sz="4000" dirty="0" err="1"/>
              <a:t>Tzvetan</a:t>
            </a:r>
            <a:r>
              <a:rPr lang="en-GB" altLang="en-US" sz="4000" dirty="0"/>
              <a:t> Todorov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A5E43B9-2703-CE47-AB86-1EB353FB5A41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54636" y="1781904"/>
          <a:ext cx="7903564" cy="4177736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469900">
                  <a:extLst>
                    <a:ext uri="{9D8B030D-6E8A-4147-A177-3AD203B41FA5}">
                      <a16:colId xmlns:a16="http://schemas.microsoft.com/office/drawing/2014/main" val="1855674651"/>
                    </a:ext>
                  </a:extLst>
                </a:gridCol>
                <a:gridCol w="3716832">
                  <a:extLst>
                    <a:ext uri="{9D8B030D-6E8A-4147-A177-3AD203B41FA5}">
                      <a16:colId xmlns:a16="http://schemas.microsoft.com/office/drawing/2014/main" val="2539388607"/>
                    </a:ext>
                  </a:extLst>
                </a:gridCol>
                <a:gridCol w="3716832">
                  <a:extLst>
                    <a:ext uri="{9D8B030D-6E8A-4147-A177-3AD203B41FA5}">
                      <a16:colId xmlns:a16="http://schemas.microsoft.com/office/drawing/2014/main" val="4173571585"/>
                    </a:ext>
                  </a:extLst>
                </a:gridCol>
              </a:tblGrid>
              <a:tr h="7834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bg1"/>
                          </a:solidFill>
                        </a:rPr>
                        <a:t>A state of equilibrium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/>
                        <a:t>Small birds arriving on wire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488058"/>
                  </a:ext>
                </a:extLst>
              </a:tr>
              <a:tr h="838694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GB" sz="2400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bg1"/>
                          </a:solidFill>
                        </a:rPr>
                        <a:t>A disruption of the equilibrium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400" b="0" dirty="0">
                          <a:latin typeface="+mn-lt"/>
                        </a:rPr>
                        <a:t>Large bird arriving on wire</a:t>
                      </a:r>
                      <a:endParaRPr lang="en-GB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0494"/>
                  </a:ext>
                </a:extLst>
              </a:tr>
              <a:tr h="838694">
                <a:tc>
                  <a:txBody>
                    <a:bodyPr/>
                    <a:lstStyle/>
                    <a:p>
                      <a:pPr algn="l"/>
                      <a:r>
                        <a:rPr lang="en-GB" sz="2400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bg1"/>
                          </a:solidFill>
                        </a:rPr>
                        <a:t>A recognition of the disruption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/>
                        <a:t>All birds sinking on the wire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256719"/>
                  </a:ext>
                </a:extLst>
              </a:tr>
              <a:tr h="8386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bg1"/>
                          </a:solidFill>
                        </a:rPr>
                        <a:t>Attempt to repair the disruption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/>
                        <a:t>Attempts to remove large bird from the wire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243150"/>
                  </a:ext>
                </a:extLst>
              </a:tr>
              <a:tr h="838694">
                <a:tc>
                  <a:txBody>
                    <a:bodyPr/>
                    <a:lstStyle/>
                    <a:p>
                      <a:pPr algn="l"/>
                      <a:r>
                        <a:rPr lang="en-GB" sz="2400" b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bg1"/>
                          </a:solidFill>
                        </a:rPr>
                        <a:t>Restatement of the (new) equilibrium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835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261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4417D-2A44-D044-8629-649F09A83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506"/>
            <a:ext cx="7772400" cy="1609725"/>
          </a:xfrm>
        </p:spPr>
        <p:txBody>
          <a:bodyPr/>
          <a:lstStyle/>
          <a:p>
            <a:r>
              <a:rPr lang="en-GB" altLang="en-US" sz="4000" dirty="0" err="1"/>
              <a:t>Tzvetan</a:t>
            </a:r>
            <a:r>
              <a:rPr lang="en-GB" altLang="en-US" sz="4000" dirty="0"/>
              <a:t> Todorov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A5E43B9-2703-CE47-AB86-1EB353FB5A41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54636" y="1781904"/>
          <a:ext cx="7903564" cy="4177736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469900">
                  <a:extLst>
                    <a:ext uri="{9D8B030D-6E8A-4147-A177-3AD203B41FA5}">
                      <a16:colId xmlns:a16="http://schemas.microsoft.com/office/drawing/2014/main" val="1855674651"/>
                    </a:ext>
                  </a:extLst>
                </a:gridCol>
                <a:gridCol w="3716832">
                  <a:extLst>
                    <a:ext uri="{9D8B030D-6E8A-4147-A177-3AD203B41FA5}">
                      <a16:colId xmlns:a16="http://schemas.microsoft.com/office/drawing/2014/main" val="2539388607"/>
                    </a:ext>
                  </a:extLst>
                </a:gridCol>
                <a:gridCol w="3716832">
                  <a:extLst>
                    <a:ext uri="{9D8B030D-6E8A-4147-A177-3AD203B41FA5}">
                      <a16:colId xmlns:a16="http://schemas.microsoft.com/office/drawing/2014/main" val="4173571585"/>
                    </a:ext>
                  </a:extLst>
                </a:gridCol>
              </a:tblGrid>
              <a:tr h="7834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bg1"/>
                          </a:solidFill>
                        </a:rPr>
                        <a:t>A state of equilibrium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/>
                        <a:t>Small birds arriving on wire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488058"/>
                  </a:ext>
                </a:extLst>
              </a:tr>
              <a:tr h="838694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GB" sz="2400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bg1"/>
                          </a:solidFill>
                        </a:rPr>
                        <a:t>A disruption of the equilibrium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400" b="0" dirty="0">
                          <a:latin typeface="+mn-lt"/>
                        </a:rPr>
                        <a:t>Large bird arriving on wire</a:t>
                      </a:r>
                      <a:endParaRPr lang="en-GB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0494"/>
                  </a:ext>
                </a:extLst>
              </a:tr>
              <a:tr h="838694">
                <a:tc>
                  <a:txBody>
                    <a:bodyPr/>
                    <a:lstStyle/>
                    <a:p>
                      <a:pPr algn="l"/>
                      <a:r>
                        <a:rPr lang="en-GB" sz="2400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bg1"/>
                          </a:solidFill>
                        </a:rPr>
                        <a:t>A recognition of the disruption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/>
                        <a:t>All birds sinking on the wire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256719"/>
                  </a:ext>
                </a:extLst>
              </a:tr>
              <a:tr h="8386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bg1"/>
                          </a:solidFill>
                        </a:rPr>
                        <a:t>Attempt to repair the disruption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/>
                        <a:t>Attempts to remove large bird from the wire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243150"/>
                  </a:ext>
                </a:extLst>
              </a:tr>
              <a:tr h="838694">
                <a:tc>
                  <a:txBody>
                    <a:bodyPr/>
                    <a:lstStyle/>
                    <a:p>
                      <a:pPr algn="l"/>
                      <a:r>
                        <a:rPr lang="en-GB" sz="2400" b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bg1"/>
                          </a:solidFill>
                        </a:rPr>
                        <a:t>Restatement of the (new) equilibrium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/>
                        <a:t>All the birds on the floor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835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953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4417D-2A44-D044-8629-649F09A83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506"/>
            <a:ext cx="7772400" cy="1609725"/>
          </a:xfrm>
        </p:spPr>
        <p:txBody>
          <a:bodyPr/>
          <a:lstStyle/>
          <a:p>
            <a:r>
              <a:rPr lang="en-GB" altLang="en-US" sz="4000" dirty="0" err="1"/>
              <a:t>Tzvetan</a:t>
            </a:r>
            <a:r>
              <a:rPr lang="en-GB" altLang="en-US" sz="4000" dirty="0"/>
              <a:t> Todorov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A5E43B9-2703-CE47-AB86-1EB353FB5A41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54636" y="1781904"/>
          <a:ext cx="7903564" cy="4138272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469900">
                  <a:extLst>
                    <a:ext uri="{9D8B030D-6E8A-4147-A177-3AD203B41FA5}">
                      <a16:colId xmlns:a16="http://schemas.microsoft.com/office/drawing/2014/main" val="1855674651"/>
                    </a:ext>
                  </a:extLst>
                </a:gridCol>
                <a:gridCol w="3716832">
                  <a:extLst>
                    <a:ext uri="{9D8B030D-6E8A-4147-A177-3AD203B41FA5}">
                      <a16:colId xmlns:a16="http://schemas.microsoft.com/office/drawing/2014/main" val="2539388607"/>
                    </a:ext>
                  </a:extLst>
                </a:gridCol>
                <a:gridCol w="3716832">
                  <a:extLst>
                    <a:ext uri="{9D8B030D-6E8A-4147-A177-3AD203B41FA5}">
                      <a16:colId xmlns:a16="http://schemas.microsoft.com/office/drawing/2014/main" val="4173571585"/>
                    </a:ext>
                  </a:extLst>
                </a:gridCol>
              </a:tblGrid>
              <a:tr h="7834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bg1"/>
                          </a:solidFill>
                        </a:rPr>
                        <a:t>A state of equilibrium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488058"/>
                  </a:ext>
                </a:extLst>
              </a:tr>
              <a:tr h="838694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GB" sz="2400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bg1"/>
                          </a:solidFill>
                        </a:rPr>
                        <a:t>A disruption of the equilibrium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0494"/>
                  </a:ext>
                </a:extLst>
              </a:tr>
              <a:tr h="838694">
                <a:tc>
                  <a:txBody>
                    <a:bodyPr/>
                    <a:lstStyle/>
                    <a:p>
                      <a:pPr algn="l"/>
                      <a:r>
                        <a:rPr lang="en-GB" sz="2400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bg1"/>
                          </a:solidFill>
                        </a:rPr>
                        <a:t>A recognition of the disruption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256719"/>
                  </a:ext>
                </a:extLst>
              </a:tr>
              <a:tr h="8386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bg1"/>
                          </a:solidFill>
                        </a:rPr>
                        <a:t>Attempt to repair the disruption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243150"/>
                  </a:ext>
                </a:extLst>
              </a:tr>
              <a:tr h="838694">
                <a:tc>
                  <a:txBody>
                    <a:bodyPr/>
                    <a:lstStyle/>
                    <a:p>
                      <a:pPr algn="l"/>
                      <a:r>
                        <a:rPr lang="en-GB" sz="2400" b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bg1"/>
                          </a:solidFill>
                        </a:rPr>
                        <a:t>Restatement of the (new) equilibrium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835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481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4417D-2A44-D044-8629-649F09A83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506"/>
            <a:ext cx="7772400" cy="1609725"/>
          </a:xfrm>
        </p:spPr>
        <p:txBody>
          <a:bodyPr/>
          <a:lstStyle/>
          <a:p>
            <a:r>
              <a:rPr lang="en-GB" altLang="en-US" sz="4000" dirty="0" err="1"/>
              <a:t>Tzvetan</a:t>
            </a:r>
            <a:r>
              <a:rPr lang="en-GB" altLang="en-US" sz="4000" dirty="0"/>
              <a:t> Todorov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A5E43B9-2703-CE47-AB86-1EB353FB5A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9749192"/>
              </p:ext>
            </p:extLst>
          </p:nvPr>
        </p:nvGraphicFramePr>
        <p:xfrm>
          <a:off x="880671" y="2407658"/>
          <a:ext cx="6959184" cy="2347680"/>
        </p:xfrm>
        <a:graphic>
          <a:graphicData uri="http://schemas.openxmlformats.org/drawingml/2006/table">
            <a:tbl>
              <a:tblPr firstCol="1" lastCol="1" bandRow="1">
                <a:tableStyleId>{5C22544A-7EE6-4342-B048-85BDC9FD1C3A}</a:tableStyleId>
              </a:tblPr>
              <a:tblGrid>
                <a:gridCol w="593615">
                  <a:extLst>
                    <a:ext uri="{9D8B030D-6E8A-4147-A177-3AD203B41FA5}">
                      <a16:colId xmlns:a16="http://schemas.microsoft.com/office/drawing/2014/main" val="1855674651"/>
                    </a:ext>
                  </a:extLst>
                </a:gridCol>
                <a:gridCol w="6365569">
                  <a:extLst>
                    <a:ext uri="{9D8B030D-6E8A-4147-A177-3AD203B41FA5}">
                      <a16:colId xmlns:a16="http://schemas.microsoft.com/office/drawing/2014/main" val="2539388607"/>
                    </a:ext>
                  </a:extLst>
                </a:gridCol>
              </a:tblGrid>
              <a:tr h="469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/>
                        <a:t>A state of equilibrium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488058"/>
                  </a:ext>
                </a:extLst>
              </a:tr>
              <a:tr h="469536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GB" sz="2400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/>
                        <a:t>A disruption of the equilibrium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0494"/>
                  </a:ext>
                </a:extLst>
              </a:tr>
              <a:tr h="469536">
                <a:tc>
                  <a:txBody>
                    <a:bodyPr/>
                    <a:lstStyle/>
                    <a:p>
                      <a:pPr algn="l"/>
                      <a:r>
                        <a:rPr lang="en-GB" sz="2400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/>
                        <a:t>A recognition of the disruption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256719"/>
                  </a:ext>
                </a:extLst>
              </a:tr>
              <a:tr h="469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/>
                        <a:t>Attempt to repair the disruption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243150"/>
                  </a:ext>
                </a:extLst>
              </a:tr>
              <a:tr h="469536">
                <a:tc>
                  <a:txBody>
                    <a:bodyPr/>
                    <a:lstStyle/>
                    <a:p>
                      <a:pPr algn="l"/>
                      <a:r>
                        <a:rPr lang="en-GB" sz="2400" b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/>
                        <a:t>Restatement of the (new) equilibrium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83504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9155745-D30E-DD46-AF8E-BF8991D84CF3}"/>
              </a:ext>
            </a:extLst>
          </p:cNvPr>
          <p:cNvSpPr txBox="1"/>
          <p:nvPr/>
        </p:nvSpPr>
        <p:spPr>
          <a:xfrm>
            <a:off x="685800" y="1439059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en-GB" dirty="0">
                <a:latin typeface="+mn-lt"/>
              </a:rPr>
              <a:t>	Now apply this to more Pixar shorts…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8B94A0-DCCA-E347-902D-922F5FD68A4D}"/>
              </a:ext>
            </a:extLst>
          </p:cNvPr>
          <p:cNvSpPr txBox="1"/>
          <p:nvPr/>
        </p:nvSpPr>
        <p:spPr>
          <a:xfrm>
            <a:off x="880671" y="5130800"/>
            <a:ext cx="6959184" cy="70788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Consider the last 3 films you have seen, do they follow this structure?</a:t>
            </a:r>
          </a:p>
        </p:txBody>
      </p:sp>
    </p:spTree>
    <p:extLst>
      <p:ext uri="{BB962C8B-B14F-4D97-AF65-F5344CB8AC3E}">
        <p14:creationId xmlns:p14="http://schemas.microsoft.com/office/powerpoint/2010/main" val="32221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>
            <a:extLst>
              <a:ext uri="{FF2B5EF4-FFF2-40B4-BE49-F238E27FC236}">
                <a16:creationId xmlns:a16="http://schemas.microsoft.com/office/drawing/2014/main" id="{3725C821-1687-D248-ADD1-F9F64428A58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15364" y="1570194"/>
            <a:ext cx="7634157" cy="277695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4400" noProof="1"/>
              <a:t/>
            </a:r>
            <a:br>
              <a:rPr lang="en-GB" altLang="en-US" sz="4400" noProof="1"/>
            </a:br>
            <a:r>
              <a:rPr lang="en-GB" altLang="en-US" sz="4400" noProof="1"/>
              <a:t/>
            </a:r>
            <a:br>
              <a:rPr lang="en-GB" altLang="en-US" sz="4400" noProof="1"/>
            </a:br>
            <a:r>
              <a:rPr lang="en-GB" altLang="en-US" sz="4400" noProof="1"/>
              <a:t>Narrative </a:t>
            </a:r>
            <a:br>
              <a:rPr lang="en-GB" altLang="en-US" sz="4400" noProof="1"/>
            </a:br>
            <a:r>
              <a:rPr lang="en-GB" altLang="en-US" sz="3600" i="1" noProof="1"/>
              <a:t>Stories and how they are structured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2C81-B8F5-B74E-B146-A593E7E1D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Definition  </a:t>
            </a:r>
          </a:p>
        </p:txBody>
      </p:sp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C24C1FB4-445A-B24B-9CB1-B9D848949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n-US" sz="2400" dirty="0"/>
              <a:t>The term </a:t>
            </a:r>
            <a:r>
              <a:rPr lang="en-GB" altLang="en-US" sz="2400" b="1" dirty="0"/>
              <a:t>narrative</a:t>
            </a:r>
            <a:r>
              <a:rPr lang="en-GB" altLang="en-US" sz="2400" dirty="0"/>
              <a:t> is used to describe how film, television, advert stories are </a:t>
            </a:r>
            <a:r>
              <a:rPr lang="en-GB" altLang="en-US" sz="2400" u="sng" dirty="0"/>
              <a:t>structured</a:t>
            </a:r>
            <a:r>
              <a:rPr lang="en-GB" altLang="en-US" sz="2400" dirty="0"/>
              <a:t>.</a:t>
            </a:r>
          </a:p>
          <a:p>
            <a:pPr marL="0" indent="0">
              <a:buNone/>
            </a:pPr>
            <a:endParaRPr lang="en-GB" altLang="en-US" sz="2400" b="1" dirty="0" smtClean="0"/>
          </a:p>
          <a:p>
            <a:pPr marL="0" indent="0">
              <a:buNone/>
            </a:pPr>
            <a:r>
              <a:rPr lang="en-GB" altLang="en-US" sz="2400" b="1" dirty="0" smtClean="0"/>
              <a:t>STORY</a:t>
            </a:r>
            <a:r>
              <a:rPr lang="en-GB" altLang="en-US" sz="2400" dirty="0"/>
              <a:t>: </a:t>
            </a:r>
            <a:r>
              <a:rPr lang="en-GB" altLang="en-US" sz="2400" dirty="0">
                <a:solidFill>
                  <a:schemeClr val="accent1"/>
                </a:solidFill>
              </a:rPr>
              <a:t>WHAT</a:t>
            </a:r>
            <a:r>
              <a:rPr lang="en-GB" altLang="en-US" sz="2400" dirty="0"/>
              <a:t> is depicted, the events of the film </a:t>
            </a:r>
          </a:p>
          <a:p>
            <a:pPr marL="0" indent="0">
              <a:buNone/>
            </a:pPr>
            <a:endParaRPr lang="en-GB" altLang="en-US" sz="2400" dirty="0"/>
          </a:p>
          <a:p>
            <a:pPr marL="0" indent="0">
              <a:buNone/>
            </a:pPr>
            <a:r>
              <a:rPr lang="en-GB" altLang="en-US" sz="2400" b="1" dirty="0"/>
              <a:t>NARRATIVE: </a:t>
            </a:r>
            <a:r>
              <a:rPr lang="en-GB" altLang="en-US" sz="2400" dirty="0">
                <a:solidFill>
                  <a:schemeClr val="accent1"/>
                </a:solidFill>
              </a:rPr>
              <a:t>HOW</a:t>
            </a:r>
            <a:r>
              <a:rPr lang="en-GB" altLang="en-US" sz="2400" dirty="0"/>
              <a:t> the story is structured and presented to us</a:t>
            </a:r>
          </a:p>
          <a:p>
            <a:pPr marL="0" indent="0">
              <a:buNone/>
            </a:pPr>
            <a:endParaRPr lang="en-GB" altLang="en-US" sz="2400" dirty="0"/>
          </a:p>
          <a:p>
            <a:pPr marL="0" indent="0">
              <a:buNone/>
            </a:pP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7020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A1677F-91E6-A545-99F4-E2FF58E7149D}"/>
              </a:ext>
            </a:extLst>
          </p:cNvPr>
          <p:cNvSpPr/>
          <p:nvPr/>
        </p:nvSpPr>
        <p:spPr>
          <a:xfrm>
            <a:off x="465138" y="1025029"/>
            <a:ext cx="8064500" cy="247332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135AFE8F-4DD8-754F-AAFE-94DDE95FF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138" y="1568492"/>
            <a:ext cx="8064500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marL="2857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The story is told in chronological order</a:t>
            </a:r>
            <a:endParaRPr lang="en-US" altLang="en-US" dirty="0">
              <a:solidFill>
                <a:schemeClr val="bg1"/>
              </a:solidFill>
              <a:latin typeface="+mn-lt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It is simple and straight forward</a:t>
            </a:r>
            <a:endParaRPr lang="en-US" altLang="en-US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A00075E-1AD0-174B-A8B0-C6DE888F595E}"/>
              </a:ext>
            </a:extLst>
          </p:cNvPr>
          <p:cNvCxnSpPr/>
          <p:nvPr/>
        </p:nvCxnSpPr>
        <p:spPr>
          <a:xfrm>
            <a:off x="989351" y="3048571"/>
            <a:ext cx="6505731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EBE0989F-9ADA-2A4B-ABB8-6B3FACF9A92F}"/>
              </a:ext>
            </a:extLst>
          </p:cNvPr>
          <p:cNvSpPr/>
          <p:nvPr/>
        </p:nvSpPr>
        <p:spPr>
          <a:xfrm>
            <a:off x="465138" y="3634878"/>
            <a:ext cx="8064500" cy="27826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t"/>
          <a:lstStyle/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The story will not be told in order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It may be confusing and ambiguous in places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C4BBA55-1ACB-9544-97DB-49A73CBAE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75" y="3634877"/>
            <a:ext cx="2882434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Non-Linear Narrative</a:t>
            </a:r>
            <a:endParaRPr lang="en-US" alt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6391A7-BD5D-5445-AB35-91A9D9EC6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966" y="5274477"/>
            <a:ext cx="4762500" cy="1143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0B93E67-8C6C-C44C-97CB-59FDDCF11DE5}"/>
              </a:ext>
            </a:extLst>
          </p:cNvPr>
          <p:cNvSpPr txBox="1">
            <a:spLocks/>
          </p:cNvSpPr>
          <p:nvPr/>
        </p:nvSpPr>
        <p:spPr>
          <a:xfrm>
            <a:off x="431271" y="277899"/>
            <a:ext cx="8520112" cy="6477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kern="1200" cap="all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Rockwell Condensed" panose="02060603050405020104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Rockwell Condensed" panose="02060603050405020104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Rockwell Condensed" panose="02060603050405020104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Rockwell Condensed" panose="02060603050405020104" pitchFamily="18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Rockwell Condensed" panose="02060603050405020104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Rockwell Condensed" panose="02060603050405020104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Rockwell Condensed" panose="02060603050405020104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Rockwell Condensed" panose="02060603050405020104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4400" dirty="0" smtClean="0"/>
              <a:t>Narrative Structure</a:t>
            </a:r>
            <a:endParaRPr lang="en-GB" altLang="en-US" sz="4400" dirty="0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D8307428-CEAD-5E48-856A-286704ECE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75" y="1080948"/>
            <a:ext cx="2282910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Linear Narrative</a:t>
            </a:r>
            <a:endParaRPr lang="en-US" altLang="en-US" dirty="0">
              <a:solidFill>
                <a:schemeClr val="bg1"/>
              </a:solidFill>
              <a:latin typeface="+mn-lt"/>
            </a:endParaRPr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CA5D482C-7948-FF45-9C73-22E8D55B1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484188"/>
            <a:ext cx="8520112" cy="6477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4400" dirty="0" smtClean="0"/>
              <a:t>task</a:t>
            </a:r>
            <a:endParaRPr lang="en-GB" alt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7948C-72E7-4744-884A-7AF325967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779" y="1320424"/>
            <a:ext cx="8041735" cy="5349973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en-GB" sz="2400" dirty="0"/>
              <a:t>Turn to the person next to you and find a different way to tell 1 of the following stories …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en-GB" sz="2400" dirty="0"/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/>
            </a:pPr>
            <a:endParaRPr lang="en-GB" sz="2400" dirty="0"/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/>
            </a:pPr>
            <a:endParaRPr lang="en-GB" sz="2400" dirty="0"/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/>
            </a:pPr>
            <a:endParaRPr lang="en-GB" sz="2400" dirty="0"/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/>
            </a:pPr>
            <a:endParaRPr lang="en-GB" sz="2400" dirty="0"/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/>
            </a:pPr>
            <a:endParaRPr lang="en-GB" sz="2400" dirty="0"/>
          </a:p>
          <a:p>
            <a:pPr marL="342900" indent="-342900">
              <a:buClr>
                <a:schemeClr val="accent2"/>
              </a:buClr>
              <a:buAutoNum type="arabicPeriod"/>
              <a:defRPr/>
            </a:pPr>
            <a:r>
              <a:rPr lang="en-GB" sz="2400" dirty="0"/>
              <a:t>Structure the narrative so the story is told in linear form</a:t>
            </a:r>
          </a:p>
          <a:p>
            <a:pPr marL="342900" indent="-342900">
              <a:buClr>
                <a:schemeClr val="accent2"/>
              </a:buClr>
              <a:buAutoNum type="arabicPeriod"/>
              <a:defRPr/>
            </a:pPr>
            <a:r>
              <a:rPr lang="en-GB" sz="2400" dirty="0"/>
              <a:t>Structure the narrative so the story is told in non-linear form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GB" sz="2400" dirty="0"/>
              <a:t>You could also think about developing different elements of the story to help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C43952E-8615-EE41-9613-C043F607E8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479739"/>
              </p:ext>
            </p:extLst>
          </p:nvPr>
        </p:nvGraphicFramePr>
        <p:xfrm>
          <a:off x="1299281" y="2130954"/>
          <a:ext cx="6096000" cy="2125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65068023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587017950"/>
                    </a:ext>
                  </a:extLst>
                </a:gridCol>
              </a:tblGrid>
              <a:tr h="2125662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A girl meets a boy whilst travelling the world</a:t>
                      </a:r>
                    </a:p>
                    <a:p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Will they have their happily ever after?</a:t>
                      </a:r>
                    </a:p>
                    <a:p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  <a:p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A deadly toxin has been threatened to be released by a group of terrorists</a:t>
                      </a:r>
                    </a:p>
                    <a:p>
                      <a:endParaRPr lang="en-GB" sz="1800" dirty="0"/>
                    </a:p>
                    <a:p>
                      <a:r>
                        <a:rPr lang="en-GB" sz="1800" dirty="0"/>
                        <a:t>A secret government agency is tasked to stopping them</a:t>
                      </a: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77254095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>
            <a:extLst>
              <a:ext uri="{FF2B5EF4-FFF2-40B4-BE49-F238E27FC236}">
                <a16:creationId xmlns:a16="http://schemas.microsoft.com/office/drawing/2014/main" id="{4BCC5C87-3C75-6A45-916D-BA4AC7ADA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512763"/>
            <a:ext cx="8520112" cy="6477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4400" dirty="0"/>
              <a:t>Non-linear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684A2-B2EB-BA45-9FDD-1D2448C8E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5" y="1284288"/>
            <a:ext cx="8524875" cy="4313237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endParaRPr lang="en-GB" altLang="en-US" sz="2400" dirty="0"/>
          </a:p>
          <a:p>
            <a:pPr marL="0" indent="0" eaLnBrk="1" hangingPunct="1">
              <a:buFont typeface="Wingdings" pitchFamily="2" charset="2"/>
              <a:buNone/>
            </a:pPr>
            <a:r>
              <a:rPr lang="en-GB" altLang="en-US" sz="2400" dirty="0">
                <a:solidFill>
                  <a:schemeClr val="accent1"/>
                </a:solidFill>
              </a:rPr>
              <a:t>Can anyone think of any film examples that have a Nonlinear narrative structure?</a:t>
            </a: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D6AB7239-80A6-1240-92E5-CEA7656DA8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2800350"/>
            <a:ext cx="7232650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D41FB5-30B1-1146-82B9-46F5FBD06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5400" y="6278563"/>
            <a:ext cx="4483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i="1"/>
              <a:t>Pulp Fiction </a:t>
            </a:r>
            <a:r>
              <a:rPr lang="en-GB" altLang="en-US"/>
              <a:t>(Quentin Tarantino, 1994)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5020A362-A399-C044-9158-D957AD69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GB" altLang="en-US"/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8465118E-2902-EA4C-B05F-93B13826A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  <p:pic>
        <p:nvPicPr>
          <p:cNvPr id="29699" name="Picture 2" descr="http://fc08.deviantart.net/fs51/f/2009/313/c/7/Pulp_Fiction___infographic_by_dehahs.jpg">
            <a:extLst>
              <a:ext uri="{FF2B5EF4-FFF2-40B4-BE49-F238E27FC236}">
                <a16:creationId xmlns:a16="http://schemas.microsoft.com/office/drawing/2014/main" id="{96F1E03E-A3E4-CB4D-A7EA-6F65CAD1D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582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4417D-2A44-D044-8629-649F09A83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506"/>
            <a:ext cx="7772400" cy="1609725"/>
          </a:xfrm>
        </p:spPr>
        <p:txBody>
          <a:bodyPr/>
          <a:lstStyle/>
          <a:p>
            <a:r>
              <a:rPr lang="en-GB" altLang="en-US" sz="4000" dirty="0"/>
              <a:t>Linear and theory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A5E43B9-2703-CE47-AB86-1EB353FB5A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905266"/>
              </p:ext>
            </p:extLst>
          </p:nvPr>
        </p:nvGraphicFramePr>
        <p:xfrm>
          <a:off x="880671" y="3528467"/>
          <a:ext cx="6959184" cy="2347680"/>
        </p:xfrm>
        <a:graphic>
          <a:graphicData uri="http://schemas.openxmlformats.org/drawingml/2006/table">
            <a:tbl>
              <a:tblPr firstCol="1" lastCol="1" bandRow="1">
                <a:tableStyleId>{5C22544A-7EE6-4342-B048-85BDC9FD1C3A}</a:tableStyleId>
              </a:tblPr>
              <a:tblGrid>
                <a:gridCol w="593615">
                  <a:extLst>
                    <a:ext uri="{9D8B030D-6E8A-4147-A177-3AD203B41FA5}">
                      <a16:colId xmlns:a16="http://schemas.microsoft.com/office/drawing/2014/main" val="1855674651"/>
                    </a:ext>
                  </a:extLst>
                </a:gridCol>
                <a:gridCol w="6365569">
                  <a:extLst>
                    <a:ext uri="{9D8B030D-6E8A-4147-A177-3AD203B41FA5}">
                      <a16:colId xmlns:a16="http://schemas.microsoft.com/office/drawing/2014/main" val="2539388607"/>
                    </a:ext>
                  </a:extLst>
                </a:gridCol>
              </a:tblGrid>
              <a:tr h="469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/>
                        <a:t>A state of equilibrium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488058"/>
                  </a:ext>
                </a:extLst>
              </a:tr>
              <a:tr h="469536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GB" sz="2400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/>
                        <a:t>A disruption of the equilibrium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0494"/>
                  </a:ext>
                </a:extLst>
              </a:tr>
              <a:tr h="469536">
                <a:tc>
                  <a:txBody>
                    <a:bodyPr/>
                    <a:lstStyle/>
                    <a:p>
                      <a:pPr algn="l"/>
                      <a:r>
                        <a:rPr lang="en-GB" sz="2400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/>
                        <a:t>A recognition of the disruption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256719"/>
                  </a:ext>
                </a:extLst>
              </a:tr>
              <a:tr h="469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/>
                        <a:t>Attempt to repair the disruption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243150"/>
                  </a:ext>
                </a:extLst>
              </a:tr>
              <a:tr h="469536">
                <a:tc>
                  <a:txBody>
                    <a:bodyPr/>
                    <a:lstStyle/>
                    <a:p>
                      <a:pPr algn="l"/>
                      <a:r>
                        <a:rPr lang="en-GB" sz="2400" b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/>
                        <a:t>Restatement of the (new) equilibrium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83504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9155745-D30E-DD46-AF8E-BF8991D84CF3}"/>
              </a:ext>
            </a:extLst>
          </p:cNvPr>
          <p:cNvSpPr txBox="1"/>
          <p:nvPr/>
        </p:nvSpPr>
        <p:spPr>
          <a:xfrm>
            <a:off x="685800" y="1439059"/>
            <a:ext cx="75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en-GB" dirty="0">
                <a:latin typeface="+mn-lt"/>
              </a:rPr>
              <a:t>	</a:t>
            </a:r>
            <a:r>
              <a:rPr lang="en-GB" dirty="0" err="1">
                <a:latin typeface="+mn-lt"/>
              </a:rPr>
              <a:t>Tzvetan</a:t>
            </a:r>
            <a:r>
              <a:rPr lang="en-GB" dirty="0">
                <a:latin typeface="+mn-lt"/>
              </a:rPr>
              <a:t> Todorov, in his book </a:t>
            </a:r>
            <a:r>
              <a:rPr lang="en-GB" i="1" dirty="0">
                <a:latin typeface="+mn-lt"/>
              </a:rPr>
              <a:t>The Fantastic </a:t>
            </a:r>
            <a:r>
              <a:rPr lang="en-GB" dirty="0">
                <a:latin typeface="+mn-lt"/>
              </a:rPr>
              <a:t>outlines several stages that a plot works through. 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en-GB" dirty="0">
                <a:latin typeface="+mn-lt"/>
              </a:rPr>
              <a:t>	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en-GB" dirty="0">
                <a:latin typeface="+mn-lt"/>
              </a:rPr>
              <a:t>	This has become known as Todorov’s narrative theory of equilibrium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494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4417D-2A44-D044-8629-649F09A83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506"/>
            <a:ext cx="7772400" cy="1609725"/>
          </a:xfrm>
        </p:spPr>
        <p:txBody>
          <a:bodyPr/>
          <a:lstStyle/>
          <a:p>
            <a:r>
              <a:rPr lang="en-GB" altLang="en-US" sz="4000" dirty="0" err="1"/>
              <a:t>Tzvetan</a:t>
            </a:r>
            <a:r>
              <a:rPr lang="en-GB" altLang="en-US" sz="4000" dirty="0"/>
              <a:t> Todorov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A5E43B9-2703-CE47-AB86-1EB353FB5A41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54636" y="1781904"/>
          <a:ext cx="7903564" cy="4138272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469900">
                  <a:extLst>
                    <a:ext uri="{9D8B030D-6E8A-4147-A177-3AD203B41FA5}">
                      <a16:colId xmlns:a16="http://schemas.microsoft.com/office/drawing/2014/main" val="1855674651"/>
                    </a:ext>
                  </a:extLst>
                </a:gridCol>
                <a:gridCol w="3716832">
                  <a:extLst>
                    <a:ext uri="{9D8B030D-6E8A-4147-A177-3AD203B41FA5}">
                      <a16:colId xmlns:a16="http://schemas.microsoft.com/office/drawing/2014/main" val="2539388607"/>
                    </a:ext>
                  </a:extLst>
                </a:gridCol>
                <a:gridCol w="3716832">
                  <a:extLst>
                    <a:ext uri="{9D8B030D-6E8A-4147-A177-3AD203B41FA5}">
                      <a16:colId xmlns:a16="http://schemas.microsoft.com/office/drawing/2014/main" val="4173571585"/>
                    </a:ext>
                  </a:extLst>
                </a:gridCol>
              </a:tblGrid>
              <a:tr h="7834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bg1"/>
                          </a:solidFill>
                        </a:rPr>
                        <a:t>A state of equilibrium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488058"/>
                  </a:ext>
                </a:extLst>
              </a:tr>
              <a:tr h="838694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GB" sz="2400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bg1"/>
                          </a:solidFill>
                        </a:rPr>
                        <a:t>A disruption of the equilibrium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0494"/>
                  </a:ext>
                </a:extLst>
              </a:tr>
              <a:tr h="838694">
                <a:tc>
                  <a:txBody>
                    <a:bodyPr/>
                    <a:lstStyle/>
                    <a:p>
                      <a:pPr algn="l"/>
                      <a:r>
                        <a:rPr lang="en-GB" sz="2400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bg1"/>
                          </a:solidFill>
                        </a:rPr>
                        <a:t>A recognition of the disruption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256719"/>
                  </a:ext>
                </a:extLst>
              </a:tr>
              <a:tr h="8386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bg1"/>
                          </a:solidFill>
                        </a:rPr>
                        <a:t>Attempt to repair the disruption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243150"/>
                  </a:ext>
                </a:extLst>
              </a:tr>
              <a:tr h="838694">
                <a:tc>
                  <a:txBody>
                    <a:bodyPr/>
                    <a:lstStyle/>
                    <a:p>
                      <a:pPr algn="l"/>
                      <a:r>
                        <a:rPr lang="en-GB" sz="2400" b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bg1"/>
                          </a:solidFill>
                        </a:rPr>
                        <a:t>Restatement of the (new) equilibrium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835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171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835</TotalTime>
  <Words>599</Words>
  <Application>Microsoft Office PowerPoint</Application>
  <PresentationFormat>On-screen Show (4:3)</PresentationFormat>
  <Paragraphs>160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Rockwell</vt:lpstr>
      <vt:lpstr>Rockwell Condensed</vt:lpstr>
      <vt:lpstr>Times New Roman</vt:lpstr>
      <vt:lpstr>Wingdings</vt:lpstr>
      <vt:lpstr>Wood Type</vt:lpstr>
      <vt:lpstr>KEY TERMS SO FAR…</vt:lpstr>
      <vt:lpstr>  Narrative  Stories and how they are structured</vt:lpstr>
      <vt:lpstr>Definition  </vt:lpstr>
      <vt:lpstr>PowerPoint Presentation</vt:lpstr>
      <vt:lpstr>task</vt:lpstr>
      <vt:lpstr>Non-linear</vt:lpstr>
      <vt:lpstr>PowerPoint Presentation</vt:lpstr>
      <vt:lpstr>Linear and theory</vt:lpstr>
      <vt:lpstr>Tzvetan Todorov</vt:lpstr>
      <vt:lpstr>Tzvetan Todorov</vt:lpstr>
      <vt:lpstr>Tzvetan Todorov</vt:lpstr>
      <vt:lpstr>Tzvetan Todorov</vt:lpstr>
      <vt:lpstr>Tzvetan Todorov</vt:lpstr>
      <vt:lpstr>Tzvetan Todorov</vt:lpstr>
      <vt:lpstr>Tzvetan Todorov</vt:lpstr>
      <vt:lpstr>Tzvetan Todorov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Stephen</dc:creator>
  <dc:description>PresentationLoad.com</dc:description>
  <cp:lastModifiedBy>Karina L. Free</cp:lastModifiedBy>
  <cp:revision>171</cp:revision>
  <cp:lastPrinted>2014-09-15T06:59:16Z</cp:lastPrinted>
  <dcterms:created xsi:type="dcterms:W3CDTF">2007-11-27T23:54:21Z</dcterms:created>
  <dcterms:modified xsi:type="dcterms:W3CDTF">2018-09-12T13:45:47Z</dcterms:modified>
</cp:coreProperties>
</file>