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2" r:id="rId6"/>
    <p:sldId id="263" r:id="rId7"/>
    <p:sldId id="264" r:id="rId8"/>
    <p:sldId id="266" r:id="rId9"/>
    <p:sldId id="267" r:id="rId10"/>
    <p:sldId id="271" r:id="rId11"/>
    <p:sldId id="257" r:id="rId12"/>
    <p:sldId id="258" r:id="rId13"/>
    <p:sldId id="259" r:id="rId14"/>
    <p:sldId id="272" r:id="rId15"/>
    <p:sldId id="279" r:id="rId16"/>
    <p:sldId id="280" r:id="rId17"/>
    <p:sldId id="265" r:id="rId18"/>
    <p:sldId id="273" r:id="rId19"/>
    <p:sldId id="268" r:id="rId20"/>
    <p:sldId id="269" r:id="rId21"/>
    <p:sldId id="281" r:id="rId22"/>
    <p:sldId id="270" r:id="rId23"/>
    <p:sldId id="274" r:id="rId24"/>
    <p:sldId id="276" r:id="rId25"/>
    <p:sldId id="277" r:id="rId26"/>
    <p:sldId id="278" r:id="rId27"/>
    <p:sldId id="287" r:id="rId28"/>
    <p:sldId id="282" r:id="rId29"/>
    <p:sldId id="284" r:id="rId30"/>
    <p:sldId id="288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5" autoAdjust="0"/>
    <p:restoredTop sz="81013" autoAdjust="0"/>
  </p:normalViewPr>
  <p:slideViewPr>
    <p:cSldViewPr snapToGrid="0">
      <p:cViewPr varScale="1">
        <p:scale>
          <a:sx n="59" d="100"/>
          <a:sy n="5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B7A0-ECCF-4644-9E0D-4C0023829CE7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E5EB-F6F6-44BA-B3F2-82D3FAC99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8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£145.50 pa for </a:t>
            </a:r>
            <a:r>
              <a:rPr lang="en-GB" dirty="0" err="1" smtClean="0"/>
              <a:t>tv</a:t>
            </a:r>
            <a:r>
              <a:rPr lang="en-GB" baseline="0" dirty="0" smtClean="0"/>
              <a:t> license.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6E5EB-F6F6-44BA-B3F2-82D3FAC9945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4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0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2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7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9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9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9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E17B-208F-4EFE-97B2-B80077F28015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9A02-B364-4C57-9654-AF6F9663F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HaMaQ5271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5rp7MfD-Q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LajVt_n7k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364" y="-961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Fiscal and Supply Side Policies</a:t>
            </a:r>
            <a:endParaRPr lang="en-GB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2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5" y="1413510"/>
            <a:ext cx="8820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5" y="774441"/>
            <a:ext cx="11559798" cy="5281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35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28" y="211221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Questions (10 mins)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Notes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7067" y="1367074"/>
            <a:ext cx="11734800" cy="51604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Government chooses to increase INCOME TAX tax temporarily, to fund the building of the new ‘Crossrail’ train line…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Analysis</a:t>
            </a:r>
            <a:r>
              <a:rPr lang="en-GB" dirty="0" smtClean="0"/>
              <a:t> = Explain how this may lead to Keynes’ theory of fiscal expansion through a balanced budget (</a:t>
            </a:r>
            <a:r>
              <a:rPr lang="en-GB" b="1" dirty="0" smtClean="0">
                <a:solidFill>
                  <a:srgbClr val="FF0000"/>
                </a:solidFill>
              </a:rPr>
              <a:t>focus on the difference in the multiplier effect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Evaluation</a:t>
            </a:r>
            <a:r>
              <a:rPr lang="en-GB" dirty="0" smtClean="0"/>
              <a:t> = explain a downside to this policy (</a:t>
            </a:r>
            <a:r>
              <a:rPr lang="en-GB" b="1" dirty="0" smtClean="0">
                <a:solidFill>
                  <a:srgbClr val="FF0000"/>
                </a:solidFill>
              </a:rPr>
              <a:t>could there be negative consequences</a:t>
            </a:r>
            <a:r>
              <a:rPr lang="en-GB" dirty="0" smtClean="0"/>
              <a:t>)?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Ext</a:t>
            </a:r>
            <a:r>
              <a:rPr lang="en-GB" dirty="0" smtClean="0"/>
              <a:t>: Would the Government be better off to fund Crossrail with a rise in CORPORATION TAX instead of INCOME TAX? Why/Why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8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Starter (5 mins)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0" y="1842557"/>
            <a:ext cx="10515600" cy="48854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Page </a:t>
            </a:r>
            <a:r>
              <a:rPr lang="en-GB" sz="3200" dirty="0" smtClean="0"/>
              <a:t>5: </a:t>
            </a:r>
            <a:r>
              <a:rPr lang="en-GB" sz="3200" dirty="0"/>
              <a:t>C</a:t>
            </a:r>
            <a:r>
              <a:rPr lang="en-GB" sz="3200" dirty="0" smtClean="0"/>
              <a:t>omplete </a:t>
            </a:r>
            <a:r>
              <a:rPr lang="en-GB" sz="3200" dirty="0"/>
              <a:t>Activity 1 and Activity 2</a:t>
            </a:r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 smtClean="0"/>
              <a:t>Ext 1</a:t>
            </a:r>
            <a:r>
              <a:rPr lang="en-GB" sz="3200" dirty="0" smtClean="0"/>
              <a:t>: What </a:t>
            </a:r>
            <a:r>
              <a:rPr lang="en-GB" sz="3200" dirty="0"/>
              <a:t>happens NATURALLY to the amount of tax revenue collected in a ‘BOOM’ and why? EXPLAIN! (</a:t>
            </a:r>
            <a:r>
              <a:rPr lang="en-GB" sz="3200" dirty="0">
                <a:solidFill>
                  <a:srgbClr val="FF0000"/>
                </a:solidFill>
              </a:rPr>
              <a:t>Hint: these are called AUTOMATIC STABILISERS</a:t>
            </a:r>
            <a:r>
              <a:rPr lang="en-GB" sz="32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Hint: income tax, VAT, corporation tax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 smtClean="0"/>
              <a:t>Ext 2</a:t>
            </a:r>
            <a:r>
              <a:rPr lang="en-GB" sz="3200" dirty="0" smtClean="0"/>
              <a:t>: What </a:t>
            </a:r>
            <a:r>
              <a:rPr lang="en-GB" sz="3200" dirty="0"/>
              <a:t>happens NATURALLY to the amount of G in a ‘boom’ and why? EXPLAIN!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5</a:t>
            </a:r>
            <a:endParaRPr lang="en-GB" sz="2800" dirty="0"/>
          </a:p>
        </p:txBody>
      </p:sp>
      <p:sp>
        <p:nvSpPr>
          <p:cNvPr id="6" name="Left Brace 5"/>
          <p:cNvSpPr/>
          <p:nvPr/>
        </p:nvSpPr>
        <p:spPr>
          <a:xfrm>
            <a:off x="1076325" y="3095538"/>
            <a:ext cx="409575" cy="3020299"/>
          </a:xfrm>
          <a:prstGeom prst="leftBrace">
            <a:avLst>
              <a:gd name="adj1" fmla="val 8333"/>
              <a:gd name="adj2" fmla="val 5078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801760" y="4198555"/>
            <a:ext cx="30703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NOTE PAPER (Page 10)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0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2" y="123650"/>
            <a:ext cx="6532009" cy="6562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78" y="500857"/>
            <a:ext cx="5315650" cy="144673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278" y="2147497"/>
            <a:ext cx="5312879" cy="15017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362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78" y="174796"/>
            <a:ext cx="7410450" cy="63436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9" y="2572265"/>
            <a:ext cx="6819900" cy="1828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797" y="-132178"/>
            <a:ext cx="4728407" cy="2730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u="sng" smtClean="0"/>
              <a:t>Automatic Stabilisers:</a:t>
            </a:r>
            <a:endParaRPr lang="en-GB" sz="3800" b="1" u="sng" dirty="0" smtClean="0"/>
          </a:p>
          <a:p>
            <a:r>
              <a:rPr lang="en-GB" sz="3800" b="1" u="sng" dirty="0" smtClean="0"/>
              <a:t>Activity 3 (8 mins)</a:t>
            </a:r>
            <a:endParaRPr lang="en-GB" sz="3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85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Home Work: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1825625"/>
            <a:ext cx="617008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Reading and activities on page 15 to 24 (skip the </a:t>
            </a:r>
            <a:r>
              <a:rPr lang="en-US" b="1" dirty="0" err="1" smtClean="0"/>
              <a:t>Anderton</a:t>
            </a:r>
            <a:r>
              <a:rPr lang="en-US" b="1" dirty="0" smtClean="0"/>
              <a:t> activity on p20)</a:t>
            </a:r>
          </a:p>
          <a:p>
            <a:endParaRPr lang="en-US" dirty="0" smtClean="0"/>
          </a:p>
          <a:p>
            <a:r>
              <a:rPr lang="en-US" dirty="0" smtClean="0"/>
              <a:t>Hint: Use </a:t>
            </a:r>
            <a:r>
              <a:rPr lang="en-US" u="sng" dirty="0" smtClean="0">
                <a:solidFill>
                  <a:srgbClr val="0070C0"/>
                </a:solidFill>
              </a:rPr>
              <a:t>Tutor2u</a:t>
            </a:r>
            <a:r>
              <a:rPr lang="en-US" dirty="0" smtClean="0"/>
              <a:t> to help you</a:t>
            </a:r>
          </a:p>
          <a:p>
            <a:endParaRPr lang="en-US" dirty="0" smtClean="0"/>
          </a:p>
          <a:p>
            <a:r>
              <a:rPr lang="en-US" dirty="0" smtClean="0"/>
              <a:t>Due in your first lesson of next week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46" y="1456269"/>
            <a:ext cx="4663017" cy="466301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99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6730" y="-132178"/>
            <a:ext cx="7427937" cy="1688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800" b="1" u="sng" dirty="0" smtClean="0"/>
              <a:t>Fiscal Austerity: </a:t>
            </a:r>
            <a:r>
              <a:rPr lang="en-GB" sz="3800" b="1" u="sng" smtClean="0"/>
              <a:t>Activity 1 (10 mins)</a:t>
            </a:r>
            <a:endParaRPr lang="en-GB" sz="3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7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29825" y="1156231"/>
            <a:ext cx="19259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Taxation 2017-18</a:t>
            </a:r>
            <a:endParaRPr lang="en-GB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7732" y="1135202"/>
            <a:ext cx="2492990" cy="138499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 = £802 </a:t>
            </a:r>
            <a:r>
              <a:rPr lang="en-US" sz="2800" dirty="0" err="1" smtClean="0"/>
              <a:t>bn</a:t>
            </a:r>
            <a:endParaRPr lang="en-US" sz="2800" dirty="0" smtClean="0"/>
          </a:p>
          <a:p>
            <a:r>
              <a:rPr lang="en-US" sz="2800" dirty="0" smtClean="0"/>
              <a:t>T = £744 </a:t>
            </a:r>
            <a:r>
              <a:rPr lang="en-US" sz="2800" dirty="0" err="1" smtClean="0"/>
              <a:t>bn</a:t>
            </a:r>
            <a:endParaRPr lang="en-US" sz="2800" dirty="0" smtClean="0"/>
          </a:p>
          <a:p>
            <a:r>
              <a:rPr lang="en-US" sz="2800" dirty="0" smtClean="0"/>
              <a:t>PSNCR = £58bn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24" y="2823721"/>
            <a:ext cx="6095215" cy="3291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10" y="1556341"/>
            <a:ext cx="5988238" cy="34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</a:rPr>
              <a:t>Macro</a:t>
            </a:r>
            <a:r>
              <a:rPr lang="en-GB" u="sng" dirty="0" smtClean="0"/>
              <a:t> and </a:t>
            </a:r>
            <a:r>
              <a:rPr lang="en-GB" b="1" u="sng" dirty="0" smtClean="0">
                <a:solidFill>
                  <a:srgbClr val="FF0000"/>
                </a:solidFill>
              </a:rPr>
              <a:t>Micro</a:t>
            </a:r>
            <a:r>
              <a:rPr lang="en-GB" u="sng" dirty="0" smtClean="0"/>
              <a:t> benefits of G (8 mins)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 smtClean="0"/>
              <a:t>MACRO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Economic growth (increase PPF)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Stable prices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Productivity gains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Lower unemployment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Smooth out fluctuations in the business cycle (counter-cyclical)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 smtClean="0">
                <a:solidFill>
                  <a:srgbClr val="7030A0"/>
                </a:solidFill>
              </a:rPr>
              <a:t>Ev</a:t>
            </a:r>
            <a:r>
              <a:rPr lang="en-GB" dirty="0" smtClean="0"/>
              <a:t> = size of the multiplier?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806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 smtClean="0"/>
              <a:t>MICRO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Reduction in inequality through welfare e.g. working tax credits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Consumption of merit goods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Provision of public goods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Provision of necessities such as state education and the NHS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 smtClean="0">
                <a:solidFill>
                  <a:srgbClr val="7030A0"/>
                </a:solidFill>
              </a:rPr>
              <a:t>Ev</a:t>
            </a:r>
            <a:r>
              <a:rPr lang="en-GB" dirty="0" smtClean="0"/>
              <a:t> = budget deficit and national debt?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92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Starter: What are the drawbacks of Government Spending?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86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74" y="52085"/>
            <a:ext cx="10515600" cy="1325563"/>
          </a:xfrm>
        </p:spPr>
        <p:txBody>
          <a:bodyPr/>
          <a:lstStyle/>
          <a:p>
            <a:r>
              <a:rPr lang="en-GB" u="sng" dirty="0" smtClean="0"/>
              <a:t>Resource Crowding Out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438" y="1538494"/>
            <a:ext cx="326997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FF0000"/>
                </a:solidFill>
              </a:rPr>
              <a:t>“When growth in G leads to a transfer of scarce resources from the private sector to the public sector, where productivity is likely to be lower”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521" y="1602932"/>
            <a:ext cx="7142921" cy="47993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£4.6bn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Privately funded firms struggle to compete as they compete as they cannot attract the best labour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Tax revenue which is earmarked for a specific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Advertising revenue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BBC broadcasting is a </a:t>
            </a:r>
            <a:r>
              <a:rPr lang="en-GB" b="1" dirty="0" smtClean="0"/>
              <a:t>‘quasi-public good’</a:t>
            </a:r>
            <a:r>
              <a:rPr lang="en-GB" dirty="0" smtClean="0"/>
              <a:t> and provides a diverse and affordable high quality service – i.e. good provision for all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9-11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962138" y="1140897"/>
            <a:ext cx="49998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solidFill>
                  <a:srgbClr val="0000FF"/>
                </a:solidFill>
                <a:latin typeface="Calibri" charset="0"/>
                <a:ea typeface="Times New Roman" charset="0"/>
                <a:cs typeface="Times New Roman" charset="0"/>
                <a:hlinkClick r:id="rId3"/>
              </a:rPr>
              <a:t>http://www.youtube.com/watch?v=PHaMaQ5271o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76" y="365125"/>
            <a:ext cx="9514703" cy="61688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0" y="365125"/>
            <a:ext cx="2110023" cy="62341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66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8" y="128059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Financial Crowding Out (10 mins)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7" y="1453622"/>
            <a:ext cx="6129866" cy="516731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Households, Firms, Governments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Lower r </a:t>
            </a:r>
            <a:r>
              <a:rPr lang="en-US" dirty="0" smtClean="0"/>
              <a:t>= more incentive to take out loans (higher demand)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Higher r </a:t>
            </a:r>
            <a:r>
              <a:rPr lang="en-US" dirty="0" smtClean="0"/>
              <a:t>= more incentive to supply loans (higher supply)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in D for loans = shift right in D from D1 to D2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D1 to D2 causes extension up and along the S </a:t>
            </a:r>
            <a:r>
              <a:rPr lang="en-US" dirty="0"/>
              <a:t>c</a:t>
            </a:r>
            <a:r>
              <a:rPr lang="en-US" dirty="0" smtClean="0"/>
              <a:t>urve (higher 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I due to higher cost of borrowing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0801" y="0"/>
            <a:ext cx="1981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Pages 12-13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330" y="1832965"/>
            <a:ext cx="5181600" cy="40318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365125"/>
            <a:ext cx="11480800" cy="1325563"/>
          </a:xfrm>
        </p:spPr>
        <p:txBody>
          <a:bodyPr>
            <a:normAutofit/>
          </a:bodyPr>
          <a:lstStyle/>
          <a:p>
            <a:r>
              <a:rPr lang="en-US" sz="4200" b="1" u="sng" dirty="0" smtClean="0">
                <a:solidFill>
                  <a:srgbClr val="FF0000"/>
                </a:solidFill>
              </a:rPr>
              <a:t>Large budget deficits can lead to a decrease in economic growth because</a:t>
            </a:r>
            <a:r>
              <a:rPr lang="is-IS" sz="4200" b="1" u="sng" dirty="0" smtClean="0">
                <a:solidFill>
                  <a:srgbClr val="FF0000"/>
                </a:solidFill>
              </a:rPr>
              <a:t>…</a:t>
            </a:r>
            <a:endParaRPr lang="en-US" sz="4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466" y="1825625"/>
            <a:ext cx="6383867" cy="486304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Budget deficit means that Government must borrow more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do this, it issues bonds (gilts)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in turn cause a rise in D for loans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a corresponding extension in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results in a higher rate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igher interest rates put off private sector I due to an increased cost of borrowing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causes AD to shift left (decrease)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a fall in Real GDP.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2" y="1791759"/>
            <a:ext cx="5333998" cy="4744508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Activity 4:</a:t>
            </a:r>
            <a:r>
              <a:rPr lang="en-US" dirty="0" smtClean="0"/>
              <a:t> To what extent is the growth in G as % GDP damaging to the UK economy?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An</a:t>
            </a:r>
            <a:r>
              <a:rPr lang="en-US" dirty="0" smtClean="0"/>
              <a:t> = Benefits of G (balanced budget fiscal expansion, multiplier, crowding in, macro objectives)</a:t>
            </a:r>
          </a:p>
          <a:p>
            <a:pPr>
              <a:buFont typeface="Wingdings" charset="2"/>
              <a:buChar char="Ø"/>
            </a:pPr>
            <a:r>
              <a:rPr lang="en-US" b="1" dirty="0" err="1" smtClean="0">
                <a:solidFill>
                  <a:srgbClr val="7030A0"/>
                </a:solidFill>
              </a:rPr>
              <a:t>Ev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= Drawbacks of G (crowding out, concerns over national debt interest which cost the UK £53bn in 2014/15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7030A0"/>
                </a:solidFill>
              </a:rPr>
              <a:t>Conclusion</a:t>
            </a:r>
            <a:r>
              <a:rPr lang="en-US" dirty="0" smtClean="0"/>
              <a:t> = Answer the question! Justify your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3867" y="0"/>
            <a:ext cx="199813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Pages 16-17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00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365125"/>
            <a:ext cx="5334000" cy="1325563"/>
          </a:xfrm>
        </p:spPr>
        <p:txBody>
          <a:bodyPr/>
          <a:lstStyle/>
          <a:p>
            <a:r>
              <a:rPr lang="en-US" b="1" u="sng" smtClean="0"/>
              <a:t>Direct or Indirect Tax?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1" y="1540933"/>
            <a:ext cx="6138332" cy="4636030"/>
          </a:xfrm>
        </p:spPr>
        <p:txBody>
          <a:bodyPr numCol="2"/>
          <a:lstStyle/>
          <a:p>
            <a:pPr marL="0" indent="0">
              <a:buNone/>
            </a:pPr>
            <a:r>
              <a:rPr lang="en-US" u="sng" dirty="0" smtClean="0"/>
              <a:t>Direct</a:t>
            </a:r>
          </a:p>
          <a:p>
            <a:pPr marL="0" indent="0">
              <a:buNone/>
            </a:pPr>
            <a:r>
              <a:rPr lang="en-US" dirty="0" smtClean="0"/>
              <a:t>Income tax</a:t>
            </a:r>
          </a:p>
          <a:p>
            <a:pPr marL="0" indent="0">
              <a:buNone/>
            </a:pPr>
            <a:r>
              <a:rPr lang="en-US" dirty="0" smtClean="0"/>
              <a:t>Corporation tax</a:t>
            </a:r>
          </a:p>
          <a:p>
            <a:pPr marL="0" indent="0">
              <a:buNone/>
            </a:pPr>
            <a:r>
              <a:rPr lang="en-US" dirty="0" smtClean="0"/>
              <a:t>Inheritance tax</a:t>
            </a:r>
          </a:p>
          <a:p>
            <a:pPr marL="0" indent="0">
              <a:buNone/>
            </a:pPr>
            <a:r>
              <a:rPr lang="en-US" dirty="0" smtClean="0"/>
              <a:t>National insurance</a:t>
            </a:r>
          </a:p>
          <a:p>
            <a:pPr marL="0" indent="0">
              <a:buNone/>
            </a:pPr>
            <a:r>
              <a:rPr lang="en-US" dirty="0" smtClean="0"/>
              <a:t>Capital Gains tax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Indirect</a:t>
            </a:r>
          </a:p>
          <a:p>
            <a:pPr marL="0" indent="0">
              <a:buNone/>
            </a:pPr>
            <a:r>
              <a:rPr lang="en-US" dirty="0" smtClean="0"/>
              <a:t>Council tax</a:t>
            </a:r>
          </a:p>
          <a:p>
            <a:pPr marL="0" indent="0">
              <a:buNone/>
            </a:pPr>
            <a:r>
              <a:rPr lang="en-US" dirty="0" smtClean="0"/>
              <a:t>VAT</a:t>
            </a:r>
          </a:p>
          <a:p>
            <a:pPr marL="0" indent="0">
              <a:buNone/>
            </a:pPr>
            <a:r>
              <a:rPr lang="en-US" dirty="0" smtClean="0"/>
              <a:t>Excise duty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6601" y="1253068"/>
            <a:ext cx="6189132" cy="5215465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“Which of the tax regimes do you prefer? Explain and justify your answer”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0" y="0"/>
            <a:ext cx="228600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19 &amp; 22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33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77263"/>
            <a:ext cx="8779933" cy="1057275"/>
          </a:xfrm>
        </p:spPr>
        <p:txBody>
          <a:bodyPr/>
          <a:lstStyle/>
          <a:p>
            <a:r>
              <a:rPr lang="en-US" b="1" u="sng" dirty="0" smtClean="0"/>
              <a:t>Cyclical v Structural </a:t>
            </a:r>
            <a:r>
              <a:rPr lang="en-US" b="1" u="sng" smtClean="0"/>
              <a:t>Budget deficit</a:t>
            </a:r>
            <a:endParaRPr lang="en-US" b="1" u="sn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71" y="1134538"/>
            <a:ext cx="5571066" cy="5317062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Cyclical: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Structural: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000" y="0"/>
            <a:ext cx="203200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smtClean="0"/>
              <a:t>Pages 23-24 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6735" y="1164436"/>
            <a:ext cx="5985932" cy="3051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36735" y="4588933"/>
            <a:ext cx="598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Extension</a:t>
            </a:r>
            <a:r>
              <a:rPr lang="en-US" sz="3200" dirty="0" smtClean="0"/>
              <a:t>: They have experienced a large fall in revenue from oil due to the fall in the oil price.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8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-717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Starter (10 mins): Fiscal Policy (note paper)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995680"/>
            <a:ext cx="11663680" cy="568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does </a:t>
            </a:r>
            <a:r>
              <a:rPr lang="en-GB" b="1" dirty="0">
                <a:solidFill>
                  <a:srgbClr val="FF0000"/>
                </a:solidFill>
              </a:rPr>
              <a:t>PSNCR</a:t>
            </a:r>
            <a:r>
              <a:rPr lang="en-GB" dirty="0"/>
              <a:t> stand for</a:t>
            </a:r>
            <a:r>
              <a:rPr lang="en-GB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difference between a </a:t>
            </a:r>
            <a:r>
              <a:rPr lang="en-GB" b="1" dirty="0" smtClean="0">
                <a:solidFill>
                  <a:srgbClr val="0070C0"/>
                </a:solidFill>
              </a:rPr>
              <a:t>CYCLICAL</a:t>
            </a:r>
            <a:r>
              <a:rPr lang="en-GB" dirty="0" smtClean="0"/>
              <a:t> and a </a:t>
            </a:r>
            <a:r>
              <a:rPr lang="en-GB" b="1" dirty="0" smtClean="0">
                <a:solidFill>
                  <a:srgbClr val="0070C0"/>
                </a:solidFill>
              </a:rPr>
              <a:t>STRUCTURAL</a:t>
            </a:r>
            <a:r>
              <a:rPr lang="en-GB" dirty="0" smtClean="0"/>
              <a:t> budget deficit?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</a:t>
            </a:r>
            <a:r>
              <a:rPr lang="en-GB" b="1" dirty="0" smtClean="0">
                <a:solidFill>
                  <a:srgbClr val="0070C0"/>
                </a:solidFill>
              </a:rPr>
              <a:t>AUTOMATIC STABILISERS</a:t>
            </a:r>
            <a:r>
              <a:rPr lang="en-GB" dirty="0" smtClean="0"/>
              <a:t> provide a natural boost to the business cycle during a </a:t>
            </a:r>
            <a:r>
              <a:rPr lang="en-GB" b="1" dirty="0" smtClean="0">
                <a:solidFill>
                  <a:srgbClr val="0070C0"/>
                </a:solidFill>
              </a:rPr>
              <a:t>RECESSION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the concept of </a:t>
            </a:r>
            <a:r>
              <a:rPr lang="en-GB" b="1" dirty="0" smtClean="0">
                <a:solidFill>
                  <a:srgbClr val="FF0000"/>
                </a:solidFill>
              </a:rPr>
              <a:t>FINANCIAL CROWDING OUT</a:t>
            </a:r>
            <a:r>
              <a:rPr lang="en-GB" dirty="0" smtClean="0"/>
              <a:t> (Govt. runs a budget deficit…)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Ext:</a:t>
            </a:r>
            <a:r>
              <a:rPr lang="en-GB" dirty="0" smtClean="0"/>
              <a:t> Make a plan for the following 25 marker:</a:t>
            </a:r>
          </a:p>
          <a:p>
            <a:pPr marL="0" indent="0" algn="ctr">
              <a:buNone/>
            </a:pPr>
            <a:r>
              <a:rPr lang="en-GB" dirty="0" smtClean="0"/>
              <a:t>“To what extent do you believe </a:t>
            </a:r>
            <a:r>
              <a:rPr lang="en-GB" b="1" dirty="0" smtClean="0">
                <a:solidFill>
                  <a:srgbClr val="0070C0"/>
                </a:solidFill>
              </a:rPr>
              <a:t>FISCAL AUSTERITY </a:t>
            </a:r>
            <a:r>
              <a:rPr lang="en-GB" dirty="0" smtClean="0"/>
              <a:t>has benefited the UK economy” </a:t>
            </a:r>
          </a:p>
          <a:p>
            <a:pPr marL="0" indent="0">
              <a:buNone/>
            </a:pPr>
            <a:endParaRPr lang="en-GB" sz="1300" b="1" dirty="0" smtClean="0"/>
          </a:p>
          <a:p>
            <a:pPr marL="0" indent="0">
              <a:buNone/>
            </a:pPr>
            <a:r>
              <a:rPr lang="en-GB" b="1" dirty="0" smtClean="0"/>
              <a:t>Tip: </a:t>
            </a:r>
            <a:r>
              <a:rPr lang="en-GB" dirty="0" smtClean="0"/>
              <a:t>you may wish to refer to Keynes theory of </a:t>
            </a:r>
            <a:r>
              <a:rPr lang="en-GB" b="1" dirty="0" smtClean="0">
                <a:solidFill>
                  <a:srgbClr val="0070C0"/>
                </a:solidFill>
              </a:rPr>
              <a:t>BALANCED BUDGET FISCAL EXPANSION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0070C0"/>
                </a:solidFill>
              </a:rPr>
              <a:t>CROWDING OUT</a:t>
            </a:r>
            <a:r>
              <a:rPr lang="en-GB" dirty="0" smtClean="0"/>
              <a:t> in your answer </a:t>
            </a:r>
          </a:p>
        </p:txBody>
      </p:sp>
    </p:spTree>
    <p:extLst>
      <p:ext uri="{BB962C8B-B14F-4D97-AF65-F5344CB8AC3E}">
        <p14:creationId xmlns:p14="http://schemas.microsoft.com/office/powerpoint/2010/main" val="17418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5336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Supply-Side Policies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351280"/>
            <a:ext cx="5664200" cy="482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“Policies that improve the productive capacity/potential of an economy, illustrated by an outward shift of the PPF/LRAS”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Work to 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/>
              <a:t>Page 25, Activity 1 (2 mins)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/>
              <a:t>Page 27, Activity 1 (10 mins)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/>
              <a:t>Page 28, Activity 2 (10 mins)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9041" y="0"/>
            <a:ext cx="20929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25-28</a:t>
            </a: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36600" y="3312160"/>
            <a:ext cx="5349240" cy="265176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-635"/>
            <a:ext cx="10515600" cy="1325563"/>
          </a:xfrm>
        </p:spPr>
        <p:txBody>
          <a:bodyPr/>
          <a:lstStyle/>
          <a:p>
            <a:r>
              <a:rPr lang="en-GB" u="sng" dirty="0" smtClean="0"/>
              <a:t>The Laffer Curve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8600" y="17240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Work to do (15 mins):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Watch the clip and answer questions (p29)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Answer the questions on p30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16883" y="622599"/>
            <a:ext cx="510447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https://www.youtube.com/watch?v=fw5rp7MfD-Q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2401" y="0"/>
            <a:ext cx="1879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29-30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2600" y="1196322"/>
            <a:ext cx="523748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Starter </a:t>
            </a:r>
            <a:r>
              <a:rPr lang="en-GB" sz="2800" b="1" u="sng" smtClean="0"/>
              <a:t>(answers on note paper):</a:t>
            </a:r>
            <a:endParaRPr lang="en-GB" sz="2800" b="1" u="sng" dirty="0" smtClean="0"/>
          </a:p>
          <a:p>
            <a:endParaRPr lang="en-GB" sz="2800" b="1" u="sng" dirty="0" smtClean="0"/>
          </a:p>
          <a:p>
            <a:pPr marL="342900" indent="-342900">
              <a:buAutoNum type="alphaLcParenR"/>
            </a:pPr>
            <a:r>
              <a:rPr lang="en-GB" sz="2800" dirty="0" smtClean="0"/>
              <a:t>Is there an optimal rate of direct taxation (i.e. of income tax or corporation tax?) What is it?</a:t>
            </a:r>
          </a:p>
          <a:p>
            <a:pPr marL="342900" indent="-342900">
              <a:buAutoNum type="alphaLcParenR"/>
            </a:pPr>
            <a:endParaRPr lang="en-GB" sz="2800" dirty="0" smtClean="0"/>
          </a:p>
          <a:p>
            <a:pPr marL="342900" indent="-342900">
              <a:buAutoNum type="alphaLcParenR"/>
            </a:pPr>
            <a:r>
              <a:rPr lang="en-GB" sz="2800" dirty="0" smtClean="0"/>
              <a:t>Explain how reducing income tax is a supply side policy?</a:t>
            </a:r>
          </a:p>
          <a:p>
            <a:pPr marL="342900" indent="-342900">
              <a:buAutoNum type="alphaLcParenR"/>
            </a:pPr>
            <a:endParaRPr lang="en-GB" sz="2800" dirty="0" smtClean="0"/>
          </a:p>
          <a:p>
            <a:pPr marL="342900" indent="-342900">
              <a:buAutoNum type="alphaLcParenR"/>
            </a:pPr>
            <a:r>
              <a:rPr lang="en-GB" sz="2800" dirty="0" smtClean="0"/>
              <a:t>Make 2 evaluation points for part b)</a:t>
            </a:r>
          </a:p>
          <a:p>
            <a:pPr marL="342900" indent="-342900">
              <a:buAutoNum type="alphaLcParenR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9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520" y="273685"/>
            <a:ext cx="5394960" cy="1325563"/>
          </a:xfrm>
        </p:spPr>
        <p:txBody>
          <a:bodyPr>
            <a:normAutofit/>
          </a:bodyPr>
          <a:lstStyle/>
          <a:p>
            <a:r>
              <a:rPr lang="en-GB" sz="7200" b="1" u="sng" dirty="0" smtClean="0"/>
              <a:t>Trade Unions</a:t>
            </a:r>
            <a:endParaRPr lang="en-GB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03308" y="1825625"/>
            <a:ext cx="3346452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What is a Trade Union (TU)?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Why is the RMT striking?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How is reducing TU power a supply side policy?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What are the downsides to reducing the power of TU’s?</a:t>
            </a:r>
          </a:p>
          <a:p>
            <a:pPr marL="514350" indent="-514350">
              <a:buFont typeface="+mj-lt"/>
              <a:buAutoNum type="arabicPeriod"/>
            </a:pPr>
            <a:endParaRPr lang="en-GB" sz="2600" dirty="0" smtClean="0"/>
          </a:p>
          <a:p>
            <a:pPr marL="514350" indent="-514350">
              <a:buFont typeface="+mj-lt"/>
              <a:buAutoNum type="arabicPeriod"/>
            </a:pP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" y="1856105"/>
            <a:ext cx="8511856" cy="4857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" y="149225"/>
            <a:ext cx="2514600" cy="1676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312401" y="0"/>
            <a:ext cx="1879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Discussion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94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172085"/>
            <a:ext cx="10515600" cy="1325563"/>
          </a:xfrm>
        </p:spPr>
        <p:txBody>
          <a:bodyPr/>
          <a:lstStyle/>
          <a:p>
            <a:r>
              <a:rPr lang="en-GB" u="sng" dirty="0" smtClean="0"/>
              <a:t>Trade Union Reforms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61" y="1351280"/>
            <a:ext cx="3933139" cy="482568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“Organisations </a:t>
            </a:r>
            <a:r>
              <a:rPr lang="en-GB" dirty="0">
                <a:solidFill>
                  <a:srgbClr val="FF0000"/>
                </a:solidFill>
              </a:rPr>
              <a:t>of workers that seek through collective bargaining with employers </a:t>
            </a:r>
            <a:r>
              <a:rPr lang="en-GB" dirty="0" smtClean="0">
                <a:solidFill>
                  <a:srgbClr val="FF0000"/>
                </a:solidFill>
              </a:rPr>
              <a:t>to protect </a:t>
            </a:r>
            <a:r>
              <a:rPr lang="en-GB" dirty="0">
                <a:solidFill>
                  <a:srgbClr val="FF0000"/>
                </a:solidFill>
              </a:rPr>
              <a:t>and improve the real incomes of their </a:t>
            </a:r>
            <a:r>
              <a:rPr lang="en-GB" dirty="0" smtClean="0">
                <a:solidFill>
                  <a:srgbClr val="FF0000"/>
                </a:solidFill>
              </a:rPr>
              <a:t>members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and </a:t>
            </a:r>
            <a:r>
              <a:rPr lang="en-GB" dirty="0">
                <a:solidFill>
                  <a:srgbClr val="FF0000"/>
                </a:solidFill>
              </a:rPr>
              <a:t>improve job </a:t>
            </a:r>
            <a:r>
              <a:rPr lang="en-GB" dirty="0" smtClean="0">
                <a:solidFill>
                  <a:srgbClr val="FF0000"/>
                </a:solidFill>
              </a:rPr>
              <a:t>security”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779" y="1669733"/>
            <a:ext cx="64566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Work to do: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Listen to clip and answer the </a:t>
            </a:r>
            <a:r>
              <a:rPr lang="en-GB" smtClean="0"/>
              <a:t>questions (3 </a:t>
            </a:r>
            <a:r>
              <a:rPr lang="en-GB" dirty="0" smtClean="0"/>
              <a:t>mins)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Margaret Thatcher’s Trade Union reforms (10 mins)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33260" y="670065"/>
            <a:ext cx="494019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https://www.youtube.com/watch?v=vSLajVt_n7k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1601" y="0"/>
            <a:ext cx="19304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Pages 31-32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047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304165"/>
            <a:ext cx="10515600" cy="1325563"/>
          </a:xfrm>
        </p:spPr>
        <p:txBody>
          <a:bodyPr/>
          <a:lstStyle/>
          <a:p>
            <a:r>
              <a:rPr lang="en-GB" u="sng" dirty="0" smtClean="0"/>
              <a:t>PPF, LRAS and Trend Growth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38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76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82" y="-3841"/>
            <a:ext cx="10515600" cy="1325563"/>
          </a:xfrm>
        </p:spPr>
        <p:txBody>
          <a:bodyPr/>
          <a:lstStyle/>
          <a:p>
            <a:r>
              <a:rPr lang="en-GB" u="sng" dirty="0" smtClean="0"/>
              <a:t>Extension 1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59" y="983262"/>
            <a:ext cx="8718233" cy="56751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3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2" y="105290"/>
            <a:ext cx="8774584" cy="66322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93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20" y="57318"/>
            <a:ext cx="11261557" cy="1325563"/>
          </a:xfrm>
        </p:spPr>
        <p:txBody>
          <a:bodyPr/>
          <a:lstStyle/>
          <a:p>
            <a:r>
              <a:rPr lang="en-GB" u="sng" dirty="0" smtClean="0"/>
              <a:t>Starter… Think logically (15 mins)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8" y="1213164"/>
            <a:ext cx="11688024" cy="550450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Number handout pages 1 to 42 (1 is the cover page, 42 is the ‘Plenary Pyramid’ page)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Page 5 – complete Activity 1 and Activity 2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happens NATURALLY to the amount of tax revenue collected in a ‘BOOM’ and why? EXPLAIN! (</a:t>
            </a:r>
            <a:r>
              <a:rPr lang="en-GB" dirty="0" smtClean="0">
                <a:solidFill>
                  <a:srgbClr val="FF0000"/>
                </a:solidFill>
              </a:rPr>
              <a:t>Hint: these are called AUTOMATIC STABILISERS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happens NATURALLY to the amount of G in a ‘boom’ and why? EXPLAIN!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Ext</a:t>
            </a:r>
            <a:r>
              <a:rPr lang="en-GB" dirty="0" smtClean="0"/>
              <a:t>: Draw the impact this will have on a business cycle diagram - the diagram where you have </a:t>
            </a:r>
            <a:r>
              <a:rPr lang="en-GB" b="1" dirty="0" smtClean="0">
                <a:solidFill>
                  <a:srgbClr val="7030A0"/>
                </a:solidFill>
              </a:rPr>
              <a:t>trend growth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actual growth</a:t>
            </a:r>
            <a:r>
              <a:rPr lang="en-GB" dirty="0"/>
              <a:t> </a:t>
            </a:r>
            <a:r>
              <a:rPr lang="en-GB" dirty="0" smtClean="0"/>
              <a:t>(i.e. the diagram pre and post the effect of the automatic stabilisers)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59637" y="0"/>
            <a:ext cx="243236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5 &amp; Notes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54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82" y="-106759"/>
            <a:ext cx="10515600" cy="1325563"/>
          </a:xfrm>
        </p:spPr>
        <p:txBody>
          <a:bodyPr/>
          <a:lstStyle/>
          <a:p>
            <a:r>
              <a:rPr lang="en-GB" u="sng" dirty="0" smtClean="0"/>
              <a:t>Balanced Budget Fiscal Expansion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152"/>
            <a:ext cx="11566358" cy="57644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Balanced Budget Fiscal Expansion is </a:t>
            </a:r>
            <a:r>
              <a:rPr lang="en-GB" dirty="0" smtClean="0"/>
              <a:t>a Keynesian concept – Keynes advocated ‘</a:t>
            </a:r>
            <a:r>
              <a:rPr lang="en-GB" b="1" u="sng" dirty="0" smtClean="0"/>
              <a:t>counter-cyclical fiscal policy</a:t>
            </a:r>
            <a:r>
              <a:rPr lang="en-GB" dirty="0" smtClean="0"/>
              <a:t>’.</a:t>
            </a:r>
          </a:p>
          <a:p>
            <a:endParaRPr lang="en-GB" dirty="0" smtClean="0"/>
          </a:p>
          <a:p>
            <a:r>
              <a:rPr lang="en-GB" dirty="0" smtClean="0"/>
              <a:t>Keynes believed a Government could increase AD through </a:t>
            </a:r>
            <a:r>
              <a:rPr lang="en-GB" dirty="0"/>
              <a:t>changing </a:t>
            </a:r>
            <a:r>
              <a:rPr lang="en-GB" dirty="0" smtClean="0"/>
              <a:t>G and T, </a:t>
            </a:r>
            <a:r>
              <a:rPr lang="en-GB" dirty="0"/>
              <a:t>whilst </a:t>
            </a:r>
            <a:r>
              <a:rPr lang="en-GB" b="1" u="sng" dirty="0"/>
              <a:t>leaving the overall fiscal budget </a:t>
            </a:r>
            <a:r>
              <a:rPr lang="en-GB" b="1" u="sng" dirty="0" smtClean="0"/>
              <a:t>balance </a:t>
            </a:r>
            <a:r>
              <a:rPr lang="en-GB" b="1" u="sng" dirty="0"/>
              <a:t>the same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……if </a:t>
            </a:r>
            <a:r>
              <a:rPr lang="en-GB" b="1" dirty="0">
                <a:solidFill>
                  <a:srgbClr val="FF0000"/>
                </a:solidFill>
              </a:rPr>
              <a:t>you increase </a:t>
            </a:r>
            <a:r>
              <a:rPr lang="en-GB" b="1" dirty="0" smtClean="0">
                <a:solidFill>
                  <a:srgbClr val="FF0000"/>
                </a:solidFill>
              </a:rPr>
              <a:t>G and T equally</a:t>
            </a:r>
            <a:r>
              <a:rPr lang="en-GB" b="1" dirty="0">
                <a:solidFill>
                  <a:srgbClr val="FF0000"/>
                </a:solidFill>
              </a:rPr>
              <a:t>, the increased </a:t>
            </a:r>
            <a:r>
              <a:rPr lang="en-GB" b="1" dirty="0" smtClean="0">
                <a:solidFill>
                  <a:srgbClr val="FF0000"/>
                </a:solidFill>
              </a:rPr>
              <a:t>G (on capital spending) has </a:t>
            </a:r>
            <a:r>
              <a:rPr lang="en-GB" b="1" dirty="0">
                <a:solidFill>
                  <a:srgbClr val="FF0000"/>
                </a:solidFill>
              </a:rPr>
              <a:t>a bigger positive </a:t>
            </a:r>
            <a:r>
              <a:rPr lang="en-GB" b="1" dirty="0" smtClean="0">
                <a:solidFill>
                  <a:srgbClr val="FF0000"/>
                </a:solidFill>
              </a:rPr>
              <a:t>impact (multiplier) </a:t>
            </a:r>
            <a:r>
              <a:rPr lang="en-GB" b="1" dirty="0">
                <a:solidFill>
                  <a:srgbClr val="FF0000"/>
                </a:solidFill>
              </a:rPr>
              <a:t>on economic growth than the negative </a:t>
            </a:r>
            <a:r>
              <a:rPr lang="en-GB" b="1" dirty="0" smtClean="0">
                <a:solidFill>
                  <a:srgbClr val="FF0000"/>
                </a:solidFill>
              </a:rPr>
              <a:t>impact (negative multiplier) </a:t>
            </a:r>
            <a:r>
              <a:rPr lang="en-GB" b="1" dirty="0">
                <a:solidFill>
                  <a:srgbClr val="FF0000"/>
                </a:solidFill>
              </a:rPr>
              <a:t>of higher </a:t>
            </a:r>
            <a:r>
              <a:rPr lang="en-GB" b="1" dirty="0" smtClean="0">
                <a:solidFill>
                  <a:srgbClr val="FF0000"/>
                </a:solidFill>
              </a:rPr>
              <a:t>T.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dirty="0" smtClean="0"/>
              <a:t>Therefore</a:t>
            </a:r>
            <a:r>
              <a:rPr lang="en-GB" dirty="0"/>
              <a:t>, by financing </a:t>
            </a:r>
            <a:r>
              <a:rPr lang="en-GB" b="1" dirty="0" smtClean="0">
                <a:solidFill>
                  <a:srgbClr val="FF0000"/>
                </a:solidFill>
              </a:rPr>
              <a:t>GOVERNMENT CAPITAL SPENDING </a:t>
            </a:r>
            <a:r>
              <a:rPr lang="en-GB" dirty="0"/>
              <a:t>through higher </a:t>
            </a:r>
            <a:r>
              <a:rPr lang="en-GB" dirty="0" smtClean="0"/>
              <a:t>taxes such as income tax, </a:t>
            </a:r>
            <a:r>
              <a:rPr lang="en-GB" dirty="0"/>
              <a:t>we can, in theory, increase economic growth </a:t>
            </a:r>
            <a:r>
              <a:rPr lang="en-GB" b="1" u="sng" dirty="0"/>
              <a:t>without increasing the budget deficit</a:t>
            </a:r>
            <a:r>
              <a:rPr lang="en-GB" dirty="0" smtClean="0"/>
              <a:t>.</a:t>
            </a:r>
          </a:p>
          <a:p>
            <a:pPr marL="457200" lvl="1" indent="0">
              <a:buNone/>
            </a:pPr>
            <a:endParaRPr lang="en-GB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Notes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3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28" y="211221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Questions (10 mins)</a:t>
            </a:r>
            <a:endParaRPr lang="en-GB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Notes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085" y="1367074"/>
            <a:ext cx="11470741" cy="51604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 Government chooses to increase INCOME TAX tax temporarily, to fund the building of the new ‘Crossrail’ train line…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Analysis</a:t>
            </a:r>
            <a:r>
              <a:rPr lang="en-GB" dirty="0" smtClean="0"/>
              <a:t> = Explain how this may lead to Keynes’ theory of fiscal expansion through a balanced budget (</a:t>
            </a:r>
            <a:r>
              <a:rPr lang="en-GB" b="1" dirty="0" smtClean="0">
                <a:solidFill>
                  <a:srgbClr val="FF0000"/>
                </a:solidFill>
              </a:rPr>
              <a:t>focus on the multiplier effect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Evaluation</a:t>
            </a:r>
            <a:r>
              <a:rPr lang="en-GB" dirty="0" smtClean="0"/>
              <a:t> = explain a downside to this policy (</a:t>
            </a:r>
            <a:r>
              <a:rPr lang="en-GB" b="1" dirty="0" smtClean="0">
                <a:solidFill>
                  <a:srgbClr val="FF0000"/>
                </a:solidFill>
              </a:rPr>
              <a:t>could there be negative consequences</a:t>
            </a:r>
            <a:r>
              <a:rPr lang="en-GB" dirty="0" smtClean="0"/>
              <a:t>)?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Ext</a:t>
            </a:r>
            <a:r>
              <a:rPr lang="en-GB" dirty="0" smtClean="0"/>
              <a:t>: Would the Government be better off to fund Crossrail with a rise in CORPORATION TAX instead of INCOME TAX? Why/Why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8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114462"/>
            <a:ext cx="10818756" cy="55724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2982" y="-3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Extension 2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38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4" y="261255"/>
            <a:ext cx="8723182" cy="3694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86" y="2885595"/>
            <a:ext cx="2794470" cy="3681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3957" y="0"/>
            <a:ext cx="175804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Page 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46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18F6C8-2CF7-4102-9D3A-AB6A40C8863A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C73B01F-216A-497E-A08D-EFE59A6F5D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D5B745-2754-4A9B-B51E-E7BDFC2EA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1455</Words>
  <Application>Microsoft Office PowerPoint</Application>
  <PresentationFormat>Widescreen</PresentationFormat>
  <Paragraphs>200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Extension 1</vt:lpstr>
      <vt:lpstr>PowerPoint Presentation</vt:lpstr>
      <vt:lpstr>Starter… Think logically (15 mins)</vt:lpstr>
      <vt:lpstr>Balanced Budget Fiscal Expansion</vt:lpstr>
      <vt:lpstr>Questions (10 mins)</vt:lpstr>
      <vt:lpstr>PowerPoint Presentation</vt:lpstr>
      <vt:lpstr>PowerPoint Presentation</vt:lpstr>
      <vt:lpstr>PowerPoint Presentation</vt:lpstr>
      <vt:lpstr>Questions (10 mins)</vt:lpstr>
      <vt:lpstr>Starter (5 mins)</vt:lpstr>
      <vt:lpstr>PowerPoint Presentation</vt:lpstr>
      <vt:lpstr>PowerPoint Presentation</vt:lpstr>
      <vt:lpstr>Home Work:</vt:lpstr>
      <vt:lpstr>PowerPoint Presentation</vt:lpstr>
      <vt:lpstr>Macro and Micro benefits of G (8 mins)</vt:lpstr>
      <vt:lpstr>Starter: What are the drawbacks of Government Spending?</vt:lpstr>
      <vt:lpstr>Resource Crowding Out</vt:lpstr>
      <vt:lpstr>Financial Crowding Out (10 mins)</vt:lpstr>
      <vt:lpstr>Large budget deficits can lead to a decrease in economic growth because…</vt:lpstr>
      <vt:lpstr>Direct or Indirect Tax?</vt:lpstr>
      <vt:lpstr>Cyclical v Structural Budget deficit</vt:lpstr>
      <vt:lpstr>Starter (10 mins): Fiscal Policy (note paper)</vt:lpstr>
      <vt:lpstr>Supply-Side Policies </vt:lpstr>
      <vt:lpstr>The Laffer Curve</vt:lpstr>
      <vt:lpstr>Trade Unions</vt:lpstr>
      <vt:lpstr>Trade Union Reforms</vt:lpstr>
      <vt:lpstr>PPF, LRAS and Trend Growth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Dyson</dc:creator>
  <cp:lastModifiedBy>Stuart Hibbert</cp:lastModifiedBy>
  <cp:revision>169</cp:revision>
  <dcterms:created xsi:type="dcterms:W3CDTF">2016-09-13T06:45:57Z</dcterms:created>
  <dcterms:modified xsi:type="dcterms:W3CDTF">2018-09-13T11:37:40Z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