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304" r:id="rId5"/>
    <p:sldId id="309" r:id="rId6"/>
    <p:sldId id="310" r:id="rId7"/>
    <p:sldId id="305" r:id="rId8"/>
    <p:sldId id="311" r:id="rId9"/>
    <p:sldId id="306" r:id="rId10"/>
    <p:sldId id="308" r:id="rId11"/>
    <p:sldId id="315" r:id="rId12"/>
    <p:sldId id="314" r:id="rId13"/>
    <p:sldId id="312" r:id="rId14"/>
    <p:sldId id="313" r:id="rId15"/>
    <p:sldId id="307" r:id="rId16"/>
    <p:sldId id="295" r:id="rId17"/>
    <p:sldId id="296" r:id="rId18"/>
    <p:sldId id="298" r:id="rId19"/>
    <p:sldId id="300" r:id="rId20"/>
    <p:sldId id="297" r:id="rId21"/>
    <p:sldId id="299" r:id="rId22"/>
    <p:sldId id="302" r:id="rId23"/>
    <p:sldId id="301" r:id="rId24"/>
    <p:sldId id="30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8" autoAdjust="0"/>
    <p:restoredTop sz="86071"/>
  </p:normalViewPr>
  <p:slideViewPr>
    <p:cSldViewPr snapToGrid="0">
      <p:cViewPr varScale="1">
        <p:scale>
          <a:sx n="63" d="100"/>
          <a:sy n="63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418EB-B05B-4435-AF58-200C717FA05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21BCB-CCFB-411A-B462-54C4DA80EF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16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5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10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50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07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7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1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5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28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63982-9DD9-4C6A-B76C-D535989A0DB5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943A-783B-4D72-A0F8-31E4F8E53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3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+mn-lt"/>
              </a:rPr>
              <a:t>Economic Growth</a:t>
            </a:r>
            <a:endParaRPr lang="en-GB" sz="6000" b="1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591" y="2725403"/>
            <a:ext cx="4225109" cy="163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Demand Side Shocks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1111940" cy="408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atin typeface="+mn-lt"/>
              </a:rPr>
              <a:t>Supply Side Shocks</a:t>
            </a:r>
            <a:endParaRPr lang="en-GB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858169"/>
            <a:ext cx="10614636" cy="431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4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365125"/>
            <a:ext cx="11155680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Benefits and Drawbacks of Economic Growth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00B050"/>
                </a:solidFill>
              </a:rPr>
              <a:t>Benefits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Higher Living standards (GNI per capita) rising HDI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Higher employment – reducing income inequality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Fiscal Dividend – higher tax &amp; lower </a:t>
            </a:r>
            <a:r>
              <a:rPr lang="en-GB" b="1" dirty="0" err="1" smtClean="0">
                <a:solidFill>
                  <a:srgbClr val="00B050"/>
                </a:solidFill>
              </a:rPr>
              <a:t>gov</a:t>
            </a:r>
            <a:r>
              <a:rPr lang="en-GB" b="1" dirty="0" smtClean="0">
                <a:solidFill>
                  <a:srgbClr val="00B050"/>
                </a:solidFill>
              </a:rPr>
              <a:t> spending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Accelerator Effects</a:t>
            </a:r>
          </a:p>
          <a:p>
            <a:endParaRPr lang="en-GB" b="1" dirty="0" smtClean="0">
              <a:solidFill>
                <a:srgbClr val="00B050"/>
              </a:solidFill>
            </a:endParaRPr>
          </a:p>
          <a:p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Drawbacks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Inflation - Demand pull &amp; cost push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Environmental – negative externalities increase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Inequality of income and wealth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Fiscal Policy (Demand side)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84626" cy="435133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Identify the 3 types of government spending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Explain the difference between budget deficit and current account deficit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two diagrams Keynesian &amp; classical AD/AS that shows unemployment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Choose a fiscal policy to increase economic growth and explain how it will lead to growth (be specific about type of T &amp; G)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the impact of your policy on the diagram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Explain the impact of your policy on Unemployment, Balance of payments and the rate of inflation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impact will your policy have on the Budget deficit SR &amp; LR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Fiscal Policy (Supply side)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 the following measures affect both AD (identify </a:t>
            </a:r>
            <a:r>
              <a:rPr lang="en-GB" smtClean="0"/>
              <a:t>component)and AS &amp; LRAS:-</a:t>
            </a:r>
            <a:endParaRPr lang="en-GB" dirty="0" smtClean="0"/>
          </a:p>
          <a:p>
            <a:r>
              <a:rPr lang="en-GB" dirty="0" smtClean="0"/>
              <a:t>Lowering income tax</a:t>
            </a:r>
          </a:p>
          <a:p>
            <a:r>
              <a:rPr lang="en-GB" dirty="0" smtClean="0"/>
              <a:t>increasing corporation tax</a:t>
            </a:r>
          </a:p>
          <a:p>
            <a:r>
              <a:rPr lang="en-GB" dirty="0" smtClean="0"/>
              <a:t> investment in infrastructure projects (HS2)</a:t>
            </a:r>
          </a:p>
          <a:p>
            <a:r>
              <a:rPr lang="en-GB" dirty="0" smtClean="0"/>
              <a:t>Cut in Education spending by £20bn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735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Fiscal Revision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8462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Explain the following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Automatic stabilisers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Crowding out (Resource)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Financial crowding out – draw a diagram to explain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Crowding 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budget deficit and national debt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a cyclical and a structural deficit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Hypothecated tax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progressive and regressive tax (give examples)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1013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Fiscal Revision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846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Explain the following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budget deficit and national debt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a budget deficit and a current account deficit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Hypothecated tax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 between progressive and regressive tax (give examples)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25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With the help of a diagram, explain why the level of spare capacity is usually inversely correlated with the amount of inflationary pressure in an economy 9 marks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931" y="2146252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second point </a:t>
            </a:r>
            <a:r>
              <a:rPr lang="en-GB" dirty="0"/>
              <a:t>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4863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Assess the view that a sustained fall in the price of oil can only have positive outcomes for the UK economy 25 marks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931" y="2146252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second point </a:t>
            </a:r>
            <a:r>
              <a:rPr lang="en-GB" dirty="0"/>
              <a:t>– 4-6 logical chains of AD/AS analysis and use a diagram to help explain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Make a </a:t>
            </a:r>
            <a:r>
              <a:rPr lang="en-GB" dirty="0" smtClean="0"/>
              <a:t>third </a:t>
            </a:r>
            <a:r>
              <a:rPr lang="en-GB" dirty="0"/>
              <a:t>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724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Explain the term progressive tax and analyse why a rise in income tax may lead to lower tax revenue 9</a:t>
            </a:r>
            <a:r>
              <a:rPr lang="en-GB" b="1" dirty="0" smtClean="0"/>
              <a:t> </a:t>
            </a:r>
            <a:r>
              <a:rPr lang="en-GB" b="1" dirty="0"/>
              <a:t>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931" y="2146252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Define a key term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a diagram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data where possible to support your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second point </a:t>
            </a:r>
            <a:r>
              <a:rPr lang="en-GB" dirty="0"/>
              <a:t>– 4-6 logical chains of AD/AS analysis and use a diagram to help explain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895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+mn-lt"/>
              </a:rPr>
              <a:t>Short Run Economic Growth</a:t>
            </a:r>
            <a:endParaRPr lang="en-GB" sz="6000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713" y="2090336"/>
            <a:ext cx="4590311" cy="177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Explain the factors which are likely to cause a large budget deficit 15 marks</a:t>
            </a:r>
            <a:endParaRPr lang="en-GB" b="1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69174" y="1704292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Define a key term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a diagram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data where possible to support your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second point </a:t>
            </a:r>
            <a:r>
              <a:rPr lang="en-GB" dirty="0"/>
              <a:t>– 4-6 logical chains of AD/AS analysis and use a diagram to help explain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third point – </a:t>
            </a:r>
            <a:r>
              <a:rPr lang="en-GB" dirty="0"/>
              <a:t>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2506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Explain the economic reasons for government spending. 15 Marks</a:t>
            </a:r>
            <a:endParaRPr lang="en-GB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69174" y="1704292"/>
            <a:ext cx="1108462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Define a key term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a diagram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data where possible to support your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second point </a:t>
            </a:r>
            <a:r>
              <a:rPr lang="en-GB" dirty="0"/>
              <a:t>– 4-6 logical chains of AD/AS analysis and use a diagram to help explain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Make a third point – 4-6 logical chains of AD/AS analysis and use a diagram to help explain.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50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+mn-lt"/>
              </a:rPr>
              <a:t>Long Run Economic Growth</a:t>
            </a:r>
            <a:endParaRPr lang="en-GB" sz="6000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144" y="2045519"/>
            <a:ext cx="4673466" cy="318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>
                <a:latin typeface="+mn-lt"/>
              </a:rPr>
              <a:t>Short Run 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5200" y="1886585"/>
            <a:ext cx="5181600" cy="4351338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Cyclical changes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Changes in AD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Changes in Aggregate Supply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Short term external shocks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Short term policy changes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9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 smtClean="0">
                <a:latin typeface="+mn-lt"/>
              </a:rPr>
              <a:t>Long Run </a:t>
            </a:r>
            <a:r>
              <a:rPr lang="en-GB" sz="5400" b="1" dirty="0">
                <a:latin typeface="+mn-lt"/>
              </a:rPr>
              <a:t>Economic Growth</a:t>
            </a:r>
            <a:endParaRPr lang="en-GB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5080" y="2953385"/>
            <a:ext cx="7101840" cy="3188335"/>
          </a:xfrm>
        </p:spPr>
        <p:txBody>
          <a:bodyPr>
            <a:normAutofit/>
          </a:bodyPr>
          <a:lstStyle/>
          <a:p>
            <a:r>
              <a:rPr lang="en-GB" dirty="0" smtClean="0"/>
              <a:t>Potential output/trend rate of growth</a:t>
            </a:r>
          </a:p>
          <a:p>
            <a:r>
              <a:rPr lang="en-GB" dirty="0" smtClean="0"/>
              <a:t>Productivity of labour and capital</a:t>
            </a:r>
          </a:p>
          <a:p>
            <a:r>
              <a:rPr lang="en-GB" dirty="0" smtClean="0"/>
              <a:t>Technological progress and strength of enterprise</a:t>
            </a:r>
          </a:p>
          <a:p>
            <a:r>
              <a:rPr lang="en-GB" dirty="0" smtClean="0"/>
              <a:t>Changes in labour force</a:t>
            </a:r>
          </a:p>
          <a:p>
            <a:r>
              <a:rPr lang="en-GB" dirty="0" smtClean="0"/>
              <a:t>Investment rates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" y="1825625"/>
            <a:ext cx="11231880" cy="1054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Supply side driven or Structural in nature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latin typeface="+mn-lt"/>
              </a:rPr>
              <a:t>Key Factors affecting SR Growth</a:t>
            </a:r>
            <a:endParaRPr lang="en-GB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92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Key Factors Affecting Long Run Economic Growth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7"/>
            <a:ext cx="10728960" cy="500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09" y="240946"/>
            <a:ext cx="10515600" cy="899231"/>
          </a:xfrm>
        </p:spPr>
        <p:txBody>
          <a:bodyPr/>
          <a:lstStyle/>
          <a:p>
            <a:r>
              <a:rPr lang="en-GB" b="1" u="sng" dirty="0" smtClean="0"/>
              <a:t>STARTER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156" y="1170867"/>
            <a:ext cx="4639733" cy="5173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“With the help of a diagram, explain why a fall in interest rates will lead to a rise in AD” </a:t>
            </a:r>
          </a:p>
          <a:p>
            <a:pPr marL="0" indent="0">
              <a:buNone/>
            </a:pPr>
            <a:r>
              <a:rPr lang="en-GB" sz="3200" dirty="0" smtClean="0"/>
              <a:t>(9 marks)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b="1" u="sng" dirty="0" smtClean="0"/>
              <a:t>Technique</a:t>
            </a:r>
          </a:p>
          <a:p>
            <a:pPr marL="0" indent="0">
              <a:buNone/>
            </a:pPr>
            <a:r>
              <a:rPr lang="en-GB" sz="3200" dirty="0" smtClean="0"/>
              <a:t>2 points, 2 paras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000" dirty="0" smtClean="0"/>
              <a:t>Telegraph point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000" dirty="0" smtClean="0"/>
              <a:t>Explain point (6-8 chains of analysis)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3000" dirty="0" smtClean="0"/>
              <a:t>Draw a diagram</a:t>
            </a:r>
            <a:endParaRPr lang="en-GB" sz="3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586" y="690561"/>
            <a:ext cx="6797483" cy="574216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20465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Monetarists</a:t>
            </a:r>
            <a:r>
              <a:rPr lang="en-GB" dirty="0" smtClean="0"/>
              <a:t> vs </a:t>
            </a:r>
            <a:r>
              <a:rPr lang="en-GB" b="1" dirty="0" smtClean="0">
                <a:solidFill>
                  <a:srgbClr val="7030A0"/>
                </a:solidFill>
              </a:rPr>
              <a:t>Keynesians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It’s the money supply – if it grows faster than output grows, the consumption increases, because people feel better off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But this leads to inflation, which reduces AD (reduced C and X-M)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Markets automatically correct themselves as wages are flexible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Governments should spend money to stimulate demand and utilise the multiplier and accelerator effects that comes from “Animal Spirits” 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Downward spiral occurs once full output is </a:t>
            </a:r>
            <a:r>
              <a:rPr lang="en-GB" dirty="0" smtClean="0">
                <a:solidFill>
                  <a:srgbClr val="7030A0"/>
                </a:solidFill>
              </a:rPr>
              <a:t>reached (demand &amp; investment falls</a:t>
            </a: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Wages are not flexible downwards therefore </a:t>
            </a:r>
            <a:r>
              <a:rPr lang="en-GB" dirty="0" err="1" smtClean="0">
                <a:solidFill>
                  <a:srgbClr val="7030A0"/>
                </a:solidFill>
              </a:rPr>
              <a:t>Gov</a:t>
            </a:r>
            <a:r>
              <a:rPr lang="en-GB" dirty="0" smtClean="0">
                <a:solidFill>
                  <a:srgbClr val="7030A0"/>
                </a:solidFill>
              </a:rPr>
              <a:t> needs to spend to stimulate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5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BEE5FB-813C-4ECE-A555-9E56394DEBDB}">
  <ds:schemaRefs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FA60541-0810-45B9-BCE2-0D0628A30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928AB3-CA6C-428F-B2C6-511B77EC92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886</Words>
  <Application>Microsoft Office PowerPoint</Application>
  <PresentationFormat>Widescreen</PresentationFormat>
  <Paragraphs>139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Economic Growth</vt:lpstr>
      <vt:lpstr>Short Run Economic Growth</vt:lpstr>
      <vt:lpstr>Long Run Economic Growth</vt:lpstr>
      <vt:lpstr>Short Run Economic Growth</vt:lpstr>
      <vt:lpstr>Long Run Economic Growth</vt:lpstr>
      <vt:lpstr>Key Factors affecting SR Growth</vt:lpstr>
      <vt:lpstr>Key Factors Affecting Long Run Economic Growth</vt:lpstr>
      <vt:lpstr>STARTER</vt:lpstr>
      <vt:lpstr>Monetarists vs Keynesians</vt:lpstr>
      <vt:lpstr>Demand Side Shocks</vt:lpstr>
      <vt:lpstr>Supply Side Shocks</vt:lpstr>
      <vt:lpstr>Benefits and Drawbacks of Economic Growth</vt:lpstr>
      <vt:lpstr>Fiscal Policy (Demand side)</vt:lpstr>
      <vt:lpstr>Fiscal Policy (Supply side)</vt:lpstr>
      <vt:lpstr>Fiscal Revision</vt:lpstr>
      <vt:lpstr>Fiscal Revision</vt:lpstr>
      <vt:lpstr>With the help of a diagram, explain why the level of spare capacity is usually inversely correlated with the amount of inflationary pressure in an economy 9 marks</vt:lpstr>
      <vt:lpstr>Assess the view that a sustained fall in the price of oil can only have positive outcomes for the UK economy 25 marks</vt:lpstr>
      <vt:lpstr>Explain the term progressive tax and analyse why a rise in income tax may lead to lower tax revenue 9 marks</vt:lpstr>
      <vt:lpstr>Explain the factors which are likely to cause a large budget deficit 15 marks</vt:lpstr>
      <vt:lpstr>Explain the economic reasons for government spending. 15 Marks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Dyson</dc:creator>
  <cp:lastModifiedBy>Stuart Hibbert</cp:lastModifiedBy>
  <cp:revision>179</cp:revision>
  <dcterms:created xsi:type="dcterms:W3CDTF">2017-01-23T17:43:41Z</dcterms:created>
  <dcterms:modified xsi:type="dcterms:W3CDTF">2018-11-29T17:06:23Z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