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82" r:id="rId5"/>
    <p:sldId id="273" r:id="rId6"/>
    <p:sldId id="274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1" autoAdjust="0"/>
    <p:restoredTop sz="84350" autoAdjust="0"/>
  </p:normalViewPr>
  <p:slideViewPr>
    <p:cSldViewPr snapToGrid="0">
      <p:cViewPr>
        <p:scale>
          <a:sx n="72" d="100"/>
          <a:sy n="72" d="100"/>
        </p:scale>
        <p:origin x="-816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7E4B0-F634-4AFF-B216-09B891A91D5C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70D5B-B312-4C67-825A-B7C4336D3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52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90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4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4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5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5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73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3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97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84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74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EF4FD-4679-4E5B-BAB3-CEB668576E42}" type="datetimeFigureOut">
              <a:rPr lang="en-GB" smtClean="0"/>
              <a:t>27/01/2019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D4FE-2D55-42EE-83B6-AB2D9ABD7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86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gnXwrsMBUs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latin typeface="+mn-lt"/>
              </a:rPr>
              <a:t>Homework due W/C 28</a:t>
            </a:r>
            <a:r>
              <a:rPr lang="en-GB" b="1" baseline="30000" dirty="0" smtClean="0">
                <a:latin typeface="+mn-lt"/>
              </a:rPr>
              <a:t>th</a:t>
            </a:r>
            <a:r>
              <a:rPr lang="en-GB" b="1" dirty="0" smtClean="0">
                <a:latin typeface="+mn-lt"/>
              </a:rPr>
              <a:t> Jan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903226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Complete the questions you started in class which are on page 3 of this power point and write them on page 19 of your “05 free Trade v Protectionism”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Watch the video (link </a:t>
            </a:r>
            <a:r>
              <a:rPr lang="en-GB" b="1" dirty="0" smtClean="0"/>
              <a:t>below) </a:t>
            </a:r>
            <a:r>
              <a:rPr lang="en-GB" b="1" dirty="0"/>
              <a:t>and answer questions on </a:t>
            </a:r>
            <a:r>
              <a:rPr lang="en-GB" b="1" dirty="0" err="1"/>
              <a:t>pg</a:t>
            </a:r>
            <a:r>
              <a:rPr lang="en-GB" b="1" dirty="0"/>
              <a:t> 27 of your “05 free Trade v Protectionism” </a:t>
            </a:r>
            <a:r>
              <a:rPr lang="en-GB" b="1" dirty="0" smtClean="0"/>
              <a:t>booklet.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Summarise institutions of the EU on to a mind-map (p30-33</a:t>
            </a:r>
            <a:r>
              <a:rPr lang="en-GB" b="1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Complete Quiz </a:t>
            </a:r>
            <a:r>
              <a:rPr lang="en-GB" b="1" dirty="0" smtClean="0"/>
              <a:t> on page 32 of your booklets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https://www.youtube.com/watch?v=XgnXwrsMBUs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46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48" y="252831"/>
            <a:ext cx="4279232" cy="918243"/>
          </a:xfrm>
        </p:spPr>
        <p:txBody>
          <a:bodyPr/>
          <a:lstStyle/>
          <a:p>
            <a:r>
              <a:rPr lang="en-GB" b="1" u="sng" dirty="0" smtClean="0"/>
              <a:t>Tariff Diagram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0433957" y="0"/>
            <a:ext cx="175804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Page 19</a:t>
            </a:r>
            <a:endParaRPr lang="en-GB" sz="28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02327" y="1366982"/>
            <a:ext cx="0" cy="456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1297712" y="5915893"/>
            <a:ext cx="7098143" cy="138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297712" y="1930400"/>
            <a:ext cx="5971306" cy="39854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1306944" y="1734492"/>
            <a:ext cx="6634021" cy="40890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11703" y="1454883"/>
            <a:ext cx="1723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S</a:t>
            </a:r>
            <a:r>
              <a:rPr lang="en-GB" sz="2400" dirty="0" smtClean="0"/>
              <a:t> (domestic)</a:t>
            </a:r>
            <a:endParaRPr lang="en-GB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407561" y="5177216"/>
            <a:ext cx="1771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D</a:t>
            </a:r>
            <a:r>
              <a:rPr lang="en-GB" sz="2400" dirty="0" smtClean="0"/>
              <a:t> (domestic)</a:t>
            </a:r>
            <a:endParaRPr lang="en-GB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04934" y="1272827"/>
            <a:ext cx="80502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Price</a:t>
            </a:r>
            <a:endParaRPr lang="en-GB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185892" y="6022104"/>
            <a:ext cx="128385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Quantity</a:t>
            </a:r>
            <a:endParaRPr lang="en-GB" sz="24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4566246" y="3740727"/>
            <a:ext cx="0" cy="217516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297712" y="3740727"/>
            <a:ext cx="328352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8897" y="3509894"/>
            <a:ext cx="49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P*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340298" y="6008252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Q</a:t>
            </a:r>
            <a:r>
              <a:rPr lang="en-GB" sz="2400" dirty="0" smtClean="0"/>
              <a:t>*</a:t>
            </a:r>
            <a:endParaRPr lang="en-GB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306944" y="4733144"/>
            <a:ext cx="6520875" cy="30906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04892" y="4545842"/>
            <a:ext cx="1304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S</a:t>
            </a:r>
            <a:r>
              <a:rPr lang="en-GB" sz="2400" dirty="0" smtClean="0"/>
              <a:t> (world)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5350" y="4495052"/>
            <a:ext cx="498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smtClean="0"/>
              <a:t>P1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765798" y="6017646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Q1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949757" y="5962072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Q2</a:t>
            </a:r>
            <a:endParaRPr lang="en-GB" sz="24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6202669" y="4791827"/>
            <a:ext cx="0" cy="1111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027259" y="4794326"/>
            <a:ext cx="0" cy="1111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06944" y="4227226"/>
            <a:ext cx="649794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807392" y="4008698"/>
            <a:ext cx="2210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S</a:t>
            </a:r>
            <a:r>
              <a:rPr lang="en-GB" sz="2400" dirty="0" smtClean="0"/>
              <a:t> (world + tariff)</a:t>
            </a:r>
            <a:endParaRPr lang="en-GB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16427" y="4007064"/>
            <a:ext cx="498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P2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3562773" y="6020146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Q3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5099256" y="5991051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Q4</a:t>
            </a:r>
            <a:endParaRPr lang="en-GB" sz="2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350729" y="4239694"/>
            <a:ext cx="0" cy="16831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839223" y="4242194"/>
            <a:ext cx="0" cy="16831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4379539" y="3552665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409519" y="3552668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43" name="Oval 42"/>
          <p:cNvSpPr/>
          <p:nvPr/>
        </p:nvSpPr>
        <p:spPr>
          <a:xfrm>
            <a:off x="1141674" y="1588962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156664" y="1588965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043445" y="4571992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058435" y="4557005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  <p:sp>
        <p:nvSpPr>
          <p:cNvPr id="47" name="Oval 46"/>
          <p:cNvSpPr/>
          <p:nvPr/>
        </p:nvSpPr>
        <p:spPr>
          <a:xfrm>
            <a:off x="5189007" y="4557009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203997" y="4542022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</a:p>
        </p:txBody>
      </p:sp>
      <p:sp>
        <p:nvSpPr>
          <p:cNvPr id="49" name="Oval 48"/>
          <p:cNvSpPr/>
          <p:nvPr/>
        </p:nvSpPr>
        <p:spPr>
          <a:xfrm>
            <a:off x="3675005" y="4542013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704985" y="4542016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51" name="Oval 50"/>
          <p:cNvSpPr/>
          <p:nvPr/>
        </p:nvSpPr>
        <p:spPr>
          <a:xfrm>
            <a:off x="2865540" y="4542015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895520" y="4542018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53" name="Oval 52"/>
          <p:cNvSpPr/>
          <p:nvPr/>
        </p:nvSpPr>
        <p:spPr>
          <a:xfrm>
            <a:off x="1126679" y="5726237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1141669" y="5711250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55" name="Oval 54"/>
          <p:cNvSpPr/>
          <p:nvPr/>
        </p:nvSpPr>
        <p:spPr>
          <a:xfrm>
            <a:off x="3689996" y="4062331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3719976" y="4047344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57" name="Oval 56"/>
          <p:cNvSpPr/>
          <p:nvPr/>
        </p:nvSpPr>
        <p:spPr>
          <a:xfrm>
            <a:off x="5203996" y="4047338"/>
            <a:ext cx="342361" cy="34477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233976" y="4047341"/>
            <a:ext cx="345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4063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7" grpId="0"/>
      <p:bldP spid="28" grpId="0"/>
      <p:bldP spid="32" grpId="0"/>
      <p:bldP spid="33" grpId="0"/>
      <p:bldP spid="34" grpId="0"/>
      <p:bldP spid="35" grpId="0"/>
      <p:bldP spid="46" grpId="0"/>
      <p:bldP spid="48" grpId="0"/>
      <p:bldP spid="50" grpId="0"/>
      <p:bldP spid="52" grpId="0"/>
      <p:bldP spid="56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85" y="215223"/>
            <a:ext cx="10515600" cy="924030"/>
          </a:xfrm>
        </p:spPr>
        <p:txBody>
          <a:bodyPr/>
          <a:lstStyle/>
          <a:p>
            <a:r>
              <a:rPr lang="en-US" b="1" u="sng" dirty="0" smtClean="0"/>
              <a:t>Tariff Diagram</a:t>
            </a:r>
            <a:r>
              <a:rPr lang="en-US" b="1" u="sng" smtClean="0"/>
              <a:t>: Key Questions</a:t>
            </a:r>
            <a:endParaRPr lang="en-US" b="1" u="sng"/>
          </a:p>
        </p:txBody>
      </p:sp>
      <p:sp>
        <p:nvSpPr>
          <p:cNvPr id="5" name="TextBox 4"/>
          <p:cNvSpPr txBox="1"/>
          <p:nvPr/>
        </p:nvSpPr>
        <p:spPr>
          <a:xfrm>
            <a:off x="220192" y="1139253"/>
            <a:ext cx="5371140" cy="53245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TASK: </a:t>
            </a:r>
            <a:r>
              <a:rPr lang="en-US" sz="2000" i="1" dirty="0" smtClean="0"/>
              <a:t>Use letters from the diagram to express the correct answers – the first one is done for you.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b="1" u="sng" dirty="0" err="1" smtClean="0"/>
              <a:t>i</a:t>
            </a:r>
            <a:r>
              <a:rPr lang="en-US" sz="2000" b="1" u="sng" dirty="0" smtClean="0"/>
              <a:t>) BEFORE TRADE</a:t>
            </a:r>
            <a:r>
              <a:rPr lang="is-IS" sz="2000" b="1" u="sng" dirty="0" smtClean="0"/>
              <a:t>…</a:t>
            </a:r>
            <a:endParaRPr lang="en-US" sz="2000" b="1" u="sng" dirty="0" smtClean="0"/>
          </a:p>
          <a:p>
            <a:pPr marL="342900" indent="-342900">
              <a:buAutoNum type="arabicPeriod"/>
            </a:pPr>
            <a:r>
              <a:rPr lang="en-US" sz="2000" dirty="0" smtClean="0"/>
              <a:t>Define CS and PS</a:t>
            </a:r>
          </a:p>
          <a:p>
            <a:pPr marL="342900" indent="-342900"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is the area of CS? </a:t>
            </a:r>
            <a:r>
              <a:rPr lang="en-US" sz="2000" b="1" i="1" u="sng" dirty="0" smtClean="0"/>
              <a:t>CS = P*-A-B</a:t>
            </a:r>
          </a:p>
          <a:p>
            <a:pPr marL="342900" indent="-342900"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is domestic PS? </a:t>
            </a:r>
          </a:p>
          <a:p>
            <a:pPr marL="342900" indent="-342900">
              <a:buAutoNum type="arabicPeriod"/>
            </a:pPr>
            <a:endParaRPr lang="en-US" sz="2000" dirty="0" smtClean="0"/>
          </a:p>
          <a:p>
            <a:pPr algn="ctr"/>
            <a:r>
              <a:rPr lang="en-US" sz="2000" b="1" u="sng" dirty="0" smtClean="0"/>
              <a:t>ii) AFTER TRADE (S WORLD)</a:t>
            </a:r>
            <a:r>
              <a:rPr lang="is-IS" sz="2000" b="1" u="sng" dirty="0" smtClean="0"/>
              <a:t>…</a:t>
            </a:r>
            <a:endParaRPr lang="en-US" sz="2000" b="1" u="sng" dirty="0" smtClean="0"/>
          </a:p>
          <a:p>
            <a:pPr marL="342900" indent="-342900">
              <a:buAutoNum type="arabicPeriod"/>
            </a:pPr>
            <a:r>
              <a:rPr lang="en-US" sz="2000" dirty="0" smtClean="0"/>
              <a:t>What is the new market P?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What is the new CS?</a:t>
            </a:r>
          </a:p>
          <a:p>
            <a:pPr marL="342900" indent="-342900"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is the gain in CS?</a:t>
            </a:r>
          </a:p>
          <a:p>
            <a:pPr marL="342900" indent="-342900"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is domestic PS?</a:t>
            </a:r>
          </a:p>
          <a:p>
            <a:pPr marL="342900" indent="-342900"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is the loss domestic in PS?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How much is S domestically?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How much is D domestically? 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How much is imported?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1193" y="1139253"/>
            <a:ext cx="6145967" cy="532453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/>
              <a:t>iii) AFTER TARIFF (S WORLD + TARIFF)</a:t>
            </a:r>
            <a:r>
              <a:rPr lang="is-IS" sz="2000" b="1" u="sng" dirty="0" smtClean="0"/>
              <a:t>…</a:t>
            </a:r>
            <a:endParaRPr lang="en-US" sz="2000" b="1" u="sng" dirty="0"/>
          </a:p>
          <a:p>
            <a:pPr marL="342900" indent="-342900">
              <a:buAutoNum type="arabicPeriod"/>
            </a:pPr>
            <a:r>
              <a:rPr lang="en-US" sz="2000" dirty="0"/>
              <a:t>W</a:t>
            </a:r>
            <a:r>
              <a:rPr lang="en-US" sz="2000" dirty="0" smtClean="0"/>
              <a:t>hat </a:t>
            </a:r>
            <a:r>
              <a:rPr lang="en-US" sz="2000" dirty="0"/>
              <a:t>is </a:t>
            </a:r>
            <a:r>
              <a:rPr lang="en-US" sz="2000" dirty="0" smtClean="0"/>
              <a:t>the new </a:t>
            </a:r>
            <a:r>
              <a:rPr lang="en-US" sz="2000" dirty="0"/>
              <a:t>market P?</a:t>
            </a:r>
          </a:p>
          <a:p>
            <a:pPr marL="342900" indent="-342900">
              <a:buAutoNum type="arabicPeriod"/>
            </a:pPr>
            <a:r>
              <a:rPr lang="en-US" sz="2000" dirty="0"/>
              <a:t>How much is </a:t>
            </a:r>
            <a:r>
              <a:rPr lang="en-US" sz="2000" dirty="0" smtClean="0"/>
              <a:t>the </a:t>
            </a:r>
            <a:r>
              <a:rPr lang="en-US" sz="2000" dirty="0"/>
              <a:t>tariff per unit</a:t>
            </a:r>
            <a:r>
              <a:rPr lang="en-US" sz="2000" dirty="0" smtClean="0"/>
              <a:t>?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What is the </a:t>
            </a:r>
            <a:r>
              <a:rPr lang="en-US" sz="2000" dirty="0" smtClean="0"/>
              <a:t>new CS?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What is the loss in CS?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What is the domestic PS?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What is the gain in domestic PS?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How much is S domestically?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How much is D domestically?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How much is imported?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What is the Govt. tax revenue from the tariff? 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algn="ctr"/>
            <a:r>
              <a:rPr lang="en-US" sz="2000" b="1" u="sng" dirty="0" smtClean="0"/>
              <a:t>iv) EXTENSION</a:t>
            </a:r>
            <a:r>
              <a:rPr lang="is-IS" sz="2000" b="1" u="sng" dirty="0" smtClean="0"/>
              <a:t>…</a:t>
            </a:r>
          </a:p>
          <a:p>
            <a:pPr marL="457200" indent="-457200">
              <a:buAutoNum type="alphaUcPeriod"/>
            </a:pPr>
            <a:r>
              <a:rPr lang="is-IS" sz="2000" dirty="0" smtClean="0"/>
              <a:t>Explain why S world is perfectly elastic</a:t>
            </a:r>
          </a:p>
          <a:p>
            <a:pPr marL="457200" indent="-457200">
              <a:buAutoNum type="alphaUcPeriod"/>
            </a:pPr>
            <a:r>
              <a:rPr lang="is-IS" sz="2000" dirty="0" smtClean="0"/>
              <a:t>What are the economic benefits and drawbacks of the tariff (Hint: refer to CS, PS and Govt. </a:t>
            </a:r>
            <a:r>
              <a:rPr lang="en-US" sz="2000" dirty="0" smtClean="0"/>
              <a:t>R</a:t>
            </a:r>
            <a:r>
              <a:rPr lang="is-IS" sz="2000" dirty="0" smtClean="0"/>
              <a:t>evenue) </a:t>
            </a:r>
          </a:p>
          <a:p>
            <a:pPr marL="457200" indent="-457200">
              <a:buAutoNum type="alphaUcPeriod"/>
            </a:pPr>
            <a:r>
              <a:rPr lang="is-IS" sz="2000" dirty="0" smtClean="0"/>
              <a:t>Are you for or </a:t>
            </a:r>
            <a:r>
              <a:rPr lang="is-IS" sz="2000" smtClean="0"/>
              <a:t>against EU tariffs</a:t>
            </a:r>
            <a:r>
              <a:rPr lang="is-IS" sz="2000" dirty="0" smtClean="0"/>
              <a:t>? Justify your position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33957" y="0"/>
            <a:ext cx="1758043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Page 19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026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849CFE02CD74F92A1769301D06646" ma:contentTypeVersion="1" ma:contentTypeDescription="Create a new document." ma:contentTypeScope="" ma:versionID="df869ed721f02c6d6cfac3424a27bc3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31AF2-4384-41A8-990B-39A2DB1C3C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394F87-47A7-463D-A87B-EFE02C5B6A8E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2402AF7-EAE5-4D90-81E7-49C999EF4F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366</Words>
  <Application>Microsoft Office PowerPoint</Application>
  <PresentationFormat>Custom</PresentationFormat>
  <Paragraphs>68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Homework due W/C 28th Jan </vt:lpstr>
      <vt:lpstr>Tariff Diagram</vt:lpstr>
      <vt:lpstr>Tariff Diagram: Key Questions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 Free Trade v Protectionism</dc:title>
  <dc:creator>David Dyson</dc:creator>
  <cp:lastModifiedBy>Stuart Hibbert</cp:lastModifiedBy>
  <cp:revision>161</cp:revision>
  <cp:lastPrinted>2017-01-10T07:52:54Z</cp:lastPrinted>
  <dcterms:created xsi:type="dcterms:W3CDTF">2016-12-13T08:21:37Z</dcterms:created>
  <dcterms:modified xsi:type="dcterms:W3CDTF">2019-01-27T07:43:18Z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0x01010060F849CFE02CD74F92A1769301D06646</vt:lpwstr>
  </property>
</Properties>
</file>