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66" r:id="rId5"/>
    <p:sldId id="268" r:id="rId6"/>
    <p:sldId id="257" r:id="rId7"/>
    <p:sldId id="259" r:id="rId8"/>
    <p:sldId id="260" r:id="rId9"/>
    <p:sldId id="262" r:id="rId10"/>
    <p:sldId id="269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6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9908C-63BE-4F20-BF3B-3E2C292EC8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DEB987-97A9-42D8-870F-02D9D7462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17547-C119-41A6-9900-A6C972FCA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3750-0174-4909-8DE3-B98988EA90D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CA458-52FF-4AF6-8676-BCC4526AD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2C24A-1F0A-4EB4-906D-03E7843E7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3168-0D98-475A-98FF-A37217C36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34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94DC8-6228-4C6C-8673-2DBEFB01B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5137DA-0B3A-4F79-B89B-169682812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96E89-AD4A-41F6-B52B-612B994AE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3750-0174-4909-8DE3-B98988EA90D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C6081-CADE-4DA5-98D5-C1F68CD5F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52018-0CE6-4686-B298-848B97722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3168-0D98-475A-98FF-A37217C36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57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5E9FAF-61CB-46C4-8737-64AE21BD01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9FE216-8596-4BC6-B2A6-3D926E8CA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8D498-BA24-4B4C-96F6-1EBA61F8C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3750-0174-4909-8DE3-B98988EA90D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4CACF-BD45-43C6-AA2E-4452DE539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45594-FAC6-4E53-9B85-CE620A41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3168-0D98-475A-98FF-A37217C36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48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15BF3-0A6A-4D5A-9FAA-92BD82128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F3B65-3530-4614-AF0B-2D8C39CDF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5C2C0B-FE4B-4250-9053-5994D473E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3750-0174-4909-8DE3-B98988EA90D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4ECDF-E01D-4749-8236-ACB2264B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14B58-8F0B-4AD9-AB8A-4D46592E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3168-0D98-475A-98FF-A37217C36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65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ADBE4-5A10-43E5-8D71-0FCBBEC37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A239E-B326-468A-AC11-480C378B7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D9F89-C3F2-4DA0-8A45-2EBFBCB5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3750-0174-4909-8DE3-B98988EA90D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9E54C-6087-47ED-810A-680FB4DEA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49A87-8F64-4E1D-9F8B-E8FE4F67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3168-0D98-475A-98FF-A37217C36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17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DE810-A4E6-4C5C-9BAA-3A613097D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8908D-71E0-44FC-874F-D809AAC1F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E0B774-A823-4786-BBE5-483A27BA7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1A5035-D83F-46B2-9745-5A29E7405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3750-0174-4909-8DE3-B98988EA90D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5876C-D6BA-4351-9A19-772199ACE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A5CE3-1FC9-4614-B532-4BE94FD1C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3168-0D98-475A-98FF-A37217C36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32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BE88A-D2AB-4379-BAE8-0C6F8533C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118F63-5C80-4F08-BE2C-685CEF68F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AF095-8482-4A74-9C11-BFE9DE0A24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F30EFA-1750-4B91-BEA1-580B9488E4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97E256-282E-494E-8184-B69BB86EB8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12342B-5D07-4AA5-A63A-802FBFA0C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3750-0174-4909-8DE3-B98988EA90D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5B9F34-61DB-4C2B-955D-C5A40BB1E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F5FEE4-1C0E-4058-BCA0-0BE5915D0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3168-0D98-475A-98FF-A37217C36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22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561FC-35B0-436C-A3F5-77C7AA75E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AC2FA2-2E56-4314-92F8-5BAAFC960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3750-0174-4909-8DE3-B98988EA90D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8105AE-A875-446C-A5DF-C03F69C82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D8836A-F30B-44E4-A008-35363E88D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3168-0D98-475A-98FF-A37217C36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201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F4CBC2-B08C-491B-A78D-D2A24CF44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3750-0174-4909-8DE3-B98988EA90D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0A1ED-BE46-4CF9-BA38-57B1430DB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E972D8-2640-48D6-BBF0-C7AC87C47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3168-0D98-475A-98FF-A37217C36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22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6BC2F-B9C7-481C-9663-9D1CA5FFB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B96B1-9019-463F-84A0-6E001F664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911BA-0263-4A23-A27A-4D8906CF38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E81CB4-98E5-45BD-97D3-1E86BB448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3750-0174-4909-8DE3-B98988EA90D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AAF61F-CE4C-4D0E-94C8-7314A271B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54D45E-014F-40DE-8B96-5874A49E4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3168-0D98-475A-98FF-A37217C36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90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C1D32-4DB0-48F8-8239-03E5558D2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073BBF-43BD-4CF3-BB0A-96E9D7AB89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6758D6-F350-449F-AA7A-F2A083E1C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385EB6-9BB5-40E6-911E-2896DB7D0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83750-0174-4909-8DE3-B98988EA90D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A7D11-C217-4319-AE7D-11C65B9CD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D9DCB5-A2C6-4197-88CC-E4673292E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3168-0D98-475A-98FF-A37217C36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73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8ED7CF-CC28-4891-80EB-AEC98B29B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29222-24D1-4072-A420-E327D88AF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B0B74-792D-4AD6-B6A4-48E5E0230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83750-0174-4909-8DE3-B98988EA90D5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D00A1-F18D-4E00-97C6-94AD1395C8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44EE2-1D46-4FDD-B72E-A5358013BB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43168-0D98-475A-98FF-A37217C36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401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A53C6-5E53-44A7-B8A2-AE6C2FA381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9447" y="4020110"/>
            <a:ext cx="9144000" cy="2387600"/>
          </a:xfrm>
        </p:spPr>
        <p:txBody>
          <a:bodyPr/>
          <a:lstStyle/>
          <a:p>
            <a:pPr algn="l"/>
            <a:r>
              <a:rPr lang="en-GB" b="1" dirty="0"/>
              <a:t>Unit 19 – Scriptwriting</a:t>
            </a:r>
            <a:br>
              <a:rPr lang="en-GB" dirty="0"/>
            </a:br>
            <a:r>
              <a:rPr lang="en-GB" dirty="0"/>
              <a:t>Learning Aim A – part1</a:t>
            </a:r>
          </a:p>
        </p:txBody>
      </p:sp>
    </p:spTree>
    <p:extLst>
      <p:ext uri="{BB962C8B-B14F-4D97-AF65-F5344CB8AC3E}">
        <p14:creationId xmlns:p14="http://schemas.microsoft.com/office/powerpoint/2010/main" val="3529720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A9BE5C-2247-40EB-8D02-7C94ED62E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/>
              <a:t>Task 1.c What do screen writers have to consider, as part of their job?</a:t>
            </a:r>
            <a:endParaRPr lang="en-GB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9CD066-3284-4811-B937-63F9A533E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9459"/>
            <a:ext cx="10515600" cy="4007504"/>
          </a:xfrm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/>
              <a:t>-Budget allocation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Insert text here…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-Optioning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Insert text here…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540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3EBF6-5723-40A7-A17D-9948FF5F2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/>
              <a:t>Task 1.d What do writers have to do, to remain successful in the industry?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C6FB6-62E3-4AA0-B5E8-124E34B63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Insert text here…</a:t>
            </a:r>
          </a:p>
        </p:txBody>
      </p:sp>
    </p:spTree>
    <p:extLst>
      <p:ext uri="{BB962C8B-B14F-4D97-AF65-F5344CB8AC3E}">
        <p14:creationId xmlns:p14="http://schemas.microsoft.com/office/powerpoint/2010/main" val="3710836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1C3C3-D57A-4D84-A08B-D6EEA7218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b="1" dirty="0"/>
              <a:t>Task 1.e What is the process in which a screenplay writer works and that a screenplay goes through?</a:t>
            </a:r>
            <a:br>
              <a:rPr lang="en-GB" altLang="en-US" b="1" dirty="0"/>
            </a:b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9FCE1-9F1D-4519-9C7C-2B442D477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6330"/>
            <a:ext cx="10515600" cy="4231341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-Planning:</a:t>
            </a:r>
          </a:p>
          <a:p>
            <a:pPr marL="0" indent="0">
              <a:buNone/>
            </a:pP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-Script editing:</a:t>
            </a:r>
          </a:p>
          <a:p>
            <a:pPr marL="0" indent="0">
              <a:buNone/>
            </a:pP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-Shooting script:</a:t>
            </a:r>
          </a:p>
          <a:p>
            <a:pPr marL="0" indent="0">
              <a:buNone/>
            </a:pP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-Page lockdown / Adjustment during shooting:</a:t>
            </a:r>
          </a:p>
          <a:p>
            <a:pPr marL="0" indent="0">
              <a:buNone/>
            </a:pP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-A writer’s involvement during production: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3059" y="1296234"/>
            <a:ext cx="112528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TASK. Type up a detailed sentence explaining what your understanding is of each of the following phrases-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Planning, Script editing, Shooting script, Page lockdown/Adjustment during shooting and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Involvement in production.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117368-FE34-42B9-9039-7EB2B13148FF}"/>
              </a:ext>
            </a:extLst>
          </p:cNvPr>
          <p:cNvSpPr txBox="1"/>
          <p:nvPr/>
        </p:nvSpPr>
        <p:spPr>
          <a:xfrm>
            <a:off x="11049001" y="5826008"/>
            <a:ext cx="1230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NB Think about your chosen screenwriters and give real world examples.</a:t>
            </a:r>
          </a:p>
        </p:txBody>
      </p:sp>
    </p:spTree>
    <p:extLst>
      <p:ext uri="{BB962C8B-B14F-4D97-AF65-F5344CB8AC3E}">
        <p14:creationId xmlns:p14="http://schemas.microsoft.com/office/powerpoint/2010/main" val="3140455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41075-A856-48E1-9427-433743672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b="1" dirty="0"/>
              <a:t>Task 1.f What are the key skills and various demands that a scriptwriter needs to develop and undertake?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F5551-08E6-45C4-8603-519CAF4A6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3953"/>
            <a:ext cx="10515600" cy="1084729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u="sng" dirty="0">
                <a:solidFill>
                  <a:schemeClr val="bg1">
                    <a:lumMod val="50000"/>
                  </a:schemeClr>
                </a:solidFill>
              </a:rPr>
              <a:t>Finally, moving away from TV and film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and looking at- </a:t>
            </a:r>
            <a:r>
              <a:rPr lang="en-GB" sz="2000" b="1" dirty="0">
                <a:solidFill>
                  <a:schemeClr val="bg1">
                    <a:lumMod val="50000"/>
                  </a:schemeClr>
                </a:solidFill>
              </a:rPr>
              <a:t>gaming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GB" sz="2000" b="1" dirty="0">
                <a:solidFill>
                  <a:schemeClr val="bg1">
                    <a:lumMod val="50000"/>
                  </a:schemeClr>
                </a:solidFill>
              </a:rPr>
              <a:t>radio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en-GB" sz="2000" b="1" dirty="0">
                <a:solidFill>
                  <a:schemeClr val="bg1">
                    <a:lumMod val="50000"/>
                  </a:schemeClr>
                </a:solidFill>
              </a:rPr>
              <a:t>factual programming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TASK. What consideration do writers have to give to Fact checking (factual programming), Branching narratives (gaming) and Sound Effects  and Music Beds (Radio).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3035" y="3837172"/>
            <a:ext cx="2684930" cy="274986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Fact checking in </a:t>
            </a:r>
            <a:r>
              <a:rPr lang="en-GB" sz="1800" b="1" dirty="0">
                <a:solidFill>
                  <a:schemeClr val="bg1">
                    <a:lumMod val="50000"/>
                  </a:schemeClr>
                </a:solidFill>
              </a:rPr>
              <a:t>factual programming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74558" y="3837172"/>
            <a:ext cx="2684930" cy="274986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Branching narratives in </a:t>
            </a:r>
            <a:r>
              <a:rPr lang="en-GB" sz="1800" b="1" dirty="0">
                <a:solidFill>
                  <a:schemeClr val="bg1">
                    <a:lumMod val="50000"/>
                  </a:schemeClr>
                </a:solidFill>
              </a:rPr>
              <a:t>video games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996081" y="3837172"/>
            <a:ext cx="2684930" cy="276981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Sound effects in </a:t>
            </a:r>
            <a:r>
              <a:rPr lang="en-GB" sz="1800" b="1" dirty="0">
                <a:solidFill>
                  <a:schemeClr val="bg1">
                    <a:lumMod val="50000"/>
                  </a:schemeClr>
                </a:solidFill>
              </a:rPr>
              <a:t>Radio</a:t>
            </a:r>
          </a:p>
        </p:txBody>
      </p:sp>
    </p:spTree>
    <p:extLst>
      <p:ext uri="{BB962C8B-B14F-4D97-AF65-F5344CB8AC3E}">
        <p14:creationId xmlns:p14="http://schemas.microsoft.com/office/powerpoint/2010/main" val="1169371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2A8857A-CA62-47EA-8E11-44A4C94DE8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778" y="1687226"/>
            <a:ext cx="9530443" cy="339531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BAC3297-528E-4CEE-886C-967A0F265864}"/>
              </a:ext>
            </a:extLst>
          </p:cNvPr>
          <p:cNvSpPr/>
          <p:nvPr/>
        </p:nvSpPr>
        <p:spPr>
          <a:xfrm>
            <a:off x="5268686" y="3467099"/>
            <a:ext cx="751114" cy="2449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1DE18E-4AE0-41B4-9482-0F461503CAE9}"/>
              </a:ext>
            </a:extLst>
          </p:cNvPr>
          <p:cNvSpPr/>
          <p:nvPr/>
        </p:nvSpPr>
        <p:spPr>
          <a:xfrm>
            <a:off x="2237015" y="3467099"/>
            <a:ext cx="751114" cy="2612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12B5C9-6078-4613-B47F-787EC4022E75}"/>
              </a:ext>
            </a:extLst>
          </p:cNvPr>
          <p:cNvSpPr/>
          <p:nvPr/>
        </p:nvSpPr>
        <p:spPr>
          <a:xfrm>
            <a:off x="8474529" y="3341913"/>
            <a:ext cx="805542" cy="2449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836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FDFB-E588-4C54-BECD-72B8CDD55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does a screenwriter do?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E9B9EB-237A-47FF-84F6-D1EE85758A27}"/>
              </a:ext>
            </a:extLst>
          </p:cNvPr>
          <p:cNvSpPr txBox="1"/>
          <p:nvPr/>
        </p:nvSpPr>
        <p:spPr>
          <a:xfrm>
            <a:off x="201706" y="1818549"/>
            <a:ext cx="11739923" cy="230832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Write a short paragraph describing and explaining what it is a screenplay writer does. Remember to include knowledge you’ve picked up over the past few lessons. What aspects do screenwriters include in a script? What aspects of the production are screenwriters involved in?</a:t>
            </a:r>
          </a:p>
          <a:p>
            <a:r>
              <a:rPr lang="en-GB" dirty="0"/>
              <a:t>You are encouraged to go into as much detail as possible.</a:t>
            </a:r>
          </a:p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Type here…</a:t>
            </a:r>
          </a:p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739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84FC5-2B67-4424-952B-6B53C282C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423" y="-127934"/>
            <a:ext cx="10515600" cy="1325563"/>
          </a:xfrm>
        </p:spPr>
        <p:txBody>
          <a:bodyPr/>
          <a:lstStyle/>
          <a:p>
            <a:r>
              <a:rPr lang="en-GB" b="1" dirty="0"/>
              <a:t>Task 1. Research 3 screenwriters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1BAA3-BC09-4BC9-9224-F46A8514C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630"/>
            <a:ext cx="10515600" cy="5301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-Charlie Kaufman*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TASK. Research 3 screenwriters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Along with Charlie Kaufman, choose </a:t>
            </a:r>
            <a:r>
              <a:rPr lang="en-GB" b="1" u="sng" dirty="0">
                <a:solidFill>
                  <a:schemeClr val="bg1">
                    <a:lumMod val="50000"/>
                  </a:schemeClr>
                </a:solidFill>
              </a:rPr>
              <a:t>2 more writers</a:t>
            </a:r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and do some basic internet research on them. </a:t>
            </a:r>
          </a:p>
          <a:p>
            <a:pPr marL="0" indent="0">
              <a:buNone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When confident, over the page, write a comprehensive paragraph that details their respective- </a:t>
            </a:r>
            <a:r>
              <a:rPr lang="en-GB" i="1" dirty="0">
                <a:solidFill>
                  <a:schemeClr val="bg1">
                    <a:lumMod val="50000"/>
                  </a:schemeClr>
                </a:solidFill>
              </a:rPr>
              <a:t>filmography, successes, failures, style of writing and types of production they work on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0532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60889"/>
            <a:ext cx="3832412" cy="4015911"/>
          </a:xfrm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-Example 1 - CHARLIE KAUFMAN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6C84FC5-2B67-4424-952B-6B53C282C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-190687"/>
            <a:ext cx="10515600" cy="1325563"/>
          </a:xfrm>
        </p:spPr>
        <p:txBody>
          <a:bodyPr/>
          <a:lstStyle/>
          <a:p>
            <a:r>
              <a:rPr lang="en-GB" b="1" dirty="0"/>
              <a:t>Task 1. Research 3 screenwriters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121523" y="860889"/>
            <a:ext cx="3832412" cy="401591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-Example 2 – A writer of your choice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43046" y="860889"/>
            <a:ext cx="3832412" cy="404504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-Example 3 – A writer of your choice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5E54B9-C5E4-4D95-853A-9529DCBF0503}"/>
              </a:ext>
            </a:extLst>
          </p:cNvPr>
          <p:cNvSpPr txBox="1"/>
          <p:nvPr/>
        </p:nvSpPr>
        <p:spPr>
          <a:xfrm>
            <a:off x="11049001" y="5826008"/>
            <a:ext cx="1230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NB do not copy and paste! </a:t>
            </a:r>
          </a:p>
          <a:p>
            <a:r>
              <a:rPr lang="en-GB" sz="1200" dirty="0">
                <a:solidFill>
                  <a:srgbClr val="FF0000"/>
                </a:solidFill>
              </a:rPr>
              <a:t>Read and put content into your own words.</a:t>
            </a:r>
          </a:p>
        </p:txBody>
      </p:sp>
      <p:pic>
        <p:nvPicPr>
          <p:cNvPr id="1026" name="Picture 2" descr="Screenplay Review – Killing Charlie Kaufman">
            <a:extLst>
              <a:ext uri="{FF2B5EF4-FFF2-40B4-BE49-F238E27FC236}">
                <a16:creationId xmlns:a16="http://schemas.microsoft.com/office/drawing/2014/main" id="{87D721A7-985E-49D5-AE41-8793D7551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163" y="5034642"/>
            <a:ext cx="1230085" cy="123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109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66384E0-E67E-4F68-871A-4A8F569866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05" t="18990" r="14606" b="15870"/>
          <a:stretch/>
        </p:blipFill>
        <p:spPr bwMode="auto">
          <a:xfrm>
            <a:off x="1006350" y="-244929"/>
            <a:ext cx="10161370" cy="6661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52799" y="1228162"/>
            <a:ext cx="233979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Insert text here…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741458" y="1228162"/>
            <a:ext cx="233979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Insert text here…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810869" y="4679574"/>
            <a:ext cx="233979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Insert text here…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831976" y="4679574"/>
            <a:ext cx="233979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Insert text here…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7862048" y="4679574"/>
            <a:ext cx="233979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Insert text here…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</p:txBody>
      </p:sp>
      <p:sp>
        <p:nvSpPr>
          <p:cNvPr id="3" name="Rectangle 2"/>
          <p:cNvSpPr/>
          <p:nvPr/>
        </p:nvSpPr>
        <p:spPr>
          <a:xfrm>
            <a:off x="7198661" y="2375646"/>
            <a:ext cx="1550893" cy="79785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205317" y="5788218"/>
            <a:ext cx="1550893" cy="79785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8256496" y="5784123"/>
            <a:ext cx="1550893" cy="79785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361086" y="2512965"/>
            <a:ext cx="1226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Insert suitable</a:t>
            </a:r>
          </a:p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image here…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67742" y="5914460"/>
            <a:ext cx="1226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Insert suitable</a:t>
            </a:r>
          </a:p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image here…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68227" y="5945382"/>
            <a:ext cx="1226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Insert suitable</a:t>
            </a:r>
          </a:p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image here…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631E12-7AAE-469C-B601-20692AAE9A9D}"/>
              </a:ext>
            </a:extLst>
          </p:cNvPr>
          <p:cNvSpPr txBox="1"/>
          <p:nvPr/>
        </p:nvSpPr>
        <p:spPr>
          <a:xfrm>
            <a:off x="11049001" y="5826008"/>
            <a:ext cx="1230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NB Think about your chosen screenwriters and give real world examples.</a:t>
            </a:r>
          </a:p>
        </p:txBody>
      </p:sp>
    </p:spTree>
    <p:extLst>
      <p:ext uri="{BB962C8B-B14F-4D97-AF65-F5344CB8AC3E}">
        <p14:creationId xmlns:p14="http://schemas.microsoft.com/office/powerpoint/2010/main" val="178477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B48D03-5A44-478B-9141-E1F4CAA91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5921093"/>
            <a:ext cx="5157787" cy="823912"/>
          </a:xfrm>
        </p:spPr>
        <p:txBody>
          <a:bodyPr/>
          <a:lstStyle/>
          <a:p>
            <a:pPr algn="ctr"/>
            <a:r>
              <a:rPr lang="en-GB" altLang="en-US" i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GB" altLang="en-US" dirty="0">
                <a:solidFill>
                  <a:schemeClr val="accent1">
                    <a:lumMod val="75000"/>
                  </a:schemeClr>
                </a:solidFill>
              </a:rPr>
              <a:t>Corporations / organisations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FE820F-6B12-4EB9-9246-CEA9389BD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69858"/>
            <a:ext cx="5157787" cy="3684588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Insert text here…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99A0FF-46E5-4B54-9739-2DF17048E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5921470"/>
            <a:ext cx="5183188" cy="823912"/>
          </a:xfrm>
        </p:spPr>
        <p:txBody>
          <a:bodyPr/>
          <a:lstStyle/>
          <a:p>
            <a:pPr algn="ctr"/>
            <a:r>
              <a:rPr lang="en-GB" altLang="en-US" i="1" dirty="0">
                <a:solidFill>
                  <a:schemeClr val="bg1">
                    <a:lumMod val="50000"/>
                  </a:schemeClr>
                </a:solidFill>
              </a:rPr>
              <a:t>-</a:t>
            </a:r>
            <a:r>
              <a:rPr lang="en-GB" altLang="en-US" dirty="0">
                <a:solidFill>
                  <a:schemeClr val="bg1">
                    <a:lumMod val="50000"/>
                  </a:schemeClr>
                </a:solidFill>
              </a:rPr>
              <a:t>Independent production companies and directors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B319869-602E-43CD-ADE9-548C34523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69858"/>
            <a:ext cx="5183188" cy="3684588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Insert text here…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802003F-14DB-4EF7-A7DB-19B15F763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07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altLang="en-US" b="1" noProof="1"/>
              <a:t>Task 1.b </a:t>
            </a:r>
            <a:r>
              <a:rPr lang="en-GB" altLang="en-US" b="1" dirty="0"/>
              <a:t>Who do screenwriters work for or how do they get their work commissioned and made?</a:t>
            </a:r>
            <a:br>
              <a:rPr lang="en-GB" altLang="en-US" b="1" dirty="0"/>
            </a:br>
            <a:endParaRPr lang="en-GB" b="1" dirty="0"/>
          </a:p>
        </p:txBody>
      </p:sp>
      <p:sp>
        <p:nvSpPr>
          <p:cNvPr id="2" name="Rectangle 1"/>
          <p:cNvSpPr/>
          <p:nvPr/>
        </p:nvSpPr>
        <p:spPr>
          <a:xfrm>
            <a:off x="1295400" y="1564813"/>
            <a:ext cx="975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u="sng" dirty="0">
                <a:solidFill>
                  <a:schemeClr val="bg1">
                    <a:lumMod val="50000"/>
                  </a:schemeClr>
                </a:solidFill>
              </a:rPr>
              <a:t>TASK. You are </a:t>
            </a:r>
            <a:r>
              <a:rPr lang="en-GB" altLang="en-US" b="1" u="sng" dirty="0">
                <a:solidFill>
                  <a:schemeClr val="bg1">
                    <a:lumMod val="50000"/>
                  </a:schemeClr>
                </a:solidFill>
              </a:rPr>
              <a:t>writing a paragraph </a:t>
            </a:r>
            <a:r>
              <a:rPr lang="en-GB" altLang="en-US" u="sng" dirty="0">
                <a:solidFill>
                  <a:schemeClr val="bg1">
                    <a:lumMod val="50000"/>
                  </a:schemeClr>
                </a:solidFill>
              </a:rPr>
              <a:t>or </a:t>
            </a:r>
            <a:r>
              <a:rPr lang="en-GB" altLang="en-US" b="1" u="sng" dirty="0">
                <a:solidFill>
                  <a:schemeClr val="bg1">
                    <a:lumMod val="50000"/>
                  </a:schemeClr>
                </a:solidFill>
              </a:rPr>
              <a:t>series of short sentences</a:t>
            </a:r>
            <a:r>
              <a:rPr lang="en-GB" altLang="en-US" u="sng" dirty="0">
                <a:solidFill>
                  <a:schemeClr val="bg1">
                    <a:lumMod val="50000"/>
                  </a:schemeClr>
                </a:solidFill>
              </a:rPr>
              <a:t> that explain and describe how screenwriters </a:t>
            </a:r>
            <a:r>
              <a:rPr lang="en-GB" altLang="en-US" b="1" i="1" u="sng" dirty="0">
                <a:solidFill>
                  <a:schemeClr val="bg1">
                    <a:lumMod val="50000"/>
                  </a:schemeClr>
                </a:solidFill>
              </a:rPr>
              <a:t>get work made</a:t>
            </a:r>
            <a:r>
              <a:rPr lang="en-GB" altLang="en-US" u="sng" dirty="0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en-GB" altLang="en-US" dirty="0">
                <a:solidFill>
                  <a:schemeClr val="bg1">
                    <a:lumMod val="50000"/>
                  </a:schemeClr>
                </a:solidFill>
              </a:rPr>
              <a:t> Where possible use professional examples and elaborate on your points with the variety of media options available.</a:t>
            </a:r>
            <a:endParaRPr lang="en-GB" altLang="en-US" u="sng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648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B48D03-5A44-478B-9141-E1F4CAA91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84948"/>
            <a:ext cx="5157787" cy="823912"/>
          </a:xfrm>
        </p:spPr>
        <p:txBody>
          <a:bodyPr/>
          <a:lstStyle/>
          <a:p>
            <a:pPr algn="ctr"/>
            <a:r>
              <a:rPr lang="en-GB" altLang="en-US" dirty="0">
                <a:solidFill>
                  <a:schemeClr val="accent1">
                    <a:lumMod val="75000"/>
                  </a:schemeClr>
                </a:solidFill>
              </a:rPr>
              <a:t>-Submission of Solicited and Unsolicited material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FE820F-6B12-4EB9-9246-CEA9389BD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Write text here…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99A0FF-46E5-4B54-9739-2DF17048E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2067"/>
            <a:ext cx="5183188" cy="823912"/>
          </a:xfrm>
        </p:spPr>
        <p:txBody>
          <a:bodyPr/>
          <a:lstStyle/>
          <a:p>
            <a:pPr algn="ctr"/>
            <a:r>
              <a:rPr lang="en-GB" altLang="en-US" dirty="0">
                <a:solidFill>
                  <a:schemeClr val="bg1">
                    <a:lumMod val="50000"/>
                  </a:schemeClr>
                </a:solidFill>
              </a:rPr>
              <a:t>	-Competition briefs and charities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B319869-602E-43CD-ADE9-548C34523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Write text here…</a:t>
            </a:r>
          </a:p>
        </p:txBody>
      </p:sp>
    </p:spTree>
    <p:extLst>
      <p:ext uri="{BB962C8B-B14F-4D97-AF65-F5344CB8AC3E}">
        <p14:creationId xmlns:p14="http://schemas.microsoft.com/office/powerpoint/2010/main" val="998865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A9BE5C-2247-40EB-8D02-7C94ED62E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dirty="0"/>
              <a:t>Task 1.c What do screen writers have to consider, as part of their job?</a:t>
            </a:r>
            <a:endParaRPr lang="en-GB" b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F9CD066-3284-4811-B937-63F9A533E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8376"/>
            <a:ext cx="10515600" cy="3666565"/>
          </a:xfrm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/>
              <a:t>-Pitching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Insert text here…</a:t>
            </a:r>
          </a:p>
          <a:p>
            <a:pPr marL="0" indent="0">
              <a:buNone/>
            </a:pP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dirty="0"/>
              <a:t>-Greenlighting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Insert text here…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93059" y="1690688"/>
            <a:ext cx="112528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TASK. Type up a detailed sentence explaining what your understanding is of each of the following phrases- </a:t>
            </a:r>
          </a:p>
          <a:p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Pitching, Greenlighting, Budget allocation and Optioning.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80880F-6E37-4F47-9AE0-A5AEF20597EC}"/>
              </a:ext>
            </a:extLst>
          </p:cNvPr>
          <p:cNvSpPr txBox="1"/>
          <p:nvPr/>
        </p:nvSpPr>
        <p:spPr>
          <a:xfrm>
            <a:off x="11049001" y="5826008"/>
            <a:ext cx="1230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NB Think about your chosen screenwriters and give real world examples.</a:t>
            </a:r>
          </a:p>
        </p:txBody>
      </p:sp>
    </p:spTree>
    <p:extLst>
      <p:ext uri="{BB962C8B-B14F-4D97-AF65-F5344CB8AC3E}">
        <p14:creationId xmlns:p14="http://schemas.microsoft.com/office/powerpoint/2010/main" val="138775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638</Words>
  <Application>Microsoft Office PowerPoint</Application>
  <PresentationFormat>Widescreen</PresentationFormat>
  <Paragraphs>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Unit 19 – Scriptwriting Learning Aim A – part1</vt:lpstr>
      <vt:lpstr>PowerPoint Presentation</vt:lpstr>
      <vt:lpstr>What does a screenwriter do?</vt:lpstr>
      <vt:lpstr>Task 1. Research 3 screenwriters</vt:lpstr>
      <vt:lpstr>Task 1. Research 3 screenwriters</vt:lpstr>
      <vt:lpstr>PowerPoint Presentation</vt:lpstr>
      <vt:lpstr>Task 1.b Who do screenwriters work for or how do they get their work commissioned and made? </vt:lpstr>
      <vt:lpstr>PowerPoint Presentation</vt:lpstr>
      <vt:lpstr>Task 1.c What do screen writers have to consider, as part of their job?</vt:lpstr>
      <vt:lpstr>Task 1.c What do screen writers have to consider, as part of their job?</vt:lpstr>
      <vt:lpstr>Task 1.d What do writers have to do, to remain successful in the industry?</vt:lpstr>
      <vt:lpstr>Task 1.e What is the process in which a screenplay writer works and that a screenplay goes through? </vt:lpstr>
      <vt:lpstr>Task 1.f What are the key skills and various demands that a scriptwriter needs to develop and undertake?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19 – Scriptwriting Learning Aim A</dc:title>
  <dc:creator>Steve</dc:creator>
  <cp:lastModifiedBy>Stephen Grantham</cp:lastModifiedBy>
  <cp:revision>18</cp:revision>
  <dcterms:created xsi:type="dcterms:W3CDTF">2018-09-13T19:52:45Z</dcterms:created>
  <dcterms:modified xsi:type="dcterms:W3CDTF">2022-08-24T20:50:37Z</dcterms:modified>
</cp:coreProperties>
</file>