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13"/>
          </p:nvPr>
        </p:nvSpPr>
        <p:spPr>
          <a:xfrm>
            <a:off x="1270000" y="4267112"/>
            <a:ext cx="10464800" cy="609780"/>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en.wikipedia.org/wiki/The_Shadow_of_Death" TargetMode="External"/><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William Holman Hunt,…"/>
          <p:cNvSpPr txBox="1"/>
          <p:nvPr/>
        </p:nvSpPr>
        <p:spPr>
          <a:xfrm>
            <a:off x="203194" y="385264"/>
            <a:ext cx="3897784" cy="1566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William Holman Hunt,</a:t>
            </a:r>
          </a:p>
          <a:p>
            <a:pPr algn="l">
              <a:defRPr i="1">
                <a:latin typeface="+mj-lt"/>
                <a:ea typeface="+mj-ea"/>
                <a:cs typeface="+mj-cs"/>
                <a:sym typeface="Helvetica Neue"/>
              </a:defRPr>
            </a:pPr>
            <a:r>
              <a:t>The Shadow of Death</a:t>
            </a:r>
            <a:r>
              <a:rPr i="0"/>
              <a:t>, </a:t>
            </a:r>
          </a:p>
          <a:p>
            <a:pPr algn="l">
              <a:defRPr>
                <a:latin typeface="+mj-lt"/>
                <a:ea typeface="+mj-ea"/>
                <a:cs typeface="+mj-cs"/>
                <a:sym typeface="Helvetica Neue"/>
              </a:defRPr>
            </a:pPr>
            <a:r>
              <a:t>1873</a:t>
            </a:r>
          </a:p>
          <a:p>
            <a:pPr algn="l">
              <a:defRPr>
                <a:latin typeface="+mj-lt"/>
                <a:ea typeface="+mj-ea"/>
                <a:cs typeface="+mj-cs"/>
                <a:sym typeface="Helvetica Neue"/>
              </a:defRPr>
            </a:pPr>
            <a:r>
              <a:t>Oil on canvas, 212 x 168cm</a:t>
            </a:r>
          </a:p>
        </p:txBody>
      </p:sp>
      <p:pic>
        <p:nvPicPr>
          <p:cNvPr id="120" name="William_holman_hunt-the_shadow_of_death.jpg" descr="William_holman_hunt-the_shadow_of_death.jpg"/>
          <p:cNvPicPr>
            <a:picLocks noChangeAspect="1"/>
          </p:cNvPicPr>
          <p:nvPr/>
        </p:nvPicPr>
        <p:blipFill>
          <a:blip r:embed="rId2">
            <a:extLst/>
          </a:blip>
          <a:stretch>
            <a:fillRect/>
          </a:stretch>
        </p:blipFill>
        <p:spPr>
          <a:xfrm>
            <a:off x="5661273" y="453479"/>
            <a:ext cx="7295458" cy="911199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TextBox 2"/>
          <p:cNvSpPr txBox="1"/>
          <p:nvPr/>
        </p:nvSpPr>
        <p:spPr>
          <a:xfrm>
            <a:off x="463496" y="186627"/>
            <a:ext cx="12031676" cy="2671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j-lt"/>
                <a:ea typeface="+mj-ea"/>
                <a:cs typeface="+mj-cs"/>
                <a:sym typeface="Helvetica Neue"/>
              </a:defRPr>
            </a:pPr>
            <a:r>
              <a:t>How does Holman Hunt’s painting differ to the Gauguin religious painting we looked at?</a:t>
            </a:r>
            <a:br/>
          </a:p>
          <a:p>
            <a:pPr>
              <a:defRPr>
                <a:latin typeface="+mj-lt"/>
                <a:ea typeface="+mj-ea"/>
                <a:cs typeface="+mj-cs"/>
                <a:sym typeface="Helvetica Neue"/>
              </a:defRPr>
            </a:pPr>
            <a:r>
              <a:t>What message is each artist trying to convey?</a:t>
            </a:r>
            <a:br/>
            <a:br/>
            <a:r>
              <a:t>Why choose a religious subject?</a:t>
            </a:r>
            <a:br/>
            <a:br/>
            <a:r>
              <a:t>How/why is their respective style important?</a:t>
            </a:r>
          </a:p>
        </p:txBody>
      </p:sp>
      <p:pic>
        <p:nvPicPr>
          <p:cNvPr id="192" name="William_holman_hunt-the_shadow_of_death.jpg" descr="William_holman_hunt-the_shadow_of_death.jpg"/>
          <p:cNvPicPr>
            <a:picLocks noChangeAspect="1"/>
          </p:cNvPicPr>
          <p:nvPr/>
        </p:nvPicPr>
        <p:blipFill>
          <a:blip r:embed="rId2">
            <a:extLst/>
          </a:blip>
          <a:stretch>
            <a:fillRect/>
          </a:stretch>
        </p:blipFill>
        <p:spPr>
          <a:xfrm>
            <a:off x="7089823" y="3009013"/>
            <a:ext cx="4936671" cy="6165880"/>
          </a:xfrm>
          <a:prstGeom prst="rect">
            <a:avLst/>
          </a:prstGeom>
          <a:ln w="12700">
            <a:miter lim="400000"/>
          </a:ln>
        </p:spPr>
      </p:pic>
      <p:pic>
        <p:nvPicPr>
          <p:cNvPr id="193" name="Image" descr="Image"/>
          <p:cNvPicPr>
            <a:picLocks noChangeAspect="1"/>
          </p:cNvPicPr>
          <p:nvPr/>
        </p:nvPicPr>
        <p:blipFill>
          <a:blip r:embed="rId3">
            <a:extLst/>
          </a:blip>
          <a:stretch>
            <a:fillRect/>
          </a:stretch>
        </p:blipFill>
        <p:spPr>
          <a:xfrm>
            <a:off x="1250950" y="3035299"/>
            <a:ext cx="4799094" cy="611330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tyle: Pre-Raphaelite"/>
          <p:cNvSpPr txBox="1"/>
          <p:nvPr/>
        </p:nvSpPr>
        <p:spPr>
          <a:xfrm>
            <a:off x="76194" y="251917"/>
            <a:ext cx="298186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Style: Pre-Raphaelite</a:t>
            </a:r>
          </a:p>
        </p:txBody>
      </p:sp>
      <p:sp>
        <p:nvSpPr>
          <p:cNvPr id="123" name="Realism mixed with symbolism"/>
          <p:cNvSpPr txBox="1"/>
          <p:nvPr/>
        </p:nvSpPr>
        <p:spPr>
          <a:xfrm>
            <a:off x="76197" y="861516"/>
            <a:ext cx="431474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Realism mixed with symbolism</a:t>
            </a:r>
          </a:p>
        </p:txBody>
      </p:sp>
      <p:sp>
        <p:nvSpPr>
          <p:cNvPr id="124" name="Christian iconography used to assist…"/>
          <p:cNvSpPr txBox="1"/>
          <p:nvPr/>
        </p:nvSpPr>
        <p:spPr>
          <a:xfrm>
            <a:off x="50797" y="1471116"/>
            <a:ext cx="5161179"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Christian iconography used to assist</a:t>
            </a:r>
          </a:p>
          <a:p>
            <a:pPr algn="l">
              <a:defRPr>
                <a:latin typeface="+mj-lt"/>
                <a:ea typeface="+mj-ea"/>
                <a:cs typeface="+mj-cs"/>
                <a:sym typeface="Helvetica Neue"/>
              </a:defRPr>
            </a:pPr>
            <a:r>
              <a:t>the viewer in interpreting the scene</a:t>
            </a:r>
          </a:p>
        </p:txBody>
      </p:sp>
      <p:sp>
        <p:nvSpPr>
          <p:cNvPr id="125" name="Christ is shown as a carpenter, this is…"/>
          <p:cNvSpPr txBox="1"/>
          <p:nvPr/>
        </p:nvSpPr>
        <p:spPr>
          <a:xfrm>
            <a:off x="38150" y="2449016"/>
            <a:ext cx="5262677"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Christ is shown as a carpenter, this is</a:t>
            </a:r>
          </a:p>
          <a:p>
            <a:pPr algn="l">
              <a:defRPr>
                <a:latin typeface="+mj-lt"/>
                <a:ea typeface="+mj-ea"/>
                <a:cs typeface="+mj-cs"/>
                <a:sym typeface="Helvetica Neue"/>
              </a:defRPr>
            </a:pPr>
            <a:r>
              <a:t>representative of His life prior to </a:t>
            </a:r>
          </a:p>
          <a:p>
            <a:pPr algn="l">
              <a:defRPr>
                <a:latin typeface="+mj-lt"/>
                <a:ea typeface="+mj-ea"/>
                <a:cs typeface="+mj-cs"/>
                <a:sym typeface="Helvetica Neue"/>
              </a:defRPr>
            </a:pPr>
            <a:r>
              <a:t>preaching the word of God</a:t>
            </a:r>
          </a:p>
        </p:txBody>
      </p:sp>
      <p:sp>
        <p:nvSpPr>
          <p:cNvPr id="126" name="He is placed in a carpenter’s workshop…"/>
          <p:cNvSpPr txBox="1"/>
          <p:nvPr/>
        </p:nvSpPr>
        <p:spPr>
          <a:xfrm>
            <a:off x="38145" y="3795217"/>
            <a:ext cx="5494021"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He is placed in a carpenter’s workshop</a:t>
            </a:r>
          </a:p>
          <a:p>
            <a:pPr algn="l">
              <a:defRPr>
                <a:latin typeface="+mj-lt"/>
                <a:ea typeface="+mj-ea"/>
                <a:cs typeface="+mj-cs"/>
                <a:sym typeface="Helvetica Neue"/>
              </a:defRPr>
            </a:pPr>
            <a:r>
              <a:t>and is shown stretching after a day’s </a:t>
            </a:r>
          </a:p>
          <a:p>
            <a:pPr algn="l">
              <a:defRPr>
                <a:latin typeface="+mj-lt"/>
                <a:ea typeface="+mj-ea"/>
                <a:cs typeface="+mj-cs"/>
                <a:sym typeface="Helvetica Neue"/>
              </a:defRPr>
            </a:pPr>
            <a:r>
              <a:t>work</a:t>
            </a:r>
          </a:p>
        </p:txBody>
      </p:sp>
      <p:sp>
        <p:nvSpPr>
          <p:cNvPr id="127" name="His stretching pose casts a shadow…"/>
          <p:cNvSpPr txBox="1"/>
          <p:nvPr/>
        </p:nvSpPr>
        <p:spPr>
          <a:xfrm>
            <a:off x="23667" y="5090617"/>
            <a:ext cx="5522977" cy="19345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His stretching pose casts a shadow</a:t>
            </a:r>
          </a:p>
          <a:p>
            <a:pPr algn="l">
              <a:defRPr>
                <a:latin typeface="+mj-lt"/>
                <a:ea typeface="+mj-ea"/>
                <a:cs typeface="+mj-cs"/>
                <a:sym typeface="Helvetica Neue"/>
              </a:defRPr>
            </a:pPr>
            <a:r>
              <a:t>on the wall behind which prefigures</a:t>
            </a:r>
          </a:p>
          <a:p>
            <a:pPr algn="l">
              <a:defRPr>
                <a:latin typeface="+mj-lt"/>
                <a:ea typeface="+mj-ea"/>
                <a:cs typeface="+mj-cs"/>
                <a:sym typeface="Helvetica Neue"/>
              </a:defRPr>
            </a:pPr>
            <a:r>
              <a:t>His crucifixion pose and is witnessed </a:t>
            </a:r>
          </a:p>
          <a:p>
            <a:pPr algn="l">
              <a:defRPr>
                <a:latin typeface="+mj-lt"/>
                <a:ea typeface="+mj-ea"/>
                <a:cs typeface="+mj-cs"/>
                <a:sym typeface="Helvetica Neue"/>
              </a:defRPr>
            </a:pPr>
            <a:r>
              <a:t>by his mother Mary who kneels beside </a:t>
            </a:r>
          </a:p>
          <a:p>
            <a:pPr algn="l">
              <a:defRPr>
                <a:latin typeface="+mj-lt"/>
                <a:ea typeface="+mj-ea"/>
                <a:cs typeface="+mj-cs"/>
                <a:sym typeface="Helvetica Neue"/>
              </a:defRPr>
            </a:pPr>
            <a:r>
              <a:t>him. </a:t>
            </a:r>
          </a:p>
        </p:txBody>
      </p:sp>
      <p:sp>
        <p:nvSpPr>
          <p:cNvPr id="128" name="We see a literal foreshadowing of…"/>
          <p:cNvSpPr txBox="1"/>
          <p:nvPr/>
        </p:nvSpPr>
        <p:spPr>
          <a:xfrm>
            <a:off x="49067" y="7097217"/>
            <a:ext cx="4696969"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We see a literal foreshadowing of</a:t>
            </a:r>
          </a:p>
          <a:p>
            <a:pPr algn="l">
              <a:defRPr>
                <a:latin typeface="+mj-lt"/>
                <a:ea typeface="+mj-ea"/>
                <a:cs typeface="+mj-cs"/>
                <a:sym typeface="Helvetica Neue"/>
              </a:defRPr>
            </a:pPr>
            <a:r>
              <a:t>Christ’s crucifixion.</a:t>
            </a:r>
          </a:p>
        </p:txBody>
      </p:sp>
      <p:sp>
        <p:nvSpPr>
          <p:cNvPr id="129" name="Typology is the term used to describe…"/>
          <p:cNvSpPr txBox="1"/>
          <p:nvPr/>
        </p:nvSpPr>
        <p:spPr>
          <a:xfrm>
            <a:off x="49067" y="8024317"/>
            <a:ext cx="5438548" cy="1566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Typology is the term used to describe </a:t>
            </a:r>
          </a:p>
          <a:p>
            <a:pPr algn="l">
              <a:defRPr>
                <a:latin typeface="+mj-lt"/>
                <a:ea typeface="+mj-ea"/>
                <a:cs typeface="+mj-cs"/>
                <a:sym typeface="Helvetica Neue"/>
              </a:defRPr>
            </a:pPr>
            <a:r>
              <a:t>applying symbolic meaning to objects </a:t>
            </a:r>
          </a:p>
          <a:p>
            <a:pPr algn="l">
              <a:defRPr>
                <a:latin typeface="+mj-lt"/>
                <a:ea typeface="+mj-ea"/>
                <a:cs typeface="+mj-cs"/>
                <a:sym typeface="Helvetica Neue"/>
              </a:defRPr>
            </a:pPr>
            <a:r>
              <a:t>within the painting and Christ’s life or</a:t>
            </a:r>
          </a:p>
          <a:p>
            <a:pPr algn="l">
              <a:defRPr>
                <a:latin typeface="+mj-lt"/>
                <a:ea typeface="+mj-ea"/>
                <a:cs typeface="+mj-cs"/>
                <a:sym typeface="Helvetica Neue"/>
              </a:defRPr>
            </a:pPr>
            <a:r>
              <a:t>a religious scene</a:t>
            </a:r>
          </a:p>
        </p:txBody>
      </p:sp>
      <p:pic>
        <p:nvPicPr>
          <p:cNvPr id="130" name="William_holman_hunt-the_shadow_of_death.jpg" descr="William_holman_hunt-the_shadow_of_death.jpg"/>
          <p:cNvPicPr>
            <a:picLocks noChangeAspect="1"/>
          </p:cNvPicPr>
          <p:nvPr/>
        </p:nvPicPr>
        <p:blipFill>
          <a:blip r:embed="rId2">
            <a:extLst/>
          </a:blip>
          <a:stretch>
            <a:fillRect/>
          </a:stretch>
        </p:blipFill>
        <p:spPr>
          <a:xfrm>
            <a:off x="5661271" y="453479"/>
            <a:ext cx="7295462" cy="911199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6"/>
      <p:bldP build="whole" bldLvl="1" animBg="1" rev="0" advAuto="0" spid="123" grpId="1"/>
      <p:bldP build="whole" bldLvl="1" animBg="1" rev="0" advAuto="0" spid="127" grpId="5"/>
      <p:bldP build="whole" bldLvl="1" animBg="1" rev="0" advAuto="0" spid="126" grpId="4"/>
      <p:bldP build="whole" bldLvl="1" animBg="1" rev="0" advAuto="0" spid="125" grpId="3"/>
      <p:bldP build="whole" bldLvl="1" animBg="1" rev="0" advAuto="0" spid="129" grpId="7"/>
      <p:bldP build="whole" bldLvl="1" animBg="1" rev="0" advAuto="0" spid="124"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William_holman_hunt-the_shadow_of_death.jpg" descr="William_holman_hunt-the_shadow_of_death.jpg"/>
          <p:cNvPicPr>
            <a:picLocks noChangeAspect="1"/>
          </p:cNvPicPr>
          <p:nvPr/>
        </p:nvPicPr>
        <p:blipFill>
          <a:blip r:embed="rId2">
            <a:extLst/>
          </a:blip>
          <a:stretch>
            <a:fillRect/>
          </a:stretch>
        </p:blipFill>
        <p:spPr>
          <a:xfrm>
            <a:off x="5661273" y="453479"/>
            <a:ext cx="7295458" cy="9111999"/>
          </a:xfrm>
          <a:prstGeom prst="rect">
            <a:avLst/>
          </a:prstGeom>
          <a:ln w="12700">
            <a:miter lim="400000"/>
          </a:ln>
        </p:spPr>
      </p:pic>
      <p:sp>
        <p:nvSpPr>
          <p:cNvPr id="133" name="Objects within the painting are used to…"/>
          <p:cNvSpPr txBox="1"/>
          <p:nvPr/>
        </p:nvSpPr>
        <p:spPr>
          <a:xfrm>
            <a:off x="-25401" y="-14786"/>
            <a:ext cx="5444033"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Objects within the painting are used to</a:t>
            </a:r>
          </a:p>
          <a:p>
            <a:pPr algn="l">
              <a:defRPr>
                <a:latin typeface="+mj-lt"/>
                <a:ea typeface="+mj-ea"/>
                <a:cs typeface="+mj-cs"/>
                <a:sym typeface="Helvetica Neue"/>
              </a:defRPr>
            </a:pPr>
            <a:r>
              <a:t>Indicate Christ’s life and also how His </a:t>
            </a:r>
          </a:p>
          <a:p>
            <a:pPr algn="l">
              <a:defRPr>
                <a:latin typeface="+mj-lt"/>
                <a:ea typeface="+mj-ea"/>
                <a:cs typeface="+mj-cs"/>
                <a:sym typeface="Helvetica Neue"/>
              </a:defRPr>
            </a:pPr>
            <a:r>
              <a:t>death will occur</a:t>
            </a:r>
          </a:p>
        </p:txBody>
      </p:sp>
      <p:sp>
        <p:nvSpPr>
          <p:cNvPr id="134" name="Carpenters tools= the Cross"/>
          <p:cNvSpPr txBox="1"/>
          <p:nvPr/>
        </p:nvSpPr>
        <p:spPr>
          <a:xfrm>
            <a:off x="-12703" y="1327430"/>
            <a:ext cx="3474987" cy="4116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100">
                <a:latin typeface="+mj-lt"/>
                <a:ea typeface="+mj-ea"/>
                <a:cs typeface="+mj-cs"/>
                <a:sym typeface="Helvetica Neue"/>
              </a:defRPr>
            </a:lvl1pPr>
          </a:lstStyle>
          <a:p>
            <a:pPr/>
            <a:r>
              <a:t>Carpenters tools= the Cross</a:t>
            </a:r>
          </a:p>
        </p:txBody>
      </p:sp>
      <p:sp>
        <p:nvSpPr>
          <p:cNvPr id="135" name="Line"/>
          <p:cNvSpPr/>
          <p:nvPr/>
        </p:nvSpPr>
        <p:spPr>
          <a:xfrm>
            <a:off x="3499653" y="1482219"/>
            <a:ext cx="3323435" cy="476798"/>
          </a:xfrm>
          <a:prstGeom prst="line">
            <a:avLst/>
          </a:prstGeom>
          <a:ln w="63500">
            <a:solidFill>
              <a:srgbClr val="89FA4E"/>
            </a:solidFill>
            <a:miter lim="400000"/>
            <a:tailEnd type="triangle"/>
          </a:ln>
        </p:spPr>
        <p:txBody>
          <a:bodyPr lIns="45718" tIns="45718" rIns="45718" bIns="45718"/>
          <a:lstStyle/>
          <a:p>
            <a:pPr/>
          </a:p>
        </p:txBody>
      </p:sp>
      <p:sp>
        <p:nvSpPr>
          <p:cNvPr id="136" name="Plumb bob= Christ’s (sacred) heart"/>
          <p:cNvSpPr txBox="1"/>
          <p:nvPr/>
        </p:nvSpPr>
        <p:spPr>
          <a:xfrm>
            <a:off x="-6" y="1879200"/>
            <a:ext cx="4251085" cy="4116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100">
                <a:latin typeface="+mj-lt"/>
                <a:ea typeface="+mj-ea"/>
                <a:cs typeface="+mj-cs"/>
                <a:sym typeface="Helvetica Neue"/>
              </a:defRPr>
            </a:lvl1pPr>
          </a:lstStyle>
          <a:p>
            <a:pPr/>
            <a:r>
              <a:t>Plumb bob= Christ’s (sacred) heart</a:t>
            </a:r>
          </a:p>
        </p:txBody>
      </p:sp>
      <p:sp>
        <p:nvSpPr>
          <p:cNvPr id="137" name="Line"/>
          <p:cNvSpPr/>
          <p:nvPr/>
        </p:nvSpPr>
        <p:spPr>
          <a:xfrm>
            <a:off x="4138314" y="2109820"/>
            <a:ext cx="3703256" cy="1527175"/>
          </a:xfrm>
          <a:prstGeom prst="line">
            <a:avLst/>
          </a:prstGeom>
          <a:ln w="63500">
            <a:solidFill>
              <a:srgbClr val="89FA4E"/>
            </a:solidFill>
            <a:miter lim="400000"/>
            <a:tailEnd type="triangle"/>
          </a:ln>
        </p:spPr>
        <p:txBody>
          <a:bodyPr lIns="45718" tIns="45718" rIns="45718" bIns="45718"/>
          <a:lstStyle/>
          <a:p>
            <a:pPr/>
          </a:p>
        </p:txBody>
      </p:sp>
      <p:sp>
        <p:nvSpPr>
          <p:cNvPr id="138" name="Reeds= the sceptre given to Christ before the Crucifixion by Roman soldiers who mocked Him"/>
          <p:cNvSpPr txBox="1"/>
          <p:nvPr/>
        </p:nvSpPr>
        <p:spPr>
          <a:xfrm>
            <a:off x="-47910" y="2261011"/>
            <a:ext cx="5590653" cy="1046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atin typeface="+mj-lt"/>
                <a:ea typeface="+mj-ea"/>
                <a:cs typeface="+mj-cs"/>
                <a:sym typeface="Helvetica Neue"/>
              </a:defRPr>
            </a:lvl1pPr>
          </a:lstStyle>
          <a:p>
            <a:pPr/>
            <a:r>
              <a:t>Reeds= the sceptre given to Christ before the Crucifixion by Roman soldiers who mocked Him</a:t>
            </a:r>
          </a:p>
        </p:txBody>
      </p:sp>
      <p:sp>
        <p:nvSpPr>
          <p:cNvPr id="139" name="Line"/>
          <p:cNvSpPr/>
          <p:nvPr/>
        </p:nvSpPr>
        <p:spPr>
          <a:xfrm flipV="1">
            <a:off x="5121671" y="2460918"/>
            <a:ext cx="839864" cy="468745"/>
          </a:xfrm>
          <a:prstGeom prst="line">
            <a:avLst/>
          </a:prstGeom>
          <a:ln w="63500">
            <a:solidFill>
              <a:srgbClr val="89FA4E"/>
            </a:solidFill>
            <a:miter lim="400000"/>
            <a:tailEnd type="triangle"/>
          </a:ln>
        </p:spPr>
        <p:txBody>
          <a:bodyPr lIns="45718" tIns="45718" rIns="45718" bIns="45718"/>
          <a:lstStyle/>
          <a:p>
            <a:pPr/>
          </a:p>
        </p:txBody>
      </p:sp>
      <p:sp>
        <p:nvSpPr>
          <p:cNvPr id="140" name="The gifts from the Magi (wise men), given at His birth"/>
          <p:cNvSpPr txBox="1"/>
          <p:nvPr/>
        </p:nvSpPr>
        <p:spPr>
          <a:xfrm>
            <a:off x="-38101" y="4606766"/>
            <a:ext cx="5571034"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atin typeface="+mj-lt"/>
                <a:ea typeface="+mj-ea"/>
                <a:cs typeface="+mj-cs"/>
                <a:sym typeface="Helvetica Neue"/>
              </a:defRPr>
            </a:lvl1pPr>
          </a:lstStyle>
          <a:p>
            <a:pPr/>
            <a:r>
              <a:t>The gifts from the Magi (wise men), given at His birth</a:t>
            </a:r>
          </a:p>
        </p:txBody>
      </p:sp>
      <p:sp>
        <p:nvSpPr>
          <p:cNvPr id="141" name="Line"/>
          <p:cNvSpPr/>
          <p:nvPr/>
        </p:nvSpPr>
        <p:spPr>
          <a:xfrm>
            <a:off x="4579134" y="5063711"/>
            <a:ext cx="1169764" cy="482490"/>
          </a:xfrm>
          <a:prstGeom prst="line">
            <a:avLst/>
          </a:prstGeom>
          <a:ln w="63500">
            <a:solidFill>
              <a:srgbClr val="89FA4E"/>
            </a:solidFill>
            <a:miter lim="400000"/>
            <a:tailEnd type="triangle"/>
          </a:ln>
        </p:spPr>
        <p:txBody>
          <a:bodyPr lIns="45718" tIns="45718" rIns="45718" bIns="45718"/>
          <a:lstStyle/>
          <a:p>
            <a:pPr/>
          </a:p>
        </p:txBody>
      </p:sp>
      <p:sp>
        <p:nvSpPr>
          <p:cNvPr id="142" name="Window in the shape of a halo"/>
          <p:cNvSpPr txBox="1"/>
          <p:nvPr/>
        </p:nvSpPr>
        <p:spPr>
          <a:xfrm>
            <a:off x="2839" y="3266821"/>
            <a:ext cx="3715285" cy="4116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100">
                <a:latin typeface="+mj-lt"/>
                <a:ea typeface="+mj-ea"/>
                <a:cs typeface="+mj-cs"/>
                <a:sym typeface="Helvetica Neue"/>
              </a:defRPr>
            </a:lvl1pPr>
          </a:lstStyle>
          <a:p>
            <a:pPr/>
            <a:r>
              <a:t>Window in the shape of a halo</a:t>
            </a:r>
          </a:p>
        </p:txBody>
      </p:sp>
      <p:sp>
        <p:nvSpPr>
          <p:cNvPr id="143" name="Line"/>
          <p:cNvSpPr/>
          <p:nvPr/>
        </p:nvSpPr>
        <p:spPr>
          <a:xfrm flipV="1">
            <a:off x="3819071" y="1486314"/>
            <a:ext cx="5432845" cy="2025316"/>
          </a:xfrm>
          <a:prstGeom prst="line">
            <a:avLst/>
          </a:prstGeom>
          <a:ln w="63500">
            <a:solidFill>
              <a:srgbClr val="89FA4E"/>
            </a:solidFill>
            <a:miter lim="400000"/>
            <a:tailEnd type="triangle"/>
          </a:ln>
        </p:spPr>
        <p:txBody>
          <a:bodyPr lIns="45718" tIns="45718" rIns="45718" bIns="45718"/>
          <a:lstStyle/>
          <a:p>
            <a:pPr/>
          </a:p>
        </p:txBody>
      </p:sp>
      <p:sp>
        <p:nvSpPr>
          <p:cNvPr id="144" name="Window in the shape of a star (of Bethlehem)"/>
          <p:cNvSpPr txBox="1"/>
          <p:nvPr/>
        </p:nvSpPr>
        <p:spPr>
          <a:xfrm>
            <a:off x="12696" y="3767756"/>
            <a:ext cx="5444041"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atin typeface="+mj-lt"/>
                <a:ea typeface="+mj-ea"/>
                <a:cs typeface="+mj-cs"/>
                <a:sym typeface="Helvetica Neue"/>
              </a:defRPr>
            </a:lvl1pPr>
          </a:lstStyle>
          <a:p>
            <a:pPr/>
            <a:r>
              <a:t>Window in the shape of a star (of Bethlehem)</a:t>
            </a:r>
          </a:p>
        </p:txBody>
      </p:sp>
      <p:sp>
        <p:nvSpPr>
          <p:cNvPr id="145" name="Line"/>
          <p:cNvSpPr/>
          <p:nvPr/>
        </p:nvSpPr>
        <p:spPr>
          <a:xfrm flipV="1">
            <a:off x="4256580" y="412225"/>
            <a:ext cx="6387671" cy="3657654"/>
          </a:xfrm>
          <a:prstGeom prst="line">
            <a:avLst/>
          </a:prstGeom>
          <a:ln w="63500">
            <a:solidFill>
              <a:srgbClr val="89FA4E"/>
            </a:solidFill>
            <a:miter lim="400000"/>
            <a:tailEnd type="triangle"/>
          </a:ln>
        </p:spPr>
        <p:txBody>
          <a:bodyPr lIns="45718" tIns="45718" rIns="45718" bIns="45718"/>
          <a:lstStyle/>
          <a:p>
            <a:pPr/>
          </a:p>
        </p:txBody>
      </p:sp>
      <p:sp>
        <p:nvSpPr>
          <p:cNvPr id="146" name="Landscape of Galilee, where Jesus will wander, converting and preaching to His followers"/>
          <p:cNvSpPr txBox="1"/>
          <p:nvPr/>
        </p:nvSpPr>
        <p:spPr>
          <a:xfrm>
            <a:off x="-25096" y="5392394"/>
            <a:ext cx="5251095" cy="1046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atin typeface="+mj-lt"/>
                <a:ea typeface="+mj-ea"/>
                <a:cs typeface="+mj-cs"/>
                <a:sym typeface="Helvetica Neue"/>
              </a:defRPr>
            </a:lvl1pPr>
          </a:lstStyle>
          <a:p>
            <a:pPr/>
            <a:r>
              <a:t>Landscape of Galilee, where Jesus will wander, converting and preaching to His followers</a:t>
            </a:r>
          </a:p>
        </p:txBody>
      </p:sp>
      <p:sp>
        <p:nvSpPr>
          <p:cNvPr id="147" name="Line"/>
          <p:cNvSpPr/>
          <p:nvPr/>
        </p:nvSpPr>
        <p:spPr>
          <a:xfrm flipV="1">
            <a:off x="4488256" y="3352379"/>
            <a:ext cx="6695199" cy="3027857"/>
          </a:xfrm>
          <a:prstGeom prst="line">
            <a:avLst/>
          </a:prstGeom>
          <a:ln w="63500">
            <a:solidFill>
              <a:srgbClr val="89FA4E"/>
            </a:solidFill>
            <a:miter lim="400000"/>
            <a:tailEnd type="triangle"/>
          </a:ln>
        </p:spPr>
        <p:txBody>
          <a:bodyPr lIns="45718" tIns="45718" rIns="45718" bIns="45718"/>
          <a:lstStyle/>
          <a:p>
            <a:pPr/>
          </a:p>
        </p:txBody>
      </p:sp>
      <p:sp>
        <p:nvSpPr>
          <p:cNvPr id="148" name="Shadow cast by saw handle symbolising the spear which pierced His side"/>
          <p:cNvSpPr txBox="1"/>
          <p:nvPr/>
        </p:nvSpPr>
        <p:spPr>
          <a:xfrm>
            <a:off x="-25401" y="6514369"/>
            <a:ext cx="5444034"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atin typeface="+mj-lt"/>
                <a:ea typeface="+mj-ea"/>
                <a:cs typeface="+mj-cs"/>
                <a:sym typeface="Helvetica Neue"/>
              </a:defRPr>
            </a:lvl1pPr>
          </a:lstStyle>
          <a:p>
            <a:pPr/>
            <a:r>
              <a:t>Shadow cast by saw handle symbolising the spear which pierced His side</a:t>
            </a:r>
          </a:p>
        </p:txBody>
      </p:sp>
      <p:sp>
        <p:nvSpPr>
          <p:cNvPr id="149" name="Line"/>
          <p:cNvSpPr/>
          <p:nvPr/>
        </p:nvSpPr>
        <p:spPr>
          <a:xfrm flipV="1">
            <a:off x="4947079" y="5452365"/>
            <a:ext cx="3460961" cy="1687368"/>
          </a:xfrm>
          <a:prstGeom prst="line">
            <a:avLst/>
          </a:prstGeom>
          <a:ln w="63500">
            <a:solidFill>
              <a:srgbClr val="89FA4E"/>
            </a:solidFill>
            <a:miter lim="400000"/>
            <a:tailEnd type="triangle"/>
          </a:ln>
        </p:spPr>
        <p:txBody>
          <a:bodyPr lIns="45718" tIns="45718" rIns="45718" bIns="45718"/>
          <a:lstStyle/>
          <a:p>
            <a:pPr/>
          </a:p>
        </p:txBody>
      </p:sp>
      <p:sp>
        <p:nvSpPr>
          <p:cNvPr id="150" name="Headband representing the Crown of Thorns"/>
          <p:cNvSpPr txBox="1"/>
          <p:nvPr/>
        </p:nvSpPr>
        <p:spPr>
          <a:xfrm>
            <a:off x="-25401" y="7477596"/>
            <a:ext cx="5444034" cy="411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atin typeface="+mj-lt"/>
                <a:ea typeface="+mj-ea"/>
                <a:cs typeface="+mj-cs"/>
                <a:sym typeface="Helvetica Neue"/>
              </a:defRPr>
            </a:lvl1pPr>
          </a:lstStyle>
          <a:p>
            <a:pPr/>
            <a:r>
              <a:t>Headband representing the Crown of Thorns</a:t>
            </a:r>
          </a:p>
        </p:txBody>
      </p:sp>
      <p:sp>
        <p:nvSpPr>
          <p:cNvPr id="151" name="Line"/>
          <p:cNvSpPr/>
          <p:nvPr/>
        </p:nvSpPr>
        <p:spPr>
          <a:xfrm>
            <a:off x="5458869" y="7683186"/>
            <a:ext cx="5830460" cy="927875"/>
          </a:xfrm>
          <a:prstGeom prst="line">
            <a:avLst/>
          </a:prstGeom>
          <a:ln w="63500">
            <a:solidFill>
              <a:srgbClr val="89FA4E"/>
            </a:solidFill>
            <a:miter lim="400000"/>
            <a:tailEnd type="triangle"/>
          </a:ln>
        </p:spPr>
        <p:txBody>
          <a:bodyPr lIns="45718" tIns="45718" rIns="45718" bIns="45718"/>
          <a:lstStyle/>
          <a:p>
            <a:pPr/>
          </a:p>
        </p:txBody>
      </p:sp>
      <p:sp>
        <p:nvSpPr>
          <p:cNvPr id="152" name="Scroll with passages from the Old Testament"/>
          <p:cNvSpPr txBox="1"/>
          <p:nvPr/>
        </p:nvSpPr>
        <p:spPr>
          <a:xfrm>
            <a:off x="12699" y="7943015"/>
            <a:ext cx="5444034" cy="411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atin typeface="+mj-lt"/>
                <a:ea typeface="+mj-ea"/>
                <a:cs typeface="+mj-cs"/>
                <a:sym typeface="Helvetica Neue"/>
              </a:defRPr>
            </a:lvl1pPr>
          </a:lstStyle>
          <a:p>
            <a:pPr/>
            <a:r>
              <a:t>Scroll with passages from the Old Testament</a:t>
            </a:r>
          </a:p>
        </p:txBody>
      </p:sp>
      <p:sp>
        <p:nvSpPr>
          <p:cNvPr id="153" name="Line"/>
          <p:cNvSpPr/>
          <p:nvPr/>
        </p:nvSpPr>
        <p:spPr>
          <a:xfrm flipV="1">
            <a:off x="5277277" y="4270557"/>
            <a:ext cx="6205983" cy="4050842"/>
          </a:xfrm>
          <a:prstGeom prst="line">
            <a:avLst/>
          </a:prstGeom>
          <a:ln w="63500">
            <a:solidFill>
              <a:srgbClr val="89FA4E"/>
            </a:solidFill>
            <a:miter lim="400000"/>
            <a:tailEnd type="triangle"/>
          </a:ln>
        </p:spPr>
        <p:txBody>
          <a:bodyPr lIns="45718" tIns="45718" rIns="45718" bIns="45718"/>
          <a:lstStyle/>
          <a:p>
            <a:pPr/>
          </a:p>
        </p:txBody>
      </p:sp>
      <p:sp>
        <p:nvSpPr>
          <p:cNvPr id="154" name="Pomegranates- traditional symbol of the  Resurrection"/>
          <p:cNvSpPr txBox="1"/>
          <p:nvPr/>
        </p:nvSpPr>
        <p:spPr>
          <a:xfrm>
            <a:off x="-25401" y="8352773"/>
            <a:ext cx="5444034"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100">
                <a:latin typeface="+mj-lt"/>
                <a:ea typeface="+mj-ea"/>
                <a:cs typeface="+mj-cs"/>
                <a:sym typeface="Helvetica Neue"/>
              </a:defRPr>
            </a:pPr>
            <a:r>
              <a:t>Pomegranates- traditional symbol of the </a:t>
            </a:r>
            <a:br/>
            <a:r>
              <a:t>Resurrection  </a:t>
            </a:r>
          </a:p>
        </p:txBody>
      </p:sp>
      <p:sp>
        <p:nvSpPr>
          <p:cNvPr id="155" name="Line"/>
          <p:cNvSpPr/>
          <p:nvPr/>
        </p:nvSpPr>
        <p:spPr>
          <a:xfrm flipV="1">
            <a:off x="4972477" y="4143550"/>
            <a:ext cx="7200860" cy="4753136"/>
          </a:xfrm>
          <a:prstGeom prst="line">
            <a:avLst/>
          </a:prstGeom>
          <a:ln w="63500">
            <a:solidFill>
              <a:srgbClr val="89FA4E"/>
            </a:solidFill>
            <a:miter lim="400000"/>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1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1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1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1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1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1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1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1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1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1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1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2" fill="hold">
                                  <p:stCondLst>
                                    <p:cond delay="0"/>
                                  </p:stCondLst>
                                  <p:iterate type="el" backwards="0">
                                    <p:tmAbs val="0"/>
                                  </p:iterate>
                                  <p:childTnLst>
                                    <p:set>
                                      <p:cBhvr>
                                        <p:cTn id="90" fill="hold"/>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11"/>
      <p:bldP build="whole" bldLvl="1" animBg="1" rev="0" advAuto="0" spid="149" grpId="16"/>
      <p:bldP build="whole" bldLvl="1" animBg="1" rev="0" advAuto="0" spid="146" grpId="13"/>
      <p:bldP build="whole" bldLvl="1" animBg="1" rev="0" advAuto="0" spid="135" grpId="2"/>
      <p:bldP build="whole" bldLvl="1" animBg="1" rev="0" advAuto="0" spid="151" grpId="18"/>
      <p:bldP build="whole" bldLvl="1" animBg="1" rev="0" advAuto="0" spid="138" grpId="5"/>
      <p:bldP build="whole" bldLvl="1" animBg="1" rev="0" advAuto="0" spid="141" grpId="12"/>
      <p:bldP build="whole" bldLvl="1" animBg="1" rev="0" advAuto="0" spid="155" grpId="22"/>
      <p:bldP build="whole" bldLvl="1" animBg="1" rev="0" advAuto="0" spid="137" grpId="4"/>
      <p:bldP build="whole" bldLvl="1" animBg="1" rev="0" advAuto="0" spid="142" grpId="7"/>
      <p:bldP build="whole" bldLvl="1" animBg="1" rev="0" advAuto="0" spid="145" grpId="10"/>
      <p:bldP build="whole" bldLvl="1" animBg="1" rev="0" advAuto="0" spid="144" grpId="9"/>
      <p:bldP build="whole" bldLvl="1" animBg="1" rev="0" advAuto="0" spid="148" grpId="15"/>
      <p:bldP build="whole" bldLvl="1" animBg="1" rev="0" advAuto="0" spid="152" grpId="19"/>
      <p:bldP build="whole" bldLvl="1" animBg="1" rev="0" advAuto="0" spid="143" grpId="8"/>
      <p:bldP build="whole" bldLvl="1" animBg="1" rev="0" advAuto="0" spid="147" grpId="14"/>
      <p:bldP build="whole" bldLvl="1" animBg="1" rev="0" advAuto="0" spid="139" grpId="6"/>
      <p:bldP build="whole" bldLvl="1" animBg="1" rev="0" advAuto="0" spid="150" grpId="17"/>
      <p:bldP build="whole" bldLvl="1" animBg="1" rev="0" advAuto="0" spid="134" grpId="1"/>
      <p:bldP build="whole" bldLvl="1" animBg="1" rev="0" advAuto="0" spid="153" grpId="20"/>
      <p:bldP build="whole" bldLvl="1" animBg="1" rev="0" advAuto="0" spid="136" grpId="3"/>
      <p:bldP build="whole" bldLvl="1" animBg="1" rev="0" advAuto="0" spid="154" grpId="2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Christ’s physique is shown as…"/>
          <p:cNvSpPr txBox="1"/>
          <p:nvPr/>
        </p:nvSpPr>
        <p:spPr>
          <a:xfrm>
            <a:off x="50794" y="67764"/>
            <a:ext cx="5285538" cy="23028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Christ’s physique is shown as </a:t>
            </a:r>
          </a:p>
          <a:p>
            <a:pPr algn="l">
              <a:defRPr>
                <a:latin typeface="+mj-lt"/>
                <a:ea typeface="+mj-ea"/>
                <a:cs typeface="+mj-cs"/>
                <a:sym typeface="Helvetica Neue"/>
              </a:defRPr>
            </a:pPr>
            <a:r>
              <a:t>muscular and strong. This links with </a:t>
            </a:r>
          </a:p>
          <a:p>
            <a:pPr algn="l">
              <a:defRPr>
                <a:latin typeface="+mj-lt"/>
                <a:ea typeface="+mj-ea"/>
                <a:cs typeface="+mj-cs"/>
                <a:sym typeface="Helvetica Neue"/>
              </a:defRPr>
            </a:pPr>
            <a:r>
              <a:t>the Victorian social commentator </a:t>
            </a:r>
          </a:p>
          <a:p>
            <a:pPr algn="l">
              <a:defRPr>
                <a:latin typeface="+mj-lt"/>
                <a:ea typeface="+mj-ea"/>
                <a:cs typeface="+mj-cs"/>
                <a:sym typeface="Helvetica Neue"/>
              </a:defRPr>
            </a:pPr>
            <a:r>
              <a:t>Thomas Carlyle’s theories on the </a:t>
            </a:r>
          </a:p>
          <a:p>
            <a:pPr algn="l">
              <a:defRPr>
                <a:latin typeface="+mj-lt"/>
                <a:ea typeface="+mj-ea"/>
                <a:cs typeface="+mj-cs"/>
                <a:sym typeface="Helvetica Neue"/>
              </a:defRPr>
            </a:pPr>
            <a:r>
              <a:t>importance of physical labour for the </a:t>
            </a:r>
          </a:p>
          <a:p>
            <a:pPr algn="l">
              <a:defRPr>
                <a:latin typeface="+mj-lt"/>
                <a:ea typeface="+mj-ea"/>
                <a:cs typeface="+mj-cs"/>
                <a:sym typeface="Helvetica Neue"/>
              </a:defRPr>
            </a:pPr>
            <a:r>
              <a:t>wellbeing of the individual.</a:t>
            </a:r>
          </a:p>
        </p:txBody>
      </p:sp>
      <p:sp>
        <p:nvSpPr>
          <p:cNvPr id="158" name="Which key work have we looked at…"/>
          <p:cNvSpPr txBox="1"/>
          <p:nvPr/>
        </p:nvSpPr>
        <p:spPr>
          <a:xfrm>
            <a:off x="100429" y="2506166"/>
            <a:ext cx="5008474"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Which key work have we looked at </a:t>
            </a:r>
          </a:p>
          <a:p>
            <a:pPr algn="l">
              <a:defRPr>
                <a:latin typeface="+mj-lt"/>
                <a:ea typeface="+mj-ea"/>
                <a:cs typeface="+mj-cs"/>
                <a:sym typeface="Helvetica Neue"/>
              </a:defRPr>
            </a:pPr>
            <a:r>
              <a:t>that also referenced this theory?</a:t>
            </a:r>
          </a:p>
        </p:txBody>
      </p:sp>
      <p:sp>
        <p:nvSpPr>
          <p:cNvPr id="159" name="Christ therefore appears both…"/>
          <p:cNvSpPr txBox="1"/>
          <p:nvPr/>
        </p:nvSpPr>
        <p:spPr>
          <a:xfrm>
            <a:off x="42112" y="7085410"/>
            <a:ext cx="5455311" cy="23028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Christ therefore appears both </a:t>
            </a:r>
          </a:p>
          <a:p>
            <a:pPr algn="l">
              <a:defRPr>
                <a:latin typeface="+mj-lt"/>
                <a:ea typeface="+mj-ea"/>
                <a:cs typeface="+mj-cs"/>
                <a:sym typeface="Helvetica Neue"/>
              </a:defRPr>
            </a:pPr>
            <a:r>
              <a:t>spiritually and physically strong due to</a:t>
            </a:r>
          </a:p>
          <a:p>
            <a:pPr algn="l">
              <a:defRPr>
                <a:latin typeface="+mj-lt"/>
                <a:ea typeface="+mj-ea"/>
                <a:cs typeface="+mj-cs"/>
                <a:sym typeface="Helvetica Neue"/>
              </a:defRPr>
            </a:pPr>
            <a:r>
              <a:t>being engaged in manual labour rather</a:t>
            </a:r>
          </a:p>
          <a:p>
            <a:pPr algn="l">
              <a:defRPr>
                <a:latin typeface="+mj-lt"/>
                <a:ea typeface="+mj-ea"/>
                <a:cs typeface="+mj-cs"/>
                <a:sym typeface="Helvetica Neue"/>
              </a:defRPr>
            </a:pPr>
            <a:r>
              <a:t>than living an idle lifestyle. Christ’s </a:t>
            </a:r>
          </a:p>
          <a:p>
            <a:pPr algn="l">
              <a:defRPr>
                <a:latin typeface="+mj-lt"/>
                <a:ea typeface="+mj-ea"/>
                <a:cs typeface="+mj-cs"/>
                <a:sym typeface="Helvetica Neue"/>
              </a:defRPr>
            </a:pPr>
            <a:r>
              <a:t>preaching will also be seen as work </a:t>
            </a:r>
          </a:p>
          <a:p>
            <a:pPr algn="l">
              <a:defRPr>
                <a:latin typeface="+mj-lt"/>
                <a:ea typeface="+mj-ea"/>
                <a:cs typeface="+mj-cs"/>
                <a:sym typeface="Helvetica Neue"/>
              </a:defRPr>
            </a:pPr>
            <a:r>
              <a:t>and therefore important- for everyone</a:t>
            </a:r>
          </a:p>
        </p:txBody>
      </p:sp>
      <p:pic>
        <p:nvPicPr>
          <p:cNvPr id="160" name="image2.jpeg" descr="image2.jpeg"/>
          <p:cNvPicPr>
            <a:picLocks noChangeAspect="1"/>
          </p:cNvPicPr>
          <p:nvPr/>
        </p:nvPicPr>
        <p:blipFill>
          <a:blip r:embed="rId2">
            <a:extLst/>
          </a:blip>
          <a:stretch>
            <a:fillRect/>
          </a:stretch>
        </p:blipFill>
        <p:spPr>
          <a:xfrm>
            <a:off x="290560" y="3580462"/>
            <a:ext cx="4628216" cy="3260319"/>
          </a:xfrm>
          <a:prstGeom prst="rect">
            <a:avLst/>
          </a:prstGeom>
          <a:ln w="12700">
            <a:miter lim="400000"/>
          </a:ln>
        </p:spPr>
      </p:pic>
      <p:pic>
        <p:nvPicPr>
          <p:cNvPr id="161" name="William_holman_hunt-the_shadow_of_death.jpg" descr="William_holman_hunt-the_shadow_of_death.jpg"/>
          <p:cNvPicPr>
            <a:picLocks noChangeAspect="1"/>
          </p:cNvPicPr>
          <p:nvPr/>
        </p:nvPicPr>
        <p:blipFill>
          <a:blip r:embed="rId3">
            <a:extLst/>
          </a:blip>
          <a:stretch>
            <a:fillRect/>
          </a:stretch>
        </p:blipFill>
        <p:spPr>
          <a:xfrm>
            <a:off x="5661273" y="453479"/>
            <a:ext cx="7295458" cy="911199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P build="whole" bldLvl="1" animBg="1" rev="0" advAuto="0" spid="159"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Holman Hunt has also been inspired…"/>
          <p:cNvSpPr txBox="1"/>
          <p:nvPr/>
        </p:nvSpPr>
        <p:spPr>
          <a:xfrm>
            <a:off x="-6" y="86814"/>
            <a:ext cx="5444339"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Holman Hunt has also been inspired </a:t>
            </a:r>
          </a:p>
          <a:p>
            <a:pPr algn="l">
              <a:defRPr>
                <a:latin typeface="+mj-lt"/>
                <a:ea typeface="+mj-ea"/>
                <a:cs typeface="+mj-cs"/>
                <a:sym typeface="Helvetica Neue"/>
              </a:defRPr>
            </a:pPr>
            <a:r>
              <a:t>by the philosophical movement known</a:t>
            </a:r>
          </a:p>
          <a:p>
            <a:pPr algn="l">
              <a:defRPr>
                <a:latin typeface="+mj-lt"/>
                <a:ea typeface="+mj-ea"/>
                <a:cs typeface="+mj-cs"/>
                <a:sym typeface="Helvetica Neue"/>
              </a:defRPr>
            </a:pPr>
            <a:r>
              <a:t>as Muscular Christianity. </a:t>
            </a:r>
          </a:p>
        </p:txBody>
      </p:sp>
      <p:sp>
        <p:nvSpPr>
          <p:cNvPr id="164" name="This was a popular Victorian concept…"/>
          <p:cNvSpPr txBox="1"/>
          <p:nvPr/>
        </p:nvSpPr>
        <p:spPr>
          <a:xfrm>
            <a:off x="-16617" y="1426666"/>
            <a:ext cx="5477562" cy="30394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This was a popular Victorian concept</a:t>
            </a:r>
          </a:p>
          <a:p>
            <a:pPr algn="l">
              <a:defRPr>
                <a:latin typeface="+mj-lt"/>
                <a:ea typeface="+mj-ea"/>
                <a:cs typeface="+mj-cs"/>
                <a:sym typeface="Helvetica Neue"/>
              </a:defRPr>
            </a:pPr>
            <a:r>
              <a:t>which linked patriotism, masculinity,</a:t>
            </a:r>
          </a:p>
          <a:p>
            <a:pPr algn="l">
              <a:defRPr>
                <a:latin typeface="+mj-lt"/>
                <a:ea typeface="+mj-ea"/>
                <a:cs typeface="+mj-cs"/>
                <a:sym typeface="Helvetica Neue"/>
              </a:defRPr>
            </a:pPr>
            <a:r>
              <a:t>discipline with moral and physical </a:t>
            </a:r>
          </a:p>
          <a:p>
            <a:pPr algn="l">
              <a:defRPr>
                <a:latin typeface="+mj-lt"/>
                <a:ea typeface="+mj-ea"/>
                <a:cs typeface="+mj-cs"/>
                <a:sym typeface="Helvetica Neue"/>
              </a:defRPr>
            </a:pPr>
            <a:r>
              <a:t>strength. Physical education and </a:t>
            </a:r>
          </a:p>
          <a:p>
            <a:pPr algn="l">
              <a:defRPr>
                <a:latin typeface="+mj-lt"/>
                <a:ea typeface="+mj-ea"/>
                <a:cs typeface="+mj-cs"/>
                <a:sym typeface="Helvetica Neue"/>
              </a:defRPr>
            </a:pPr>
            <a:r>
              <a:t>team play were combined with </a:t>
            </a:r>
          </a:p>
          <a:p>
            <a:pPr algn="l">
              <a:defRPr>
                <a:latin typeface="+mj-lt"/>
                <a:ea typeface="+mj-ea"/>
                <a:cs typeface="+mj-cs"/>
                <a:sym typeface="Helvetica Neue"/>
              </a:defRPr>
            </a:pPr>
            <a:r>
              <a:t>Christian teaching in public schools to </a:t>
            </a:r>
          </a:p>
          <a:p>
            <a:pPr algn="l">
              <a:defRPr>
                <a:latin typeface="+mj-lt"/>
                <a:ea typeface="+mj-ea"/>
                <a:cs typeface="+mj-cs"/>
                <a:sym typeface="Helvetica Neue"/>
              </a:defRPr>
            </a:pPr>
            <a:r>
              <a:t>create a society of physically and </a:t>
            </a:r>
          </a:p>
          <a:p>
            <a:pPr algn="l">
              <a:defRPr>
                <a:latin typeface="+mj-lt"/>
                <a:ea typeface="+mj-ea"/>
                <a:cs typeface="+mj-cs"/>
                <a:sym typeface="Helvetica Neue"/>
              </a:defRPr>
            </a:pPr>
            <a:r>
              <a:t>morally idealised individuals.</a:t>
            </a:r>
          </a:p>
        </p:txBody>
      </p:sp>
      <p:sp>
        <p:nvSpPr>
          <p:cNvPr id="165" name="Hunt has presented Christ as having an…"/>
          <p:cNvSpPr txBox="1"/>
          <p:nvPr/>
        </p:nvSpPr>
        <p:spPr>
          <a:xfrm>
            <a:off x="-16612" y="4614367"/>
            <a:ext cx="5568392" cy="19345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Hunt has presented Christ as having an</a:t>
            </a:r>
          </a:p>
          <a:p>
            <a:pPr algn="l">
              <a:defRPr>
                <a:latin typeface="+mj-lt"/>
                <a:ea typeface="+mj-ea"/>
                <a:cs typeface="+mj-cs"/>
                <a:sym typeface="Helvetica Neue"/>
              </a:defRPr>
            </a:pPr>
            <a:r>
              <a:t>Idealised and athletic body which has</a:t>
            </a:r>
          </a:p>
          <a:p>
            <a:pPr algn="l">
              <a:defRPr>
                <a:latin typeface="+mj-lt"/>
                <a:ea typeface="+mj-ea"/>
                <a:cs typeface="+mj-cs"/>
                <a:sym typeface="Helvetica Neue"/>
              </a:defRPr>
            </a:pPr>
            <a:r>
              <a:t>been achieved through hard work and</a:t>
            </a:r>
          </a:p>
          <a:p>
            <a:pPr algn="l">
              <a:defRPr>
                <a:latin typeface="+mj-lt"/>
                <a:ea typeface="+mj-ea"/>
                <a:cs typeface="+mj-cs"/>
                <a:sym typeface="Helvetica Neue"/>
              </a:defRPr>
            </a:pPr>
            <a:r>
              <a:t>spiritual devotion- typical of the</a:t>
            </a:r>
          </a:p>
          <a:p>
            <a:pPr algn="l">
              <a:defRPr>
                <a:latin typeface="+mj-lt"/>
                <a:ea typeface="+mj-ea"/>
                <a:cs typeface="+mj-cs"/>
                <a:sym typeface="Helvetica Neue"/>
              </a:defRPr>
            </a:pPr>
            <a:r>
              <a:t>Muscular Christianity movement.</a:t>
            </a:r>
          </a:p>
        </p:txBody>
      </p:sp>
      <p:pic>
        <p:nvPicPr>
          <p:cNvPr id="166" name="William_holman_hunt-the_shadow_of_death.jpg" descr="William_holman_hunt-the_shadow_of_death.jpg"/>
          <p:cNvPicPr>
            <a:picLocks noChangeAspect="1"/>
          </p:cNvPicPr>
          <p:nvPr/>
        </p:nvPicPr>
        <p:blipFill>
          <a:blip r:embed="rId2">
            <a:extLst/>
          </a:blip>
          <a:stretch>
            <a:fillRect/>
          </a:stretch>
        </p:blipFill>
        <p:spPr>
          <a:xfrm>
            <a:off x="5661273" y="453479"/>
            <a:ext cx="7295458" cy="911199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2"/>
      <p:bldP build="whole" bldLvl="1" animBg="1" rev="0" advAuto="0" spid="16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Other Pre-Raphaelite representations of Christ as a carpenter"/>
          <p:cNvSpPr txBox="1"/>
          <p:nvPr/>
        </p:nvSpPr>
        <p:spPr>
          <a:xfrm>
            <a:off x="279400" y="201113"/>
            <a:ext cx="845240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Other Pre-Raphaelite representations of Christ as a carpenter</a:t>
            </a:r>
          </a:p>
        </p:txBody>
      </p:sp>
      <p:pic>
        <p:nvPicPr>
          <p:cNvPr id="169" name="Image" descr="Image"/>
          <p:cNvPicPr>
            <a:picLocks noChangeAspect="1"/>
          </p:cNvPicPr>
          <p:nvPr/>
        </p:nvPicPr>
        <p:blipFill>
          <a:blip r:embed="rId2">
            <a:extLst/>
          </a:blip>
          <a:stretch>
            <a:fillRect/>
          </a:stretch>
        </p:blipFill>
        <p:spPr>
          <a:xfrm>
            <a:off x="179417" y="1895537"/>
            <a:ext cx="8017375" cy="4862289"/>
          </a:xfrm>
          <a:prstGeom prst="rect">
            <a:avLst/>
          </a:prstGeom>
          <a:ln w="12700">
            <a:miter lim="400000"/>
          </a:ln>
        </p:spPr>
      </p:pic>
      <p:sp>
        <p:nvSpPr>
          <p:cNvPr id="170" name="Christ in the House of His Parents by Millais, was painted more than twenty years before…"/>
          <p:cNvSpPr txBox="1"/>
          <p:nvPr/>
        </p:nvSpPr>
        <p:spPr>
          <a:xfrm>
            <a:off x="218028" y="7990878"/>
            <a:ext cx="12568734"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a:latin typeface="+mj-lt"/>
                <a:ea typeface="+mj-ea"/>
                <a:cs typeface="+mj-cs"/>
                <a:sym typeface="Helvetica Neue"/>
              </a:defRPr>
            </a:pPr>
            <a:r>
              <a:t>Christ in the House of His Parents</a:t>
            </a:r>
            <a:r>
              <a:rPr i="0"/>
              <a:t> by Millais, was painted more than twenty years before </a:t>
            </a:r>
          </a:p>
          <a:p>
            <a:pPr algn="l">
              <a:defRPr>
                <a:latin typeface="+mj-lt"/>
                <a:ea typeface="+mj-ea"/>
                <a:cs typeface="+mj-cs"/>
                <a:sym typeface="Helvetica Neue"/>
              </a:defRPr>
            </a:pPr>
            <a:r>
              <a:t>Holman Hunt’s work but also contains Christian iconography, symbolism and a pre-figuring</a:t>
            </a:r>
          </a:p>
          <a:p>
            <a:pPr algn="l">
              <a:defRPr>
                <a:latin typeface="+mj-lt"/>
                <a:ea typeface="+mj-ea"/>
                <a:cs typeface="+mj-cs"/>
                <a:sym typeface="Helvetica Neue"/>
              </a:defRPr>
            </a:pPr>
            <a:r>
              <a:t>of Christ’s crucifixion.  </a:t>
            </a:r>
          </a:p>
        </p:txBody>
      </p:sp>
      <p:pic>
        <p:nvPicPr>
          <p:cNvPr id="171" name="William_holman_hunt-the_shadow_of_death.jpg" descr="William_holman_hunt-the_shadow_of_death.jpg"/>
          <p:cNvPicPr>
            <a:picLocks noChangeAspect="1"/>
          </p:cNvPicPr>
          <p:nvPr/>
        </p:nvPicPr>
        <p:blipFill>
          <a:blip r:embed="rId3">
            <a:extLst/>
          </a:blip>
          <a:stretch>
            <a:fillRect/>
          </a:stretch>
        </p:blipFill>
        <p:spPr>
          <a:xfrm>
            <a:off x="8239562" y="904388"/>
            <a:ext cx="4686514" cy="585343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Holman Hunt made numerous trips abroad, in particular to the Holy Land and the Middle East, searching for locations which would act as the backdrop to his religious works and also to find models whose ethnicity was the same as the subjects he wished to depict."/>
          <p:cNvSpPr txBox="1"/>
          <p:nvPr/>
        </p:nvSpPr>
        <p:spPr>
          <a:xfrm>
            <a:off x="38098" y="86814"/>
            <a:ext cx="12898150" cy="1197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mj-lt"/>
                <a:ea typeface="+mj-ea"/>
                <a:cs typeface="+mj-cs"/>
                <a:sym typeface="Helvetica Neue"/>
              </a:defRPr>
            </a:lvl1pPr>
          </a:lstStyle>
          <a:p>
            <a:pPr/>
            <a:r>
              <a:t>Holman Hunt made numerous trips abroad, in particular to the Holy Land and the Middle East, searching for locations which would act as the backdrop to his religious works and also to find models whose ethnicity was the same as the subjects he wished to depict.  </a:t>
            </a:r>
          </a:p>
        </p:txBody>
      </p:sp>
      <p:pic>
        <p:nvPicPr>
          <p:cNvPr id="174" name="Image" descr="Image"/>
          <p:cNvPicPr>
            <a:picLocks noChangeAspect="1"/>
          </p:cNvPicPr>
          <p:nvPr/>
        </p:nvPicPr>
        <p:blipFill>
          <a:blip r:embed="rId2">
            <a:extLst/>
          </a:blip>
          <a:stretch>
            <a:fillRect/>
          </a:stretch>
        </p:blipFill>
        <p:spPr>
          <a:xfrm>
            <a:off x="5151725" y="4480023"/>
            <a:ext cx="2194252" cy="4949431"/>
          </a:xfrm>
          <a:prstGeom prst="rect">
            <a:avLst/>
          </a:prstGeom>
          <a:ln w="12700">
            <a:miter lim="400000"/>
          </a:ln>
        </p:spPr>
      </p:pic>
      <p:pic>
        <p:nvPicPr>
          <p:cNvPr id="175" name="Image" descr="Image"/>
          <p:cNvPicPr>
            <a:picLocks noChangeAspect="1"/>
          </p:cNvPicPr>
          <p:nvPr/>
        </p:nvPicPr>
        <p:blipFill>
          <a:blip r:embed="rId3">
            <a:extLst/>
          </a:blip>
          <a:stretch>
            <a:fillRect/>
          </a:stretch>
        </p:blipFill>
        <p:spPr>
          <a:xfrm>
            <a:off x="3579033" y="1390746"/>
            <a:ext cx="4277152" cy="2983315"/>
          </a:xfrm>
          <a:prstGeom prst="rect">
            <a:avLst/>
          </a:prstGeom>
          <a:ln w="12700">
            <a:miter lim="400000"/>
          </a:ln>
        </p:spPr>
      </p:pic>
      <p:pic>
        <p:nvPicPr>
          <p:cNvPr id="176" name="image7.jpeg" descr="image7.jpeg"/>
          <p:cNvPicPr>
            <a:picLocks noChangeAspect="1"/>
          </p:cNvPicPr>
          <p:nvPr/>
        </p:nvPicPr>
        <p:blipFill>
          <a:blip r:embed="rId4">
            <a:extLst/>
          </a:blip>
          <a:stretch>
            <a:fillRect/>
          </a:stretch>
        </p:blipFill>
        <p:spPr>
          <a:xfrm>
            <a:off x="254087" y="6675091"/>
            <a:ext cx="4445002" cy="2730502"/>
          </a:xfrm>
          <a:prstGeom prst="rect">
            <a:avLst/>
          </a:prstGeom>
          <a:ln w="12700">
            <a:miter lim="400000"/>
          </a:ln>
        </p:spPr>
      </p:pic>
      <p:pic>
        <p:nvPicPr>
          <p:cNvPr id="177" name="Image" descr="Image"/>
          <p:cNvPicPr>
            <a:picLocks noChangeAspect="1"/>
          </p:cNvPicPr>
          <p:nvPr/>
        </p:nvPicPr>
        <p:blipFill>
          <a:blip r:embed="rId5">
            <a:extLst/>
          </a:blip>
          <a:stretch>
            <a:fillRect/>
          </a:stretch>
        </p:blipFill>
        <p:spPr>
          <a:xfrm>
            <a:off x="302085" y="1390749"/>
            <a:ext cx="3026948" cy="4798275"/>
          </a:xfrm>
          <a:prstGeom prst="rect">
            <a:avLst/>
          </a:prstGeom>
          <a:ln w="12700">
            <a:miter lim="400000"/>
          </a:ln>
        </p:spPr>
      </p:pic>
      <p:pic>
        <p:nvPicPr>
          <p:cNvPr id="178" name="Image" descr="Image"/>
          <p:cNvPicPr>
            <a:picLocks noChangeAspect="1"/>
          </p:cNvPicPr>
          <p:nvPr/>
        </p:nvPicPr>
        <p:blipFill>
          <a:blip r:embed="rId6">
            <a:extLst/>
          </a:blip>
          <a:stretch>
            <a:fillRect/>
          </a:stretch>
        </p:blipFill>
        <p:spPr>
          <a:xfrm>
            <a:off x="7471905" y="4480023"/>
            <a:ext cx="5485771" cy="339407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Holman Hunt made numerous trips abroad, in particular to the Holy Land and the Middle East, searching for locations which would act as the backdrop to his religious works and also to find models whose ethnicity was the same as the subjects he wished to depict."/>
          <p:cNvSpPr txBox="1"/>
          <p:nvPr/>
        </p:nvSpPr>
        <p:spPr>
          <a:xfrm>
            <a:off x="38098" y="86814"/>
            <a:ext cx="12898150" cy="1197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mj-lt"/>
                <a:ea typeface="+mj-ea"/>
                <a:cs typeface="+mj-cs"/>
                <a:sym typeface="Helvetica Neue"/>
              </a:defRPr>
            </a:lvl1pPr>
          </a:lstStyle>
          <a:p>
            <a:pPr/>
            <a:r>
              <a:t>Holman Hunt made numerous trips abroad, in particular to the Holy Land and the Middle East, searching for locations which would act as the backdrop to his religious works and also to find models whose ethnicity was the same as the subjects he wished to depict.  </a:t>
            </a:r>
          </a:p>
        </p:txBody>
      </p:sp>
      <p:pic>
        <p:nvPicPr>
          <p:cNvPr id="181" name="Image" descr="Image"/>
          <p:cNvPicPr>
            <a:picLocks noChangeAspect="1"/>
          </p:cNvPicPr>
          <p:nvPr/>
        </p:nvPicPr>
        <p:blipFill>
          <a:blip r:embed="rId2">
            <a:extLst/>
          </a:blip>
          <a:stretch>
            <a:fillRect/>
          </a:stretch>
        </p:blipFill>
        <p:spPr>
          <a:xfrm>
            <a:off x="492773" y="1733550"/>
            <a:ext cx="11988801" cy="62865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The Shadow of Death “was painted in the conviction that Art, as one of its uses, may be employed to realise facts of importance in the history of human thought and faith&quot;."/>
          <p:cNvSpPr txBox="1"/>
          <p:nvPr/>
        </p:nvSpPr>
        <p:spPr>
          <a:xfrm>
            <a:off x="50799" y="2093060"/>
            <a:ext cx="12530278" cy="7795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200">
                <a:latin typeface="+mj-lt"/>
                <a:ea typeface="+mj-ea"/>
                <a:cs typeface="+mj-cs"/>
                <a:sym typeface="Helvetica Neue"/>
              </a:defRPr>
            </a:pPr>
            <a:r>
              <a:t>The Shadow of Death</a:t>
            </a:r>
            <a:r>
              <a:rPr i="0"/>
              <a:t> “was painted in the conviction that Art, as one of its uses, may be employed </a:t>
            </a:r>
          </a:p>
          <a:p>
            <a:pPr algn="l">
              <a:defRPr sz="2200">
                <a:latin typeface="+mj-lt"/>
                <a:ea typeface="+mj-ea"/>
                <a:cs typeface="+mj-cs"/>
                <a:sym typeface="Helvetica Neue"/>
              </a:defRPr>
            </a:pPr>
            <a:r>
              <a:t>to realise facts of importance in the history of human thought and faith".</a:t>
            </a:r>
          </a:p>
        </p:txBody>
      </p:sp>
      <p:sp>
        <p:nvSpPr>
          <p:cNvPr id="184" name="&quot;to this day there is no picture representing Christ in full manhood enduring the burden of common toil . . . Mr. Hunt aims to show Him, as He may have been seen by His brethren, while still gaining His bread by the sweat of His face, during His first but longest humiliation.&quot;"/>
          <p:cNvSpPr txBox="1"/>
          <p:nvPr/>
        </p:nvSpPr>
        <p:spPr>
          <a:xfrm>
            <a:off x="9393" y="3020160"/>
            <a:ext cx="12524970" cy="11224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200">
                <a:latin typeface="+mj-lt"/>
                <a:ea typeface="+mj-ea"/>
                <a:cs typeface="+mj-cs"/>
                <a:sym typeface="Helvetica Neue"/>
              </a:defRPr>
            </a:pPr>
            <a:r>
              <a:t>"to this day there is no picture representing Christ in full manhood enduring the burden of common </a:t>
            </a:r>
          </a:p>
          <a:p>
            <a:pPr algn="l">
              <a:defRPr i="1" sz="2200">
                <a:latin typeface="+mj-lt"/>
                <a:ea typeface="+mj-ea"/>
                <a:cs typeface="+mj-cs"/>
                <a:sym typeface="Helvetica Neue"/>
              </a:defRPr>
            </a:pPr>
            <a:r>
              <a:t>toil . . . Mr. Hunt aims to show Him, as He may have been seen by His brethren, while still gaining </a:t>
            </a:r>
          </a:p>
          <a:p>
            <a:pPr algn="l">
              <a:defRPr i="1" sz="2200">
                <a:latin typeface="+mj-lt"/>
                <a:ea typeface="+mj-ea"/>
                <a:cs typeface="+mj-cs"/>
                <a:sym typeface="Helvetica Neue"/>
              </a:defRPr>
            </a:pPr>
            <a:r>
              <a:t>His bread by the sweat of His face, during His first but longest humiliation."</a:t>
            </a:r>
          </a:p>
        </p:txBody>
      </p:sp>
      <p:sp>
        <p:nvSpPr>
          <p:cNvPr id="185" name="Holman Hunt frequently produced a pamphlet to accompany his pictures when exhibiting them. These would explain to the viewer of the painting the artist’s concept and highlight the symbolism and metaphors included within the painting."/>
          <p:cNvSpPr txBox="1"/>
          <p:nvPr/>
        </p:nvSpPr>
        <p:spPr>
          <a:xfrm>
            <a:off x="-2" y="111858"/>
            <a:ext cx="12841000" cy="1122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latin typeface="+mj-lt"/>
                <a:ea typeface="+mj-ea"/>
                <a:cs typeface="+mj-cs"/>
                <a:sym typeface="Helvetica Neue"/>
              </a:defRPr>
            </a:lvl1pPr>
          </a:lstStyle>
          <a:p>
            <a:pPr/>
            <a:r>
              <a:t>Holman Hunt frequently produced a pamphlet to accompany his pictures when exhibiting them. These would explain to the viewer of the painting the artist’s concept and highlight the symbolism and metaphors included within the painting. </a:t>
            </a:r>
          </a:p>
        </p:txBody>
      </p:sp>
      <p:sp>
        <p:nvSpPr>
          <p:cNvPr id="186" name="Holman Hunt was hugely successful by this period and his works achieved huge prices from art collectors who would then sell prints of the paintings to the public. As a result, Holman Hunt’s works were seen around the world in print form."/>
          <p:cNvSpPr txBox="1"/>
          <p:nvPr/>
        </p:nvSpPr>
        <p:spPr>
          <a:xfrm>
            <a:off x="19634" y="4435147"/>
            <a:ext cx="12840997" cy="11224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latin typeface="+mj-lt"/>
                <a:ea typeface="+mj-ea"/>
                <a:cs typeface="+mj-cs"/>
                <a:sym typeface="Helvetica Neue"/>
              </a:defRPr>
            </a:lvl1pPr>
          </a:lstStyle>
          <a:p>
            <a:pPr/>
            <a:r>
              <a:t>Holman Hunt was hugely successful by this period and his works achieved huge prices from art collectors who would then sell prints of the paintings to the public. As a result, Holman Hunt’s works were seen around the world in print form.</a:t>
            </a:r>
          </a:p>
        </p:txBody>
      </p:sp>
      <p:sp>
        <p:nvSpPr>
          <p:cNvPr id="187" name="For The Shadow of Death he produced a pamphlet and included reviews from the Times……"/>
          <p:cNvSpPr txBox="1"/>
          <p:nvPr/>
        </p:nvSpPr>
        <p:spPr>
          <a:xfrm>
            <a:off x="-2" y="1419960"/>
            <a:ext cx="12841000" cy="436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latin typeface="+mj-lt"/>
                <a:ea typeface="+mj-ea"/>
                <a:cs typeface="+mj-cs"/>
                <a:sym typeface="Helvetica Neue"/>
              </a:defRPr>
            </a:pPr>
            <a:r>
              <a:t>For </a:t>
            </a:r>
            <a:r>
              <a:rPr i="1"/>
              <a:t>The Shadow of Death</a:t>
            </a:r>
            <a:r>
              <a:t> he produced a pamphlet and included reviews from the Times……</a:t>
            </a:r>
          </a:p>
        </p:txBody>
      </p:sp>
      <p:sp>
        <p:nvSpPr>
          <p:cNvPr id="188" name="https://en.wikipedia.org/wiki/The_Shadow_of_Death"/>
          <p:cNvSpPr txBox="1"/>
          <p:nvPr/>
        </p:nvSpPr>
        <p:spPr>
          <a:xfrm>
            <a:off x="63497" y="6154251"/>
            <a:ext cx="5654069" cy="5184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600"/>
              </a:lnSpc>
              <a:defRPr sz="1900" u="sng">
                <a:solidFill>
                  <a:srgbClr val="0000FF"/>
                </a:solidFill>
                <a:uFill>
                  <a:solidFill>
                    <a:srgbClr val="0000FF"/>
                  </a:solidFill>
                </a:uFill>
                <a:latin typeface="Arial"/>
                <a:ea typeface="Arial"/>
                <a:cs typeface="Arial"/>
                <a:sym typeface="Arial"/>
                <a:hlinkClick r:id="rId2" invalidUrl="" action="" tgtFrame="" tooltip="" history="1" highlightClick="0" endSnd="0"/>
              </a:defRPr>
            </a:lvl1pPr>
          </a:lstStyle>
          <a:p>
            <a:pPr/>
            <a:r>
              <a:rPr>
                <a:hlinkClick r:id="rId2" invalidUrl="" action="" tgtFrame="" tooltip="" history="1" highlightClick="0" endSnd="0"/>
              </a:rPr>
              <a:t>https://en.wikipedia.org/wiki/The_Shadow_of_Death</a:t>
            </a:r>
          </a:p>
        </p:txBody>
      </p:sp>
      <p:pic>
        <p:nvPicPr>
          <p:cNvPr id="189" name="Image" descr="Image"/>
          <p:cNvPicPr>
            <a:picLocks noChangeAspect="1"/>
          </p:cNvPicPr>
          <p:nvPr/>
        </p:nvPicPr>
        <p:blipFill>
          <a:blip r:embed="rId3">
            <a:extLst/>
          </a:blip>
          <a:stretch>
            <a:fillRect/>
          </a:stretch>
        </p:blipFill>
        <p:spPr>
          <a:xfrm>
            <a:off x="9283700" y="5416550"/>
            <a:ext cx="3378200" cy="42291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3"/>
      <p:bldP build="whole" bldLvl="1" animBg="1" rev="0" advAuto="0" spid="186" grpId="4"/>
      <p:bldP build="whole" bldLvl="1" animBg="1" rev="0" advAuto="0" spid="187" grpId="1"/>
      <p:bldP build="whole" bldLvl="1" animBg="1" rev="0" advAuto="0" spid="183"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