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41300"/>
            <a:ext cx="12065000" cy="927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he Baroque"/>
          <p:cNvSpPr txBox="1"/>
          <p:nvPr/>
        </p:nvSpPr>
        <p:spPr>
          <a:xfrm>
            <a:off x="551641" y="301493"/>
            <a:ext cx="4061385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pPr/>
            <a:r>
              <a:t>The Baroque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283" y="126117"/>
            <a:ext cx="6265563" cy="8543949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naissance"/>
          <p:cNvSpPr txBox="1"/>
          <p:nvPr/>
        </p:nvSpPr>
        <p:spPr>
          <a:xfrm>
            <a:off x="2452750" y="8693337"/>
            <a:ext cx="19766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Renaissance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1762" y="148365"/>
            <a:ext cx="5248412" cy="849945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Mannerism"/>
          <p:cNvSpPr txBox="1"/>
          <p:nvPr/>
        </p:nvSpPr>
        <p:spPr>
          <a:xfrm>
            <a:off x="9036373" y="8693337"/>
            <a:ext cx="173919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Mannerism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naissance"/>
          <p:cNvSpPr txBox="1"/>
          <p:nvPr/>
        </p:nvSpPr>
        <p:spPr>
          <a:xfrm>
            <a:off x="2452750" y="7982137"/>
            <a:ext cx="19766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Renaissance</a:t>
            </a:r>
          </a:p>
        </p:txBody>
      </p:sp>
      <p:sp>
        <p:nvSpPr>
          <p:cNvPr id="128" name="Mannerism"/>
          <p:cNvSpPr txBox="1"/>
          <p:nvPr/>
        </p:nvSpPr>
        <p:spPr>
          <a:xfrm>
            <a:off x="8864426" y="7982137"/>
            <a:ext cx="173919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Mannerism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292" y="145388"/>
            <a:ext cx="5683546" cy="7799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2729" y="163302"/>
            <a:ext cx="6122583" cy="776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Mannerism was a style which followed the Renaissance. Mannerist artists created complex compositions filled with elongated figures in contrived poses and gestures.…"/>
          <p:cNvSpPr txBox="1"/>
          <p:nvPr/>
        </p:nvSpPr>
        <p:spPr>
          <a:xfrm>
            <a:off x="158597" y="53104"/>
            <a:ext cx="12687606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Mannerism was a style which followed the Renaissance. Mannerist artists created complex compositions filled with elongated figures in contrived poses and gestures. </a:t>
            </a:r>
          </a:p>
          <a:p>
            <a:pPr algn="l"/>
            <a:r>
              <a:t>The works were often allegorical and there was a focus on elegance and surface appearance rather than works with a moral message. These works appealed to a wealthy and educated audience.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98" y="2066898"/>
            <a:ext cx="5811125" cy="7347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6515" y="3797423"/>
            <a:ext cx="6512516" cy="5622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aroque was a reaction against the superficiality of Mannerism."/>
          <p:cNvSpPr txBox="1"/>
          <p:nvPr/>
        </p:nvSpPr>
        <p:spPr>
          <a:xfrm>
            <a:off x="107420" y="125070"/>
            <a:ext cx="94488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Baroque was a reaction against the superficiality of Mannerism. </a:t>
            </a:r>
          </a:p>
        </p:txBody>
      </p:sp>
      <p:sp>
        <p:nvSpPr>
          <p:cNvPr id="137" name="Baroque art was created to be direct and easily understood by the viewer."/>
          <p:cNvSpPr txBox="1"/>
          <p:nvPr/>
        </p:nvSpPr>
        <p:spPr>
          <a:xfrm>
            <a:off x="107420" y="692337"/>
            <a:ext cx="108902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Baroque art was created to be direct and easily understood by the viewer. </a:t>
            </a:r>
          </a:p>
        </p:txBody>
      </p:sp>
      <p:sp>
        <p:nvSpPr>
          <p:cNvPr id="138" name="The Catholic Church was under pressure due to the Reformation."/>
          <p:cNvSpPr txBox="1"/>
          <p:nvPr/>
        </p:nvSpPr>
        <p:spPr>
          <a:xfrm>
            <a:off x="94720" y="1259604"/>
            <a:ext cx="965393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The Catholic Church was under pressure due to the Reformation. </a:t>
            </a:r>
          </a:p>
        </p:txBody>
      </p:sp>
      <p:sp>
        <p:nvSpPr>
          <p:cNvPr id="139" name="In an attempt to bring people back to Catholicism, artists were commissioned to create…"/>
          <p:cNvSpPr txBox="1"/>
          <p:nvPr/>
        </p:nvSpPr>
        <p:spPr>
          <a:xfrm>
            <a:off x="91491" y="1826870"/>
            <a:ext cx="1287261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In an attempt to bring people back to Catholicism, artists were commissioned to create</a:t>
            </a:r>
          </a:p>
          <a:p>
            <a:pPr algn="l"/>
            <a:r>
              <a:t>works of art which told stories from the Bible or the lives of saints.</a:t>
            </a:r>
          </a:p>
        </p:txBody>
      </p:sp>
      <p:sp>
        <p:nvSpPr>
          <p:cNvPr id="140" name="Artists focussed on the key moment in these stories, showing the most important part…"/>
          <p:cNvSpPr txBox="1"/>
          <p:nvPr/>
        </p:nvSpPr>
        <p:spPr>
          <a:xfrm>
            <a:off x="91491" y="2775137"/>
            <a:ext cx="1268272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Artists focussed on the key moment in these stories, showing the most important part</a:t>
            </a:r>
          </a:p>
          <a:p>
            <a:pPr algn="l"/>
            <a:r>
              <a:t>of the narrative and used light, dramatic poses/gestures, clear details and realism.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5480" y="3723404"/>
            <a:ext cx="4208574" cy="5845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7" y="3896971"/>
            <a:ext cx="7874001" cy="491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whole" bldLvl="1" animBg="1" rev="0" advAuto="0" spid="140" grpId="4"/>
      <p:bldP build="whole" bldLvl="1" animBg="1" rev="0" advAuto="0" spid="137" grpId="1"/>
      <p:bldP build="whole" bldLvl="1" animBg="1" rev="0" advAuto="0" spid="13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30" y="136405"/>
            <a:ext cx="5754103" cy="7561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aravaggio, The Conversion of St Paul, 1601…"/>
          <p:cNvSpPr txBox="1"/>
          <p:nvPr/>
        </p:nvSpPr>
        <p:spPr>
          <a:xfrm>
            <a:off x="162046" y="7755145"/>
            <a:ext cx="5790871" cy="77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200"/>
            </a:pPr>
            <a:r>
              <a:t>Caravaggio, </a:t>
            </a:r>
            <a:r>
              <a:rPr i="1"/>
              <a:t>The Conversion of St Paul</a:t>
            </a:r>
            <a:r>
              <a:t>, 1601</a:t>
            </a:r>
          </a:p>
          <a:p>
            <a:pPr>
              <a:defRPr b="0" sz="2200"/>
            </a:pPr>
            <a:r>
              <a:t>230 cm × 175 cm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3373" y="136405"/>
            <a:ext cx="5238867" cy="7561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Bernini, The Ecstasy of St Teresa, 1647–52…"/>
          <p:cNvSpPr txBox="1"/>
          <p:nvPr/>
        </p:nvSpPr>
        <p:spPr>
          <a:xfrm>
            <a:off x="7117269" y="7755145"/>
            <a:ext cx="5491075" cy="77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200"/>
            </a:pPr>
            <a:r>
              <a:t>Bernini, </a:t>
            </a:r>
            <a:r>
              <a:rPr i="1"/>
              <a:t>The Ecstasy of St Teresa</a:t>
            </a:r>
            <a:r>
              <a:t>, 1647–52</a:t>
            </a:r>
          </a:p>
          <a:p>
            <a:pPr>
              <a:defRPr b="0" sz="2200"/>
            </a:pPr>
            <a:r>
              <a:t>life-sized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836" y="215503"/>
            <a:ext cx="2997201" cy="400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7008" y="215503"/>
            <a:ext cx="3909284" cy="400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85262" y="186259"/>
            <a:ext cx="5033144" cy="4058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0" y="5110592"/>
            <a:ext cx="5603347" cy="4202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78714" y="5133247"/>
            <a:ext cx="7325463" cy="41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