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68412" y="0"/>
            <a:ext cx="10466388" cy="4938713"/>
          </a:xfrm>
          <a:prstGeom prst="rect">
            <a:avLst/>
          </a:prstGeom>
        </p:spPr>
        <p:txBody>
          <a:bodyPr lIns="0" tIns="0" rIns="0" bIns="0" anchor="b"/>
          <a:lstStyle>
            <a:lvl1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68412" y="5029200"/>
            <a:ext cx="10466388" cy="3567113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  <a:lvl2pPr marL="0" indent="228600"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2pPr>
            <a:lvl3pPr marL="0" indent="457200"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3pPr>
            <a:lvl4pPr marL="0" indent="685800"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4pPr>
            <a:lvl5pPr marL="0" indent="914400"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ococo"/>
          <p:cNvSpPr txBox="1"/>
          <p:nvPr/>
        </p:nvSpPr>
        <p:spPr>
          <a:xfrm>
            <a:off x="132046" y="112370"/>
            <a:ext cx="124297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Rococo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9" y="1065410"/>
            <a:ext cx="6318876" cy="8104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8926" y="1065410"/>
            <a:ext cx="6689928" cy="8104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coco was a style which began in about 1700, after Baroque and lasted for most of the…"/>
          <p:cNvSpPr txBox="1"/>
          <p:nvPr/>
        </p:nvSpPr>
        <p:spPr>
          <a:xfrm>
            <a:off x="13512" y="99670"/>
            <a:ext cx="12977775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Rococo was a style which began in about 1700, after Baroque and lasted for most of the</a:t>
            </a:r>
          </a:p>
          <a:p>
            <a:pPr algn="l"/>
            <a:r>
              <a:t>18th Century. Rococo is typified by light-hearted subjects, bright colours and a decorative appearance.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85" y="1673221"/>
            <a:ext cx="5960050" cy="7854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1310" y="1673221"/>
            <a:ext cx="6039590" cy="7854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However the Rococo style was seen by some as degenerate and accessible only to the aristocracy of the time."/>
          <p:cNvSpPr txBox="1"/>
          <p:nvPr/>
        </p:nvSpPr>
        <p:spPr>
          <a:xfrm>
            <a:off x="13512" y="25587"/>
            <a:ext cx="12813793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However the Rococo style was seen by some as degenerate and accessible only to the aristocracy of the time. </a:t>
            </a:r>
          </a:p>
        </p:txBody>
      </p:sp>
      <p:sp>
        <p:nvSpPr>
          <p:cNvPr id="137" name="Many social thinkers and philosophers wanted a new style of art, one which would inspire people to more noble behaviour and actions."/>
          <p:cNvSpPr txBox="1"/>
          <p:nvPr/>
        </p:nvSpPr>
        <p:spPr>
          <a:xfrm>
            <a:off x="13512" y="901887"/>
            <a:ext cx="12146281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Many social thinkers and philosophers wanted a new style of art, one which would inspire people to more noble behaviour and actions.</a:t>
            </a:r>
          </a:p>
        </p:txBody>
      </p:sp>
      <p:sp>
        <p:nvSpPr>
          <p:cNvPr id="138" name="As a result, artists began to look towards classical art, in particular ancient Greek and Roman art for inspiration."/>
          <p:cNvSpPr txBox="1"/>
          <p:nvPr/>
        </p:nvSpPr>
        <p:spPr>
          <a:xfrm>
            <a:off x="13512" y="1867087"/>
            <a:ext cx="1263731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As a result, artists began to look towards classical art, in particular ancient Greek and Roman art for inspiration.</a:t>
            </a:r>
          </a:p>
        </p:txBody>
      </p:sp>
      <p:sp>
        <p:nvSpPr>
          <p:cNvPr id="139" name="The Neoclassical style appears in art and architecture from the mid to late 1700s and would be the dominant style until the early 1800s."/>
          <p:cNvSpPr txBox="1"/>
          <p:nvPr/>
        </p:nvSpPr>
        <p:spPr>
          <a:xfrm>
            <a:off x="13512" y="2832287"/>
            <a:ext cx="1249131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The Neoclassical style appears in art and architecture from the mid to late 1700s and would be the dominant style until the early 1800s.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37" y="4307284"/>
            <a:ext cx="4466922" cy="5248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9738" y="4307284"/>
            <a:ext cx="3936257" cy="5248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00974" y="4306788"/>
            <a:ext cx="4236344" cy="2824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6"/>
      <p:bldP build="whole" bldLvl="1" animBg="1" rev="0" advAuto="0" spid="139" grpId="3"/>
      <p:bldP build="whole" bldLvl="1" animBg="1" rev="0" advAuto="0" spid="137" grpId="1"/>
      <p:bldP build="whole" bldLvl="1" animBg="1" rev="0" advAuto="0" spid="138" grpId="2"/>
      <p:bldP build="whole" bldLvl="1" animBg="1" rev="0" advAuto="0" spid="140" grpId="4"/>
      <p:bldP build="whole" bldLvl="1" animBg="1" rev="0" advAuto="0" spid="141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eoclassicism is characterised by: clear forms; solid outlines, sober colours; shallow picture space; strong horizontal and verticals with clear references to classical art and/or the classical era. Paintings were highly finished with a polished slick surface of blended brushstrokes"/>
          <p:cNvSpPr txBox="1"/>
          <p:nvPr/>
        </p:nvSpPr>
        <p:spPr>
          <a:xfrm>
            <a:off x="116681" y="8329612"/>
            <a:ext cx="12771438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23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Neoclassicism is characterised by: clear forms; solid outlines, sober colours; shallow picture space; strong horizontal and verticals with clear references to classical art and/or the classical era. Paintings were highly finished with a polished slick surface of blended brushstrokes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7700" y="241564"/>
            <a:ext cx="9749400" cy="7799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implicity…"/>
          <p:cNvSpPr txBox="1"/>
          <p:nvPr/>
        </p:nvSpPr>
        <p:spPr>
          <a:xfrm>
            <a:off x="8815387" y="5135086"/>
            <a:ext cx="3985883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5000"/>
              </a:lnSpc>
              <a:spcBef>
                <a:spcPts val="1000"/>
              </a:spcBef>
              <a:defRPr b="0" sz="2800">
                <a:latin typeface="Calibri"/>
                <a:ea typeface="Calibri"/>
                <a:cs typeface="Calibri"/>
                <a:sym typeface="Calibri"/>
              </a:defRPr>
            </a:pPr>
            <a:r>
              <a:t>Simplicity</a:t>
            </a: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0" sz="2800">
                <a:latin typeface="Calibri"/>
                <a:ea typeface="Calibri"/>
                <a:cs typeface="Calibri"/>
                <a:sym typeface="Calibri"/>
              </a:defRPr>
            </a:pPr>
            <a:r>
              <a:t>Symmetry</a:t>
            </a: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0" sz="2800">
                <a:latin typeface="Calibri"/>
                <a:ea typeface="Calibri"/>
                <a:cs typeface="Calibri"/>
                <a:sym typeface="Calibri"/>
              </a:defRPr>
            </a:pPr>
            <a:r>
              <a:t>Order</a:t>
            </a: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0" sz="2800">
                <a:latin typeface="Calibri"/>
                <a:ea typeface="Calibri"/>
                <a:cs typeface="Calibri"/>
                <a:sym typeface="Calibri"/>
              </a:defRPr>
            </a:pPr>
            <a:r>
              <a:t>Idealism</a:t>
            </a: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0" sz="2800">
                <a:latin typeface="Calibri"/>
                <a:ea typeface="Calibri"/>
                <a:cs typeface="Calibri"/>
                <a:sym typeface="Calibri"/>
              </a:defRPr>
            </a:pPr>
            <a:r>
              <a:t>Beauty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1172" y="155575"/>
            <a:ext cx="5011100" cy="4271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45" y="155575"/>
            <a:ext cx="5879692" cy="4271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078" y="4499305"/>
            <a:ext cx="4075342" cy="5143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99775" y="4499305"/>
            <a:ext cx="3640762" cy="5143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350" y="181834"/>
            <a:ext cx="12230100" cy="7962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Jacques Louis David, The Death of Socrates, 1787"/>
          <p:cNvSpPr txBox="1"/>
          <p:nvPr/>
        </p:nvSpPr>
        <p:spPr>
          <a:xfrm>
            <a:off x="2995523" y="8231216"/>
            <a:ext cx="6136654" cy="41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100"/>
            </a:pPr>
            <a:r>
              <a:t>Jacques Louis David, </a:t>
            </a:r>
            <a:r>
              <a:rPr i="1"/>
              <a:t>The Death of Socrates</a:t>
            </a:r>
            <a:r>
              <a:t>, 1787</a:t>
            </a:r>
          </a:p>
        </p:txBody>
      </p:sp>
      <p:sp>
        <p:nvSpPr>
          <p:cNvPr id="155" name="Visually analyse this painting. What characteristics of the Neoclassical style can you identify?"/>
          <p:cNvSpPr txBox="1"/>
          <p:nvPr/>
        </p:nvSpPr>
        <p:spPr>
          <a:xfrm>
            <a:off x="99923" y="8659481"/>
            <a:ext cx="1278818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pPr/>
            <a:r>
              <a:t>Visually analyse this painting. What characteristics of the Neoclassical style can you identify?</a:t>
            </a:r>
          </a:p>
        </p:txBody>
      </p:sp>
      <p:sp>
        <p:nvSpPr>
          <p:cNvPr id="156" name="Can you decipher the narrative within this painting? How are the formal features of art used?"/>
          <p:cNvSpPr txBox="1"/>
          <p:nvPr/>
        </p:nvSpPr>
        <p:spPr>
          <a:xfrm>
            <a:off x="108305" y="9180181"/>
            <a:ext cx="1278819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pPr/>
            <a:r>
              <a:t>Can you decipher the narrative within this painting? How are the formal features of art used?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anova, The Three Graces, 1814-1817"/>
          <p:cNvSpPr txBox="1"/>
          <p:nvPr/>
        </p:nvSpPr>
        <p:spPr>
          <a:xfrm>
            <a:off x="6043523" y="355455"/>
            <a:ext cx="5162665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300"/>
            </a:pPr>
            <a:r>
              <a:t>Canova, </a:t>
            </a:r>
            <a:r>
              <a:rPr i="1"/>
              <a:t>The Three Graces</a:t>
            </a:r>
            <a:r>
              <a:t>, 1814-1817</a:t>
            </a:r>
          </a:p>
        </p:txBody>
      </p:sp>
      <p:sp>
        <p:nvSpPr>
          <p:cNvPr id="159" name="What characteristics of the Neoclassical style…"/>
          <p:cNvSpPr txBox="1"/>
          <p:nvPr/>
        </p:nvSpPr>
        <p:spPr>
          <a:xfrm>
            <a:off x="6145123" y="1549598"/>
            <a:ext cx="6681407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/>
            </a:pPr>
            <a:r>
              <a:t>What characteristics of the Neoclassical style </a:t>
            </a:r>
          </a:p>
          <a:p>
            <a:pPr algn="l">
              <a:defRPr b="0"/>
            </a:pPr>
            <a:r>
              <a:t>can you identify in this sculpture?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038" y="-1"/>
            <a:ext cx="563952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tyles so far…."/>
          <p:cNvSpPr txBox="1"/>
          <p:nvPr/>
        </p:nvSpPr>
        <p:spPr>
          <a:xfrm>
            <a:off x="188332" y="158783"/>
            <a:ext cx="218572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/>
            </a:lvl1pPr>
          </a:lstStyle>
          <a:p>
            <a:pPr/>
            <a:r>
              <a:t>Styles so far….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078" y="710508"/>
            <a:ext cx="1976742" cy="3722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2750" y="709480"/>
            <a:ext cx="2090639" cy="3724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7919" y="710508"/>
            <a:ext cx="2314899" cy="3722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791" y="5661654"/>
            <a:ext cx="4695655" cy="3989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67304" y="5663710"/>
            <a:ext cx="5070586" cy="3985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38904" y="710508"/>
            <a:ext cx="2877215" cy="3722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29749" y="5661654"/>
            <a:ext cx="2911324" cy="3989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109475" y="709480"/>
            <a:ext cx="3722358" cy="3722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5"/>
      <p:bldP build="whole" bldLvl="1" animBg="1" rev="0" advAuto="0" spid="170" grpId="3"/>
      <p:bldP build="whole" bldLvl="1" animBg="1" rev="0" advAuto="0" spid="167" grpId="7"/>
      <p:bldP build="whole" bldLvl="1" animBg="1" rev="0" advAuto="0" spid="169" grpId="8"/>
      <p:bldP build="whole" bldLvl="1" animBg="1" rev="0" advAuto="0" spid="165" grpId="4"/>
      <p:bldP build="whole" bldLvl="1" animBg="1" rev="0" advAuto="0" spid="166" grpId="6"/>
      <p:bldP build="whole" bldLvl="1" animBg="1" rev="0" advAuto="0" spid="163" grpId="1"/>
      <p:bldP build="whole" bldLvl="1" animBg="1" rev="0" advAuto="0" spid="164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