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hyperlink" Target="https://www.youtube.com/watch?v=OiRWBI0JTYQ"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gif"/><Relationship Id="rId4" Type="http://schemas.openxmlformats.org/officeDocument/2006/relationships/image" Target="../media/image7.jpeg"/><Relationship Id="rId5" Type="http://schemas.openxmlformats.org/officeDocument/2006/relationships/image" Target="../media/image8.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3073400" y="177800"/>
            <a:ext cx="6858000" cy="9398000"/>
          </a:xfrm>
          <a:prstGeom prst="rect">
            <a:avLst/>
          </a:prstGeom>
          <a:ln w="12700">
            <a:miter lim="400000"/>
          </a:ln>
        </p:spPr>
      </p:pic>
      <p:sp>
        <p:nvSpPr>
          <p:cNvPr id="120" name="Romanticism"/>
          <p:cNvSpPr txBox="1"/>
          <p:nvPr/>
        </p:nvSpPr>
        <p:spPr>
          <a:xfrm>
            <a:off x="228701" y="302870"/>
            <a:ext cx="203179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Romanticism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Romanticism"/>
          <p:cNvSpPr txBox="1"/>
          <p:nvPr/>
        </p:nvSpPr>
        <p:spPr>
          <a:xfrm>
            <a:off x="228701" y="302870"/>
            <a:ext cx="203179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Romanticism</a:t>
            </a:r>
          </a:p>
        </p:txBody>
      </p:sp>
      <p:pic>
        <p:nvPicPr>
          <p:cNvPr id="123" name="Image" descr="Image"/>
          <p:cNvPicPr>
            <a:picLocks noChangeAspect="1"/>
          </p:cNvPicPr>
          <p:nvPr/>
        </p:nvPicPr>
        <p:blipFill>
          <a:blip r:embed="rId2">
            <a:extLst/>
          </a:blip>
          <a:stretch>
            <a:fillRect/>
          </a:stretch>
        </p:blipFill>
        <p:spPr>
          <a:xfrm>
            <a:off x="138261" y="780315"/>
            <a:ext cx="4669251" cy="3783417"/>
          </a:xfrm>
          <a:prstGeom prst="rect">
            <a:avLst/>
          </a:prstGeom>
          <a:ln w="12700">
            <a:miter lim="400000"/>
          </a:ln>
        </p:spPr>
      </p:pic>
      <p:pic>
        <p:nvPicPr>
          <p:cNvPr id="124" name="Image" descr="Image"/>
          <p:cNvPicPr>
            <a:picLocks noChangeAspect="1"/>
          </p:cNvPicPr>
          <p:nvPr/>
        </p:nvPicPr>
        <p:blipFill>
          <a:blip r:embed="rId3">
            <a:extLst/>
          </a:blip>
          <a:stretch>
            <a:fillRect/>
          </a:stretch>
        </p:blipFill>
        <p:spPr>
          <a:xfrm>
            <a:off x="4881212" y="780315"/>
            <a:ext cx="4745606" cy="3783417"/>
          </a:xfrm>
          <a:prstGeom prst="rect">
            <a:avLst/>
          </a:prstGeom>
          <a:ln w="12700">
            <a:miter lim="400000"/>
          </a:ln>
        </p:spPr>
      </p:pic>
      <p:pic>
        <p:nvPicPr>
          <p:cNvPr id="125" name="Image" descr="Image"/>
          <p:cNvPicPr>
            <a:picLocks noChangeAspect="1"/>
          </p:cNvPicPr>
          <p:nvPr/>
        </p:nvPicPr>
        <p:blipFill>
          <a:blip r:embed="rId4">
            <a:extLst/>
          </a:blip>
          <a:stretch>
            <a:fillRect/>
          </a:stretch>
        </p:blipFill>
        <p:spPr>
          <a:xfrm>
            <a:off x="138261" y="4738753"/>
            <a:ext cx="4669251" cy="3702049"/>
          </a:xfrm>
          <a:prstGeom prst="rect">
            <a:avLst/>
          </a:prstGeom>
          <a:ln w="12700">
            <a:miter lim="400000"/>
          </a:ln>
        </p:spPr>
      </p:pic>
      <p:pic>
        <p:nvPicPr>
          <p:cNvPr id="126" name="Image" descr="Image"/>
          <p:cNvPicPr>
            <a:picLocks noChangeAspect="1"/>
          </p:cNvPicPr>
          <p:nvPr/>
        </p:nvPicPr>
        <p:blipFill>
          <a:blip r:embed="rId5">
            <a:extLst/>
          </a:blip>
          <a:stretch>
            <a:fillRect/>
          </a:stretch>
        </p:blipFill>
        <p:spPr>
          <a:xfrm>
            <a:off x="9724958" y="748903"/>
            <a:ext cx="3243037" cy="3846241"/>
          </a:xfrm>
          <a:prstGeom prst="rect">
            <a:avLst/>
          </a:prstGeom>
          <a:ln w="12700">
            <a:miter lim="400000"/>
          </a:ln>
        </p:spPr>
      </p:pic>
      <p:pic>
        <p:nvPicPr>
          <p:cNvPr id="127" name="Image" descr="Image"/>
          <p:cNvPicPr>
            <a:picLocks noChangeAspect="1"/>
          </p:cNvPicPr>
          <p:nvPr/>
        </p:nvPicPr>
        <p:blipFill>
          <a:blip r:embed="rId6">
            <a:extLst/>
          </a:blip>
          <a:stretch>
            <a:fillRect/>
          </a:stretch>
        </p:blipFill>
        <p:spPr>
          <a:xfrm>
            <a:off x="4957725" y="4738753"/>
            <a:ext cx="5274940" cy="3702049"/>
          </a:xfrm>
          <a:prstGeom prst="rect">
            <a:avLst/>
          </a:prstGeom>
          <a:ln w="12700">
            <a:miter lim="400000"/>
          </a:ln>
        </p:spPr>
      </p:pic>
      <p:sp>
        <p:nvSpPr>
          <p:cNvPr id="128" name="https://www.youtube.com/watch?v=OiRWBI0JTYQ"/>
          <p:cNvSpPr txBox="1"/>
          <p:nvPr/>
        </p:nvSpPr>
        <p:spPr>
          <a:xfrm>
            <a:off x="2763723" y="8835957"/>
            <a:ext cx="747735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7" invalidUrl="" action="" tgtFrame="" tooltip="" history="1" highlightClick="0" endSnd="0"/>
              </a:defRPr>
            </a:lvl1pPr>
          </a:lstStyle>
          <a:p>
            <a:pPr>
              <a:defRPr u="none"/>
            </a:pPr>
            <a:r>
              <a:rPr u="sng">
                <a:hlinkClick r:id="rId7" invalidUrl="" action="" tgtFrame="" tooltip="" history="1" highlightClick="0" endSnd="0"/>
              </a:rPr>
              <a:t>https://www.youtube.com/watch?v=OiRWBI0JTYQ</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 descr="Image"/>
          <p:cNvPicPr>
            <a:picLocks noChangeAspect="1"/>
          </p:cNvPicPr>
          <p:nvPr/>
        </p:nvPicPr>
        <p:blipFill>
          <a:blip r:embed="rId2">
            <a:extLst/>
          </a:blip>
          <a:stretch>
            <a:fillRect/>
          </a:stretch>
        </p:blipFill>
        <p:spPr>
          <a:xfrm>
            <a:off x="51846" y="958481"/>
            <a:ext cx="3038488" cy="4163853"/>
          </a:xfrm>
          <a:prstGeom prst="rect">
            <a:avLst/>
          </a:prstGeom>
          <a:ln w="12700">
            <a:miter lim="400000"/>
          </a:ln>
        </p:spPr>
      </p:pic>
      <p:sp>
        <p:nvSpPr>
          <p:cNvPr id="131" name="In groups, create a powerpoint on one of the following paintings. Research the subject of the work and explain how it’s Romantic in style. You will present your work to the rest of the class."/>
          <p:cNvSpPr txBox="1"/>
          <p:nvPr/>
        </p:nvSpPr>
        <p:spPr>
          <a:xfrm>
            <a:off x="43840" y="3911"/>
            <a:ext cx="12973686" cy="779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In groups, create a powerpoint on one of the following paintings. Research the subject of the work and explain how it’s Romantic in style. You will present your work to the rest of the class.</a:t>
            </a:r>
          </a:p>
        </p:txBody>
      </p:sp>
      <p:pic>
        <p:nvPicPr>
          <p:cNvPr id="132" name="pasted-movie.gif" descr="pasted-movie.gif"/>
          <p:cNvPicPr>
            <a:picLocks noChangeAspect="1"/>
          </p:cNvPicPr>
          <p:nvPr/>
        </p:nvPicPr>
        <p:blipFill>
          <a:blip r:embed="rId3">
            <a:extLst/>
          </a:blip>
          <a:stretch>
            <a:fillRect/>
          </a:stretch>
        </p:blipFill>
        <p:spPr>
          <a:xfrm>
            <a:off x="6821692" y="958481"/>
            <a:ext cx="6100883" cy="4163853"/>
          </a:xfrm>
          <a:prstGeom prst="rect">
            <a:avLst/>
          </a:prstGeom>
          <a:ln w="12700">
            <a:miter lim="400000"/>
          </a:ln>
        </p:spPr>
      </p:pic>
      <p:pic>
        <p:nvPicPr>
          <p:cNvPr id="133" name="Image" descr="Image"/>
          <p:cNvPicPr>
            <a:picLocks noChangeAspect="1"/>
          </p:cNvPicPr>
          <p:nvPr/>
        </p:nvPicPr>
        <p:blipFill>
          <a:blip r:embed="rId4">
            <a:extLst/>
          </a:blip>
          <a:stretch>
            <a:fillRect/>
          </a:stretch>
        </p:blipFill>
        <p:spPr>
          <a:xfrm>
            <a:off x="107410" y="5535497"/>
            <a:ext cx="5148813" cy="3678541"/>
          </a:xfrm>
          <a:prstGeom prst="rect">
            <a:avLst/>
          </a:prstGeom>
          <a:ln w="12700">
            <a:miter lim="400000"/>
          </a:ln>
        </p:spPr>
      </p:pic>
      <p:pic>
        <p:nvPicPr>
          <p:cNvPr id="134" name="Image" descr="Image"/>
          <p:cNvPicPr>
            <a:picLocks noChangeAspect="1"/>
          </p:cNvPicPr>
          <p:nvPr/>
        </p:nvPicPr>
        <p:blipFill>
          <a:blip r:embed="rId5">
            <a:extLst/>
          </a:blip>
          <a:stretch>
            <a:fillRect/>
          </a:stretch>
        </p:blipFill>
        <p:spPr>
          <a:xfrm>
            <a:off x="8146579" y="5535497"/>
            <a:ext cx="4745318" cy="3678541"/>
          </a:xfrm>
          <a:prstGeom prst="rect">
            <a:avLst/>
          </a:prstGeom>
          <a:ln w="12700">
            <a:miter lim="400000"/>
          </a:ln>
        </p:spPr>
      </p:pic>
      <p:sp>
        <p:nvSpPr>
          <p:cNvPr id="135" name="Caspar David Friedrich,…"/>
          <p:cNvSpPr txBox="1"/>
          <p:nvPr/>
        </p:nvSpPr>
        <p:spPr>
          <a:xfrm>
            <a:off x="3056466" y="1074767"/>
            <a:ext cx="3671012" cy="729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100"/>
            </a:pPr>
            <a:r>
              <a:t>Caspar David Friedrich,</a:t>
            </a:r>
          </a:p>
          <a:p>
            <a:pPr algn="l">
              <a:defRPr b="0" i="1" sz="2100"/>
            </a:pPr>
            <a:r>
              <a:t>Wanderer Above a Sea of Fog</a:t>
            </a:r>
          </a:p>
        </p:txBody>
      </p:sp>
      <p:sp>
        <p:nvSpPr>
          <p:cNvPr id="136" name="Line"/>
          <p:cNvSpPr/>
          <p:nvPr/>
        </p:nvSpPr>
        <p:spPr>
          <a:xfrm flipH="1" flipV="1">
            <a:off x="3120677" y="1885560"/>
            <a:ext cx="1950857"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 name="Gericault,…"/>
          <p:cNvSpPr txBox="1"/>
          <p:nvPr/>
        </p:nvSpPr>
        <p:spPr>
          <a:xfrm>
            <a:off x="3826933" y="4207433"/>
            <a:ext cx="2895448" cy="729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100"/>
            </a:pPr>
            <a:r>
              <a:t>Gericault,</a:t>
            </a:r>
          </a:p>
          <a:p>
            <a:pPr algn="l">
              <a:defRPr b="0" i="1" sz="2100"/>
            </a:pPr>
            <a:r>
              <a:t>The Raft of the Medusa</a:t>
            </a:r>
          </a:p>
        </p:txBody>
      </p:sp>
      <p:sp>
        <p:nvSpPr>
          <p:cNvPr id="138" name="Line"/>
          <p:cNvSpPr/>
          <p:nvPr/>
        </p:nvSpPr>
        <p:spPr>
          <a:xfrm>
            <a:off x="5170529" y="4965700"/>
            <a:ext cx="1650083"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 name="Delacroix, Liberty Leading the People"/>
          <p:cNvSpPr txBox="1"/>
          <p:nvPr/>
        </p:nvSpPr>
        <p:spPr>
          <a:xfrm>
            <a:off x="401855" y="9285317"/>
            <a:ext cx="4559923" cy="411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100"/>
            </a:pPr>
            <a:r>
              <a:t>Delacroix, </a:t>
            </a:r>
            <a:r>
              <a:rPr i="1"/>
              <a:t>Liberty Leading the People</a:t>
            </a:r>
          </a:p>
        </p:txBody>
      </p:sp>
      <p:sp>
        <p:nvSpPr>
          <p:cNvPr id="140" name="Goya, Third of May, 1808"/>
          <p:cNvSpPr txBox="1"/>
          <p:nvPr/>
        </p:nvSpPr>
        <p:spPr>
          <a:xfrm>
            <a:off x="8934755" y="9234517"/>
            <a:ext cx="3168965"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100"/>
            </a:pPr>
            <a:r>
              <a:t>Goya, </a:t>
            </a:r>
            <a:r>
              <a:rPr i="1"/>
              <a:t>Third of May</a:t>
            </a:r>
            <a:r>
              <a:t>, 1808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One person can make the PowerPoint, with other team members researching the work itself. If necessary, include other examples by the artist which also fit into the category of Romanticism."/>
          <p:cNvSpPr txBox="1"/>
          <p:nvPr/>
        </p:nvSpPr>
        <p:spPr>
          <a:xfrm>
            <a:off x="314773" y="54711"/>
            <a:ext cx="11980419" cy="779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One person can make the PowerPoint, with other team members researching the work itself. If necessary, include other examples by the artist which also fit into the category of Romanticism.</a:t>
            </a:r>
          </a:p>
        </p:txBody>
      </p:sp>
      <p:sp>
        <p:nvSpPr>
          <p:cNvPr id="143" name="Think of Romantic concepts including:…"/>
          <p:cNvSpPr txBox="1"/>
          <p:nvPr/>
        </p:nvSpPr>
        <p:spPr>
          <a:xfrm>
            <a:off x="297840" y="1409378"/>
            <a:ext cx="6403880" cy="48943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pPr>
            <a:r>
              <a:t>Think of Romantic concepts including:</a:t>
            </a:r>
          </a:p>
          <a:p>
            <a:pPr algn="l">
              <a:defRPr b="0" sz="2200"/>
            </a:pPr>
          </a:p>
          <a:p>
            <a:pPr algn="l">
              <a:defRPr b="0" sz="2200"/>
            </a:pPr>
            <a:r>
              <a:t>Sublime</a:t>
            </a:r>
          </a:p>
          <a:p>
            <a:pPr algn="l">
              <a:defRPr b="0" sz="2200"/>
            </a:pPr>
            <a:r>
              <a:t>Passionate</a:t>
            </a:r>
          </a:p>
          <a:p>
            <a:pPr algn="l">
              <a:defRPr b="0" sz="2200"/>
            </a:pPr>
            <a:r>
              <a:t>Individuality</a:t>
            </a:r>
          </a:p>
          <a:p>
            <a:pPr algn="l">
              <a:defRPr b="0" sz="2200"/>
            </a:pPr>
            <a:r>
              <a:t>Anti-order</a:t>
            </a:r>
          </a:p>
          <a:p>
            <a:pPr algn="l">
              <a:defRPr b="0" sz="2200"/>
            </a:pPr>
            <a:r>
              <a:t>Originality</a:t>
            </a:r>
          </a:p>
          <a:p>
            <a:pPr algn="l">
              <a:defRPr b="0" sz="2200"/>
            </a:pPr>
            <a:r>
              <a:t>Imagination</a:t>
            </a:r>
          </a:p>
          <a:p>
            <a:pPr algn="l">
              <a:defRPr b="0" sz="2200"/>
            </a:pPr>
            <a:r>
              <a:t>Visionary</a:t>
            </a:r>
          </a:p>
          <a:p>
            <a:pPr algn="l">
              <a:defRPr b="0" sz="2200"/>
            </a:pPr>
            <a:r>
              <a:t>Emotion</a:t>
            </a:r>
          </a:p>
          <a:p>
            <a:pPr algn="l">
              <a:defRPr b="0" sz="2200"/>
            </a:pPr>
            <a:r>
              <a:t>Nature</a:t>
            </a:r>
          </a:p>
          <a:p>
            <a:pPr algn="l">
              <a:defRPr b="0" sz="2200"/>
            </a:pPr>
            <a:r>
              <a:t>Rebellion</a:t>
            </a:r>
          </a:p>
          <a:p>
            <a:pPr algn="l">
              <a:defRPr b="0" sz="2200"/>
            </a:pPr>
            <a:r>
              <a:t>Violence</a:t>
            </a:r>
          </a:p>
          <a:p>
            <a:pPr algn="l">
              <a:defRPr b="0" sz="2200"/>
            </a:pPr>
            <a:r>
              <a:t>Dramatic</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