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62" r:id="rId5"/>
    <p:sldId id="259" r:id="rId6"/>
    <p:sldId id="260" r:id="rId7"/>
    <p:sldId id="261"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0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pecified Artist: William Holman Hunt"/>
          <p:cNvSpPr txBox="1"/>
          <p:nvPr/>
        </p:nvSpPr>
        <p:spPr>
          <a:xfrm>
            <a:off x="169976" y="252070"/>
            <a:ext cx="5552848"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lstStyle>
          <a:p>
            <a:r>
              <a:t>Specified Artist: William Holman Hunt</a:t>
            </a:r>
          </a:p>
        </p:txBody>
      </p:sp>
      <p:sp>
        <p:nvSpPr>
          <p:cNvPr id="120" name="Founding member of the Pre-Raphaelite Brotherhood"/>
          <p:cNvSpPr txBox="1"/>
          <p:nvPr/>
        </p:nvSpPr>
        <p:spPr>
          <a:xfrm>
            <a:off x="169976" y="886917"/>
            <a:ext cx="7374942" cy="46136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r>
              <a:t>Founding member of the Pre-Raphaelite Brotherhood</a:t>
            </a:r>
          </a:p>
        </p:txBody>
      </p:sp>
      <p:sp>
        <p:nvSpPr>
          <p:cNvPr id="121" name="Studied at the Royal Academy, where he met Millais"/>
          <p:cNvSpPr txBox="1"/>
          <p:nvPr/>
        </p:nvSpPr>
        <p:spPr>
          <a:xfrm>
            <a:off x="169976" y="1522070"/>
            <a:ext cx="7177127" cy="461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r>
              <a:t>Studied at the Royal Academy, where he met Millais</a:t>
            </a:r>
          </a:p>
        </p:txBody>
      </p:sp>
      <p:sp>
        <p:nvSpPr>
          <p:cNvPr id="122" name="Gained the support of John Ruskin and followed many of the…"/>
          <p:cNvSpPr txBox="1"/>
          <p:nvPr/>
        </p:nvSpPr>
        <p:spPr>
          <a:xfrm>
            <a:off x="144576" y="2157224"/>
            <a:ext cx="8560614" cy="82966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b="0"/>
            </a:pPr>
            <a:r>
              <a:t>Gained the support of John Ruskin and followed many of the </a:t>
            </a:r>
          </a:p>
          <a:p>
            <a:pPr algn="l">
              <a:defRPr b="0"/>
            </a:pPr>
            <a:r>
              <a:t>principles of Ruskin including </a:t>
            </a:r>
            <a:r>
              <a:rPr i="1"/>
              <a:t>truth to nature</a:t>
            </a:r>
          </a:p>
        </p:txBody>
      </p:sp>
      <p:sp>
        <p:nvSpPr>
          <p:cNvPr id="123" name="Deeply spiritual, Holman Hunt made many visits to the Holy Land…"/>
          <p:cNvSpPr txBox="1"/>
          <p:nvPr/>
        </p:nvSpPr>
        <p:spPr>
          <a:xfrm>
            <a:off x="175615" y="3160677"/>
            <a:ext cx="11665307" cy="8296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b="0"/>
            </a:pPr>
            <a:r>
              <a:t>Deeply spiritual, Holman Hunt made many visits to the Holy Land </a:t>
            </a:r>
          </a:p>
          <a:p>
            <a:pPr algn="l">
              <a:defRPr b="0"/>
            </a:pPr>
            <a:r>
              <a:t>and the Middle East in search of locations and models for his religious themed works</a:t>
            </a:r>
          </a:p>
        </p:txBody>
      </p:sp>
      <p:pic>
        <p:nvPicPr>
          <p:cNvPr id="124" name="Image" descr="Image"/>
          <p:cNvPicPr>
            <a:picLocks noChangeAspect="1"/>
          </p:cNvPicPr>
          <p:nvPr/>
        </p:nvPicPr>
        <p:blipFill>
          <a:blip r:embed="rId2">
            <a:extLst/>
          </a:blip>
          <a:stretch>
            <a:fillRect/>
          </a:stretch>
        </p:blipFill>
        <p:spPr>
          <a:xfrm>
            <a:off x="9774237" y="99117"/>
            <a:ext cx="2683008" cy="3307273"/>
          </a:xfrm>
          <a:prstGeom prst="rect">
            <a:avLst/>
          </a:prstGeom>
          <a:ln w="12700">
            <a:miter lim="400000"/>
          </a:ln>
        </p:spPr>
      </p:pic>
      <p:pic>
        <p:nvPicPr>
          <p:cNvPr id="125" name="Image" descr="Image"/>
          <p:cNvPicPr>
            <a:picLocks noChangeAspect="1"/>
          </p:cNvPicPr>
          <p:nvPr/>
        </p:nvPicPr>
        <p:blipFill>
          <a:blip r:embed="rId3">
            <a:extLst/>
          </a:blip>
          <a:stretch>
            <a:fillRect/>
          </a:stretch>
        </p:blipFill>
        <p:spPr>
          <a:xfrm>
            <a:off x="217222" y="4164131"/>
            <a:ext cx="9005690" cy="551598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1" animBg="1" advAuto="0"/>
      <p:bldP spid="123" grpId="2" animBg="1" advAuto="0"/>
      <p:bldP spid="125"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His contemporary genre scenes also contained moralising messages which would be popular with a conservative Victorian audience"/>
          <p:cNvSpPr txBox="1"/>
          <p:nvPr/>
        </p:nvSpPr>
        <p:spPr>
          <a:xfrm>
            <a:off x="175615" y="269464"/>
            <a:ext cx="12751671" cy="8296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0"/>
            </a:lvl1pPr>
          </a:lstStyle>
          <a:p>
            <a:r>
              <a:t>His contemporary genre scenes also contained moralising messages which would be popular with a conservative Victorian audience</a:t>
            </a:r>
          </a:p>
        </p:txBody>
      </p:sp>
      <p:pic>
        <p:nvPicPr>
          <p:cNvPr id="128" name="Image" descr="Image"/>
          <p:cNvPicPr>
            <a:picLocks noChangeAspect="1"/>
          </p:cNvPicPr>
          <p:nvPr/>
        </p:nvPicPr>
        <p:blipFill>
          <a:blip r:embed="rId2">
            <a:extLst/>
          </a:blip>
          <a:stretch>
            <a:fillRect/>
          </a:stretch>
        </p:blipFill>
        <p:spPr>
          <a:xfrm>
            <a:off x="309683" y="1464640"/>
            <a:ext cx="4691482" cy="6502229"/>
          </a:xfrm>
          <a:prstGeom prst="rect">
            <a:avLst/>
          </a:prstGeom>
          <a:ln w="12700">
            <a:miter lim="400000"/>
          </a:ln>
        </p:spPr>
      </p:pic>
      <p:sp>
        <p:nvSpPr>
          <p:cNvPr id="129" name="His works are characterised by intense detail, symbolism, accurate observation of figures and forms"/>
          <p:cNvSpPr txBox="1"/>
          <p:nvPr/>
        </p:nvSpPr>
        <p:spPr>
          <a:xfrm>
            <a:off x="5103215" y="1375867"/>
            <a:ext cx="7536998" cy="8296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b="0"/>
            </a:lvl1pPr>
          </a:lstStyle>
          <a:p>
            <a:r>
              <a:t>His works are characterised by intense detail, symbolism, accurate observation of figures and forms</a:t>
            </a:r>
          </a:p>
        </p:txBody>
      </p:sp>
      <p:sp>
        <p:nvSpPr>
          <p:cNvPr id="130" name="He pioneered painting en plein air as did Millais"/>
          <p:cNvSpPr txBox="1"/>
          <p:nvPr/>
        </p:nvSpPr>
        <p:spPr>
          <a:xfrm>
            <a:off x="5088722" y="2418769"/>
            <a:ext cx="6538875" cy="46136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r>
              <a:t>He pioneered painting en plein air as did Millais</a:t>
            </a:r>
          </a:p>
        </p:txBody>
      </p:sp>
      <p:pic>
        <p:nvPicPr>
          <p:cNvPr id="131" name="Image" descr="Image"/>
          <p:cNvPicPr>
            <a:picLocks noChangeAspect="1"/>
          </p:cNvPicPr>
          <p:nvPr/>
        </p:nvPicPr>
        <p:blipFill>
          <a:blip r:embed="rId3">
            <a:extLst/>
          </a:blip>
          <a:stretch>
            <a:fillRect/>
          </a:stretch>
        </p:blipFill>
        <p:spPr>
          <a:xfrm>
            <a:off x="5261445" y="3516246"/>
            <a:ext cx="7220538" cy="44752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1" animBg="1" advAuto="0"/>
      <p:bldP spid="130" grpId="2" animBg="1" advAuto="0"/>
      <p:bldP spid="131"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he works of Northern Renaissance artists such as Jan Van Eyck and Rogier Van Der Weyden were an inspiration, as were early Renaissance artists from the 15th Century and also the Nazarenes- a German group of artists from the early 1800s"/>
          <p:cNvSpPr txBox="1"/>
          <p:nvPr/>
        </p:nvSpPr>
        <p:spPr>
          <a:xfrm>
            <a:off x="122377" y="-19253"/>
            <a:ext cx="11927945"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r>
              <a:rPr dirty="0"/>
              <a:t>The works of Northern Renaissance artists such as Jan Van Eyck and </a:t>
            </a:r>
            <a:r>
              <a:rPr dirty="0" err="1"/>
              <a:t>Rogier</a:t>
            </a:r>
            <a:r>
              <a:rPr dirty="0"/>
              <a:t> Van Der </a:t>
            </a:r>
            <a:endParaRPr lang="en-GB" dirty="0" smtClean="0"/>
          </a:p>
          <a:p>
            <a:r>
              <a:rPr dirty="0" smtClean="0"/>
              <a:t>Weyden </a:t>
            </a:r>
            <a:r>
              <a:rPr dirty="0"/>
              <a:t>were an inspiration, as were early Renaissance artists from the 15th Century </a:t>
            </a:r>
            <a:endParaRPr lang="en-GB" dirty="0" smtClean="0"/>
          </a:p>
          <a:p>
            <a:r>
              <a:rPr dirty="0" smtClean="0"/>
              <a:t>and </a:t>
            </a:r>
            <a:r>
              <a:rPr dirty="0"/>
              <a:t>also the Nazarenes- a German group of artists from the early 1800s</a:t>
            </a:r>
          </a:p>
        </p:txBody>
      </p:sp>
      <p:pic>
        <p:nvPicPr>
          <p:cNvPr id="134" name="Image" descr="Image"/>
          <p:cNvPicPr>
            <a:picLocks noChangeAspect="1"/>
          </p:cNvPicPr>
          <p:nvPr/>
        </p:nvPicPr>
        <p:blipFill>
          <a:blip r:embed="rId2">
            <a:extLst/>
          </a:blip>
          <a:stretch>
            <a:fillRect/>
          </a:stretch>
        </p:blipFill>
        <p:spPr>
          <a:xfrm>
            <a:off x="122377" y="1191335"/>
            <a:ext cx="3810001" cy="5219701"/>
          </a:xfrm>
          <a:prstGeom prst="rect">
            <a:avLst/>
          </a:prstGeom>
          <a:ln w="12700">
            <a:miter lim="400000"/>
          </a:ln>
        </p:spPr>
      </p:pic>
      <p:pic>
        <p:nvPicPr>
          <p:cNvPr id="1026" name="Picture 2" descr="Image result for rogier van der wey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886" y="1191335"/>
            <a:ext cx="4292967" cy="3902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quattrocento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361" y="1191335"/>
            <a:ext cx="4059432" cy="39025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nazarenes pain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6826" y="5918549"/>
            <a:ext cx="4292967" cy="38350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he nazarenes pain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668" y="6496001"/>
            <a:ext cx="5587741" cy="3257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he works of Northern Renaissance artists such as Jan Van Eyck and Rogier Van Der Weyden were an inspiration, as were early Renaissance artists from the 15th Century and also the Nazarenes- a German group of artists from the early 1800s"/>
          <p:cNvSpPr txBox="1"/>
          <p:nvPr/>
        </p:nvSpPr>
        <p:spPr>
          <a:xfrm>
            <a:off x="122377" y="165413"/>
            <a:ext cx="12804787" cy="84125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r>
              <a:rPr lang="en-GB" dirty="0" smtClean="0"/>
              <a:t>Because of the Pre-Raphaelites’ interest in medieval literature, many of Holman Hunt’s works</a:t>
            </a:r>
          </a:p>
          <a:p>
            <a:r>
              <a:rPr lang="en-GB" dirty="0" smtClean="0"/>
              <a:t>are based on medieval subjects. He also referenced Romantic and Victorian literature</a:t>
            </a:r>
            <a:endParaRPr dirty="0"/>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763" y="1567396"/>
            <a:ext cx="6038848" cy="76887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olman hunt rienz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77" y="5604312"/>
            <a:ext cx="5849215" cy="41492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holman hunt valent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77" y="1006669"/>
            <a:ext cx="5882161" cy="440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7285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His works received such acclaim during the Victorian era that many were toured around the world. One example was sent to Australia and estimates say it was seen by 100 people every…"/>
          <p:cNvSpPr txBox="1"/>
          <p:nvPr/>
        </p:nvSpPr>
        <p:spPr>
          <a:xfrm>
            <a:off x="271129" y="243205"/>
            <a:ext cx="12733671"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b="0"/>
            </a:pPr>
            <a:r>
              <a:rPr dirty="0"/>
              <a:t>His works received such acclaim during the Victorian era that many </a:t>
            </a:r>
            <a:r>
              <a:rPr lang="en-GB" dirty="0" smtClean="0"/>
              <a:t>of his paintings </a:t>
            </a:r>
            <a:r>
              <a:rPr dirty="0" smtClean="0"/>
              <a:t>were </a:t>
            </a:r>
            <a:r>
              <a:rPr dirty="0"/>
              <a:t>toured around the world. </a:t>
            </a:r>
            <a:r>
              <a:rPr dirty="0" smtClean="0"/>
              <a:t>One </a:t>
            </a:r>
            <a:r>
              <a:rPr dirty="0"/>
              <a:t>example was sent to Australia and estimates say it was seen by 100 people </a:t>
            </a:r>
            <a:r>
              <a:rPr dirty="0" smtClean="0"/>
              <a:t>every</a:t>
            </a:r>
            <a:r>
              <a:rPr lang="en-GB" dirty="0" smtClean="0"/>
              <a:t> </a:t>
            </a:r>
            <a:r>
              <a:rPr dirty="0" smtClean="0"/>
              <a:t>minute </a:t>
            </a:r>
            <a:r>
              <a:rPr dirty="0"/>
              <a:t>and seen by 2 million in total</a:t>
            </a:r>
          </a:p>
        </p:txBody>
      </p:sp>
      <p:pic>
        <p:nvPicPr>
          <p:cNvPr id="2050" name="Picture 2" descr="Image result for light of the world holman h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29" y="1779779"/>
            <a:ext cx="3674317" cy="7035926"/>
          </a:xfrm>
          <a:prstGeom prst="rect">
            <a:avLst/>
          </a:prstGeom>
          <a:noFill/>
          <a:extLst>
            <a:ext uri="{909E8E84-426E-40DD-AFC4-6F175D3DCCD1}">
              <a14:hiddenFill xmlns:a14="http://schemas.microsoft.com/office/drawing/2010/main">
                <a:solidFill>
                  <a:srgbClr val="FFFFFF"/>
                </a:solidFill>
              </a14:hiddenFill>
            </a:ext>
          </a:extLst>
        </p:spPr>
      </p:pic>
      <p:sp>
        <p:nvSpPr>
          <p:cNvPr id="4" name="In 1905 he received the Order of Merit, a prestigious award given to people who excel in a particular field such as the military, the Sciences, the Arts"/>
          <p:cNvSpPr txBox="1"/>
          <p:nvPr/>
        </p:nvSpPr>
        <p:spPr>
          <a:xfrm>
            <a:off x="4183885" y="1776881"/>
            <a:ext cx="8231421"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r>
              <a:rPr dirty="0"/>
              <a:t>In 1905 he received the Order of Merit, a prestigious award </a:t>
            </a:r>
            <a:endParaRPr lang="en-GB" dirty="0" smtClean="0"/>
          </a:p>
          <a:p>
            <a:r>
              <a:rPr dirty="0" smtClean="0"/>
              <a:t>given </a:t>
            </a:r>
            <a:r>
              <a:rPr dirty="0"/>
              <a:t>to people who excel in a </a:t>
            </a:r>
            <a:r>
              <a:rPr dirty="0" smtClean="0"/>
              <a:t>particular </a:t>
            </a:r>
            <a:r>
              <a:rPr dirty="0"/>
              <a:t>field such as the </a:t>
            </a:r>
            <a:endParaRPr lang="en-GB" dirty="0" smtClean="0"/>
          </a:p>
          <a:p>
            <a:r>
              <a:rPr dirty="0" smtClean="0"/>
              <a:t>military</a:t>
            </a:r>
            <a:r>
              <a:rPr dirty="0"/>
              <a:t>, the Sciences, the Arts</a:t>
            </a:r>
          </a:p>
        </p:txBody>
      </p:sp>
      <p:sp>
        <p:nvSpPr>
          <p:cNvPr id="5" name="Thousands turned out to his funeral at St Paul’s…"/>
          <p:cNvSpPr txBox="1"/>
          <p:nvPr/>
        </p:nvSpPr>
        <p:spPr>
          <a:xfrm>
            <a:off x="4183885" y="3310558"/>
            <a:ext cx="8820915" cy="84125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b="0"/>
            </a:pPr>
            <a:r>
              <a:rPr dirty="0"/>
              <a:t>Thousands turned out to his funeral at St Paul’s </a:t>
            </a:r>
            <a:r>
              <a:rPr dirty="0" smtClean="0"/>
              <a:t>Cathedral</a:t>
            </a:r>
            <a:r>
              <a:rPr lang="en-GB" dirty="0" smtClean="0"/>
              <a:t>- </a:t>
            </a:r>
            <a:r>
              <a:rPr dirty="0" smtClean="0"/>
              <a:t>where </a:t>
            </a:r>
            <a:r>
              <a:rPr dirty="0"/>
              <a:t>he’s </a:t>
            </a:r>
            <a:r>
              <a:rPr dirty="0" smtClean="0"/>
              <a:t>buried</a:t>
            </a:r>
            <a:endParaRPr dirty="0"/>
          </a:p>
        </p:txBody>
      </p:sp>
      <p:sp>
        <p:nvSpPr>
          <p:cNvPr id="6" name="His obituary in the Times compared him to other…"/>
          <p:cNvSpPr txBox="1"/>
          <p:nvPr/>
        </p:nvSpPr>
        <p:spPr>
          <a:xfrm>
            <a:off x="3945446" y="4507781"/>
            <a:ext cx="8893476" cy="157992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defRPr b="0"/>
            </a:pPr>
            <a:r>
              <a:rPr dirty="0"/>
              <a:t>His obituary in the Times compared him to other </a:t>
            </a:r>
            <a:r>
              <a:rPr dirty="0" smtClean="0"/>
              <a:t>artists </a:t>
            </a:r>
            <a:r>
              <a:rPr dirty="0"/>
              <a:t>buried in St Paul’s, stating ‘</a:t>
            </a:r>
            <a:r>
              <a:rPr i="1" dirty="0"/>
              <a:t>none of them </a:t>
            </a:r>
            <a:r>
              <a:rPr i="1" dirty="0" smtClean="0"/>
              <a:t>ever</a:t>
            </a:r>
            <a:r>
              <a:rPr lang="en-GB" i="1" dirty="0" smtClean="0"/>
              <a:t> </a:t>
            </a:r>
            <a:r>
              <a:rPr i="1" dirty="0" smtClean="0"/>
              <a:t>worked </a:t>
            </a:r>
            <a:r>
              <a:rPr i="1" dirty="0"/>
              <a:t>more strenuously or successfully than he to </a:t>
            </a:r>
            <a:r>
              <a:rPr i="1" dirty="0" smtClean="0"/>
              <a:t>inspire </a:t>
            </a:r>
            <a:r>
              <a:rPr i="1" dirty="0"/>
              <a:t>his fellow men to lofty ideals and to </a:t>
            </a:r>
            <a:r>
              <a:rPr i="1" dirty="0" smtClean="0"/>
              <a:t>wed</a:t>
            </a:r>
            <a:r>
              <a:rPr lang="en-GB" i="1" dirty="0" smtClean="0"/>
              <a:t> </a:t>
            </a:r>
            <a:r>
              <a:rPr i="1" dirty="0" smtClean="0"/>
              <a:t>beauty </a:t>
            </a:r>
            <a:r>
              <a:rPr i="1" dirty="0"/>
              <a:t>with religion</a:t>
            </a:r>
            <a:r>
              <a:rPr dirty="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 descr="Image"/>
          <p:cNvPicPr>
            <a:picLocks noChangeAspect="1"/>
          </p:cNvPicPr>
          <p:nvPr/>
        </p:nvPicPr>
        <p:blipFill>
          <a:blip r:embed="rId2">
            <a:extLst/>
          </a:blip>
          <a:stretch>
            <a:fillRect/>
          </a:stretch>
        </p:blipFill>
        <p:spPr>
          <a:xfrm>
            <a:off x="167949" y="942392"/>
            <a:ext cx="4709716" cy="7898585"/>
          </a:xfrm>
          <a:prstGeom prst="rect">
            <a:avLst/>
          </a:prstGeom>
          <a:ln w="12700">
            <a:miter lim="400000"/>
          </a:ln>
        </p:spPr>
      </p:pic>
      <p:pic>
        <p:nvPicPr>
          <p:cNvPr id="5122" name="Picture 2" descr="File:William Holman Hunt - May Morning on Magdalen T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631" y="1838130"/>
            <a:ext cx="7878077" cy="6013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unding member of the Pre-Raphaelite Brotherhood"/>
          <p:cNvSpPr txBox="1"/>
          <p:nvPr/>
        </p:nvSpPr>
        <p:spPr>
          <a:xfrm>
            <a:off x="4816621" y="64898"/>
            <a:ext cx="4105291"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r>
              <a:rPr lang="en-GB" dirty="0" smtClean="0"/>
              <a:t>Key works for Specified Artist</a:t>
            </a:r>
            <a:endParaRPr dirty="0"/>
          </a:p>
        </p:txBody>
      </p:sp>
      <p:pic>
        <p:nvPicPr>
          <p:cNvPr id="3074" name="Picture 2" descr="https://seanmunger.files.wordpress.com/2017/12/the-hireling-shepherd-by-william-holman-hunt-1851-pd.jpg?w=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3" y="914724"/>
            <a:ext cx="5615369" cy="38812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Shadow of Death, 1873 - William Holman H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337" y="914724"/>
            <a:ext cx="44958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3" y="5379043"/>
            <a:ext cx="5615369" cy="4028663"/>
          </a:xfrm>
          <a:prstGeom prst="rect">
            <a:avLst/>
          </a:prstGeom>
          <a:noFill/>
          <a:extLst>
            <a:ext uri="{909E8E84-426E-40DD-AFC4-6F175D3DCCD1}">
              <a14:hiddenFill xmlns:a14="http://schemas.microsoft.com/office/drawing/2010/main">
                <a:solidFill>
                  <a:srgbClr val="FFFFFF"/>
                </a:solidFill>
              </a14:hiddenFill>
            </a:ext>
          </a:extLst>
        </p:spPr>
      </p:pic>
      <p:sp>
        <p:nvSpPr>
          <p:cNvPr id="9" name="Founding member of the Pre-Raphaelite Brotherhood"/>
          <p:cNvSpPr txBox="1"/>
          <p:nvPr/>
        </p:nvSpPr>
        <p:spPr>
          <a:xfrm>
            <a:off x="281943" y="4851527"/>
            <a:ext cx="4127733"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r>
              <a:rPr lang="en-GB" i="1" dirty="0" smtClean="0"/>
              <a:t>The Hireling Shepherd</a:t>
            </a:r>
            <a:r>
              <a:rPr lang="en-GB" dirty="0" smtClean="0"/>
              <a:t>, 1851 </a:t>
            </a:r>
            <a:endParaRPr dirty="0"/>
          </a:p>
        </p:txBody>
      </p:sp>
      <p:sp>
        <p:nvSpPr>
          <p:cNvPr id="10" name="Founding member of the Pre-Raphaelite Brotherhood"/>
          <p:cNvSpPr txBox="1"/>
          <p:nvPr/>
        </p:nvSpPr>
        <p:spPr>
          <a:xfrm>
            <a:off x="6146993" y="8935782"/>
            <a:ext cx="4467570"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r>
              <a:rPr lang="en-GB" i="1" dirty="0" smtClean="0"/>
              <a:t>Our English Coasts 1852</a:t>
            </a:r>
            <a:r>
              <a:rPr lang="en-GB" dirty="0" smtClean="0"/>
              <a:t>, 1852 </a:t>
            </a:r>
            <a:endParaRPr dirty="0"/>
          </a:p>
        </p:txBody>
      </p:sp>
      <p:sp>
        <p:nvSpPr>
          <p:cNvPr id="11" name="Founding member of the Pre-Raphaelite Brotherhood"/>
          <p:cNvSpPr txBox="1"/>
          <p:nvPr/>
        </p:nvSpPr>
        <p:spPr>
          <a:xfrm>
            <a:off x="7308858" y="6629724"/>
            <a:ext cx="5528758"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a:defRPr b="0"/>
            </a:lvl1pPr>
          </a:lstStyle>
          <a:p>
            <a:r>
              <a:rPr lang="en-GB" i="1" dirty="0" smtClean="0"/>
              <a:t>The Shadow of Death</a:t>
            </a:r>
            <a:r>
              <a:rPr lang="en-GB" dirty="0" smtClean="0"/>
              <a:t>, completed 1873 </a:t>
            </a:r>
            <a:endParaRPr dirty="0"/>
          </a:p>
        </p:txBody>
      </p:sp>
    </p:spTree>
    <p:extLst>
      <p:ext uri="{BB962C8B-B14F-4D97-AF65-F5344CB8AC3E}">
        <p14:creationId xmlns:p14="http://schemas.microsoft.com/office/powerpoint/2010/main" val="389217895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TotalTime>
  <Words>334</Words>
  <Application>Microsoft Office PowerPoint</Application>
  <PresentationFormat>Custom</PresentationFormat>
  <Paragraphs>25</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Greaney</dc:creator>
  <cp:lastModifiedBy>Daniel Greaney</cp:lastModifiedBy>
  <cp:revision>3</cp:revision>
  <dcterms:modified xsi:type="dcterms:W3CDTF">2018-09-27T12:47:25Z</dcterms:modified>
</cp:coreProperties>
</file>