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illiam Holman Hunt"/>
          <p:cNvSpPr txBox="1"/>
          <p:nvPr/>
        </p:nvSpPr>
        <p:spPr>
          <a:xfrm>
            <a:off x="4925212" y="13762"/>
            <a:ext cx="315437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William Holman Hunt</a:t>
            </a:r>
          </a:p>
        </p:txBody>
      </p:sp>
      <p:sp>
        <p:nvSpPr>
          <p:cNvPr id="120" name="Holman Hunt is your SPECIFIED PAINTER. You must have a full and thorough understanding of his work/art/career"/>
          <p:cNvSpPr txBox="1"/>
          <p:nvPr/>
        </p:nvSpPr>
        <p:spPr>
          <a:xfrm>
            <a:off x="40183" y="572097"/>
            <a:ext cx="11950387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200" b="0"/>
            </a:pPr>
            <a:r>
              <a:rPr dirty="0"/>
              <a:t>Holman Hunt is your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SPECIFIED PAINTER</a:t>
            </a:r>
            <a:r>
              <a:rPr dirty="0"/>
              <a:t>. You must have a full and thorough understanding </a:t>
            </a:r>
            <a:endParaRPr lang="en-GB" dirty="0" smtClean="0"/>
          </a:p>
          <a:p>
            <a:pPr algn="l">
              <a:defRPr sz="2200" b="0"/>
            </a:pPr>
            <a:r>
              <a:rPr dirty="0" smtClean="0"/>
              <a:t>of </a:t>
            </a:r>
            <a:r>
              <a:rPr dirty="0"/>
              <a:t>his work/art/career</a:t>
            </a:r>
          </a:p>
        </p:txBody>
      </p:sp>
      <p:sp>
        <p:nvSpPr>
          <p:cNvPr id="121" name="Who/what was the Pre-Raphaelite Brotherhood. What was Holman Hunt’s involvement with them?"/>
          <p:cNvSpPr txBox="1"/>
          <p:nvPr/>
        </p:nvSpPr>
        <p:spPr>
          <a:xfrm>
            <a:off x="47243" y="1419961"/>
            <a:ext cx="12358168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/>
            </a:lvl1pPr>
          </a:lstStyle>
          <a:p>
            <a:r>
              <a:t>Who/what was the Pre-Raphaelite Brotherhood. What was Holman Hunt’s involvement with them?</a:t>
            </a:r>
          </a:p>
        </p:txBody>
      </p:sp>
      <p:sp>
        <p:nvSpPr>
          <p:cNvPr id="122" name="Find quotes that state some of their aims"/>
          <p:cNvSpPr txBox="1"/>
          <p:nvPr/>
        </p:nvSpPr>
        <p:spPr>
          <a:xfrm>
            <a:off x="59943" y="1936800"/>
            <a:ext cx="5227880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/>
            </a:lvl1pPr>
          </a:lstStyle>
          <a:p>
            <a:r>
              <a:t>Find quotes that state some of their aims</a:t>
            </a:r>
          </a:p>
        </p:txBody>
      </p:sp>
      <p:sp>
        <p:nvSpPr>
          <p:cNvPr id="123" name="Explain who Ruskin was and provide quotes from him that support the aims of the PRB"/>
          <p:cNvSpPr txBox="1"/>
          <p:nvPr/>
        </p:nvSpPr>
        <p:spPr>
          <a:xfrm>
            <a:off x="67301" y="4327372"/>
            <a:ext cx="10987711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/>
            </a:lvl1pPr>
          </a:lstStyle>
          <a:p>
            <a:r>
              <a:t>Explain who Ruskin was and provide quotes from him that support the aims of the PRB</a:t>
            </a:r>
          </a:p>
        </p:txBody>
      </p:sp>
      <p:sp>
        <p:nvSpPr>
          <p:cNvPr id="124" name="What was The Germ? Explain briefly what it consisted of"/>
          <p:cNvSpPr txBox="1"/>
          <p:nvPr/>
        </p:nvSpPr>
        <p:spPr>
          <a:xfrm>
            <a:off x="69018" y="3708578"/>
            <a:ext cx="7156298" cy="43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200" b="0"/>
            </a:pPr>
            <a:r>
              <a:t>What was </a:t>
            </a:r>
            <a:r>
              <a:rPr i="1"/>
              <a:t>The Germ</a:t>
            </a:r>
            <a:r>
              <a:t>? Explain briefly what it consisted of</a:t>
            </a:r>
          </a:p>
        </p:txBody>
      </p:sp>
      <p:sp>
        <p:nvSpPr>
          <p:cNvPr id="125" name="Explain the AIMS and CHARACTERISTICS of the style and how Holman Hunt’s work addresses this"/>
          <p:cNvSpPr txBox="1"/>
          <p:nvPr/>
        </p:nvSpPr>
        <p:spPr>
          <a:xfrm>
            <a:off x="54601" y="3092168"/>
            <a:ext cx="12673052" cy="437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200" b="0"/>
            </a:pPr>
            <a:r>
              <a:t>Explain the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AIMS</a:t>
            </a:r>
            <a:r>
              <a:t> and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CHARACTERISTICS</a:t>
            </a:r>
            <a:r>
              <a:t> of the style and how Holman Hunt’s work addresses this</a:t>
            </a:r>
          </a:p>
        </p:txBody>
      </p:sp>
      <p:sp>
        <p:nvSpPr>
          <p:cNvPr id="126" name="Ensure that you know the MEANING behind each of the THREE key works by Holman Hunt and can succinctly explain their meaning/narrative in a clear/direct way."/>
          <p:cNvSpPr txBox="1"/>
          <p:nvPr/>
        </p:nvSpPr>
        <p:spPr>
          <a:xfrm>
            <a:off x="25543" y="4921259"/>
            <a:ext cx="12731167" cy="780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200" b="0"/>
            </a:pPr>
            <a:r>
              <a:rPr dirty="0"/>
              <a:t>Ensure that you know the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MEANING</a:t>
            </a:r>
            <a:r>
              <a:rPr dirty="0"/>
              <a:t> behind each of the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THREE</a:t>
            </a:r>
            <a:r>
              <a:rPr dirty="0"/>
              <a:t> key works by Holman Hunt and can </a:t>
            </a:r>
            <a:endParaRPr lang="en-GB" dirty="0" smtClean="0"/>
          </a:p>
          <a:p>
            <a:pPr algn="l">
              <a:defRPr sz="2200" b="0"/>
            </a:pPr>
            <a:r>
              <a:rPr dirty="0" smtClean="0"/>
              <a:t>succinctly </a:t>
            </a:r>
            <a:r>
              <a:rPr dirty="0"/>
              <a:t>explain their meaning/narrative in a clear/direct way.</a:t>
            </a:r>
          </a:p>
        </p:txBody>
      </p:sp>
      <p:sp>
        <p:nvSpPr>
          <p:cNvPr id="127" name="Ensure that you know how each of the THREE key works is Pre-Raphaelite in style"/>
          <p:cNvSpPr txBox="1"/>
          <p:nvPr/>
        </p:nvSpPr>
        <p:spPr>
          <a:xfrm>
            <a:off x="41901" y="5869441"/>
            <a:ext cx="10416897" cy="43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200" b="0"/>
            </a:pPr>
            <a:r>
              <a:t>Ensure that you know how each of the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THREE</a:t>
            </a:r>
            <a:r>
              <a:t> key works is Pre-Raphaelite in style</a:t>
            </a:r>
          </a:p>
        </p:txBody>
      </p:sp>
      <p:sp>
        <p:nvSpPr>
          <p:cNvPr id="128" name="Holman Hunt was influenced by Van Eyck (Northern Renaissance), Fra Angelico (Early Italian Renaissance), the Nazarenes (early 19th C brotherhood of artists inspired by Early Renaissance art, Millais (fellow Pre-Raphaelite). Ensure you can make links between his work and theirs."/>
          <p:cNvSpPr txBox="1"/>
          <p:nvPr/>
        </p:nvSpPr>
        <p:spPr>
          <a:xfrm>
            <a:off x="14617" y="6482307"/>
            <a:ext cx="1230144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200" b="0"/>
            </a:pPr>
            <a:r>
              <a:rPr dirty="0"/>
              <a:t>Holman Hunt was influenced by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Van Eyck</a:t>
            </a:r>
            <a:r>
              <a:rPr dirty="0"/>
              <a:t> (Northern Renaissance), Fra Angelico (Early Italian </a:t>
            </a:r>
            <a:endParaRPr lang="en-GB" dirty="0" smtClean="0"/>
          </a:p>
          <a:p>
            <a:pPr algn="l">
              <a:defRPr sz="2200" b="0"/>
            </a:pPr>
            <a:r>
              <a:rPr dirty="0" smtClean="0"/>
              <a:t>Renaissance</a:t>
            </a:r>
            <a:r>
              <a:rPr dirty="0"/>
              <a:t>),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the Nazarenes</a:t>
            </a:r>
            <a:r>
              <a:rPr dirty="0"/>
              <a:t> (early 19th C brotherhood of artists inspired by Early Renaissance </a:t>
            </a:r>
            <a:endParaRPr lang="en-GB" dirty="0" smtClean="0"/>
          </a:p>
          <a:p>
            <a:pPr algn="l">
              <a:defRPr sz="2200" b="0"/>
            </a:pPr>
            <a:r>
              <a:rPr dirty="0" smtClean="0"/>
              <a:t>art</a:t>
            </a:r>
            <a:r>
              <a:rPr dirty="0"/>
              <a:t>,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Millais</a:t>
            </a:r>
            <a:r>
              <a:rPr dirty="0"/>
              <a:t> (fellow Pre-Raphaelite). Ensure you can make links between his work and theirs.</a:t>
            </a:r>
          </a:p>
        </p:txBody>
      </p:sp>
      <p:sp>
        <p:nvSpPr>
          <p:cNvPr id="129" name="You must ensure that you know why there was a sense of ‘revival’ in Britain at this time. Architecture, literature, art all looked to the past, in particular Medieval and Gothic themes for inspiration. Consider why?"/>
          <p:cNvSpPr txBox="1"/>
          <p:nvPr/>
        </p:nvSpPr>
        <p:spPr>
          <a:xfrm>
            <a:off x="-7985" y="8382746"/>
            <a:ext cx="1270700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/>
            </a:lvl1pPr>
          </a:lstStyle>
          <a:p>
            <a:r>
              <a:rPr dirty="0"/>
              <a:t>You must ensure that you know why there was a sense of ‘revival’ in Britain at this time. Architecture</a:t>
            </a:r>
            <a:r>
              <a:rPr dirty="0" smtClean="0"/>
              <a:t>,</a:t>
            </a:r>
            <a:endParaRPr lang="en-GB" dirty="0" smtClean="0"/>
          </a:p>
          <a:p>
            <a:r>
              <a:rPr dirty="0" smtClean="0"/>
              <a:t> </a:t>
            </a:r>
            <a:r>
              <a:rPr dirty="0"/>
              <a:t>literature, art all looked to the past, in particular Medieval and Gothic themes for inspiration. </a:t>
            </a:r>
            <a:endParaRPr lang="en-GB" dirty="0" smtClean="0"/>
          </a:p>
          <a:p>
            <a:r>
              <a:rPr dirty="0" smtClean="0"/>
              <a:t>Consider </a:t>
            </a:r>
            <a:r>
              <a:rPr dirty="0"/>
              <a:t>why?</a:t>
            </a:r>
          </a:p>
        </p:txBody>
      </p:sp>
      <p:sp>
        <p:nvSpPr>
          <p:cNvPr id="130" name="What were the PRB rebelling against at the Royal Academy and what did they favour instead?"/>
          <p:cNvSpPr txBox="1"/>
          <p:nvPr/>
        </p:nvSpPr>
        <p:spPr>
          <a:xfrm>
            <a:off x="57225" y="2477541"/>
            <a:ext cx="11887379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/>
            </a:lvl1pPr>
          </a:lstStyle>
          <a:p>
            <a:r>
              <a:t>What were the PRB rebelling against at the Royal Academy and what did they favour instead? </a:t>
            </a:r>
          </a:p>
        </p:txBody>
      </p:sp>
      <p:sp>
        <p:nvSpPr>
          <p:cNvPr id="131" name="What made them avant-garde?"/>
          <p:cNvSpPr txBox="1"/>
          <p:nvPr/>
        </p:nvSpPr>
        <p:spPr>
          <a:xfrm>
            <a:off x="5454725" y="1948751"/>
            <a:ext cx="3996564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/>
            </a:lvl1pPr>
          </a:lstStyle>
          <a:p>
            <a:r>
              <a:t>What made them avant-garde?</a:t>
            </a:r>
          </a:p>
        </p:txBody>
      </p:sp>
      <p:sp>
        <p:nvSpPr>
          <p:cNvPr id="132" name="Thomas Carlyle was a major social commentator of the day, how did he influence Holman Hunt?"/>
          <p:cNvSpPr txBox="1"/>
          <p:nvPr/>
        </p:nvSpPr>
        <p:spPr>
          <a:xfrm>
            <a:off x="-56770" y="7738986"/>
            <a:ext cx="12115369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/>
            </a:lvl1pPr>
          </a:lstStyle>
          <a:p>
            <a:r>
              <a:t>Thomas Carlyle was a major social commentator of the day, how did he influence Holman Hunt?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illiam Holman Hunt"/>
          <p:cNvSpPr txBox="1"/>
          <p:nvPr/>
        </p:nvSpPr>
        <p:spPr>
          <a:xfrm>
            <a:off x="4925212" y="13762"/>
            <a:ext cx="315437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William Holman Hunt</a:t>
            </a:r>
          </a:p>
        </p:txBody>
      </p:sp>
      <p:sp>
        <p:nvSpPr>
          <p:cNvPr id="135" name="Revision material can be posters, powerpoint, booklets. Choose whichever format you want but you MUST address all the considerations on the previous slide to achieve a full understanding of Holman Hunt."/>
          <p:cNvSpPr txBox="1"/>
          <p:nvPr/>
        </p:nvSpPr>
        <p:spPr>
          <a:xfrm>
            <a:off x="36232" y="508654"/>
            <a:ext cx="1237999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/>
            </a:lvl1pPr>
          </a:lstStyle>
          <a:p>
            <a:r>
              <a:rPr dirty="0"/>
              <a:t>Revision material can be posters, </a:t>
            </a:r>
            <a:r>
              <a:rPr dirty="0" err="1"/>
              <a:t>powerpoint</a:t>
            </a:r>
            <a:r>
              <a:rPr dirty="0"/>
              <a:t>, booklets. Choose whichever format you want </a:t>
            </a:r>
            <a:endParaRPr lang="en-GB" dirty="0" smtClean="0"/>
          </a:p>
          <a:p>
            <a:r>
              <a:rPr dirty="0" smtClean="0"/>
              <a:t>but </a:t>
            </a:r>
            <a:r>
              <a:rPr dirty="0"/>
              <a:t>you MUST address all the considerations on the previous slide to achieve a full understanding </a:t>
            </a:r>
            <a:endParaRPr lang="en-GB" dirty="0" smtClean="0"/>
          </a:p>
          <a:p>
            <a:r>
              <a:rPr dirty="0" smtClean="0"/>
              <a:t>of </a:t>
            </a:r>
            <a:r>
              <a:rPr dirty="0"/>
              <a:t>Holman Hunt.</a:t>
            </a:r>
          </a:p>
        </p:txBody>
      </p:sp>
      <p:sp>
        <p:nvSpPr>
          <p:cNvPr id="136" name="There is a HUGE amount of material on Godalming Online about Holman Hunt and the Pre-Raphaelites. Use this for your research, in addition to the annotated sheets, booklets and grids we filled out during lessons or as homework."/>
          <p:cNvSpPr txBox="1"/>
          <p:nvPr/>
        </p:nvSpPr>
        <p:spPr>
          <a:xfrm>
            <a:off x="14579" y="1796062"/>
            <a:ext cx="1213954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dirty="0"/>
              <a:t>There is a HUGE amount of material on </a:t>
            </a:r>
            <a:r>
              <a:rPr dirty="0" err="1"/>
              <a:t>Godalming</a:t>
            </a:r>
            <a:r>
              <a:rPr dirty="0"/>
              <a:t> Online about Holman Hunt and the </a:t>
            </a:r>
            <a:endParaRPr lang="en-GB" dirty="0" smtClean="0"/>
          </a:p>
          <a:p>
            <a:r>
              <a:rPr dirty="0" smtClean="0"/>
              <a:t>Pre-Raphaelites</a:t>
            </a:r>
            <a:r>
              <a:rPr dirty="0"/>
              <a:t>. Use this for your research, in addition to the annotated sheets, booklets </a:t>
            </a:r>
            <a:endParaRPr lang="en-GB" dirty="0" smtClean="0"/>
          </a:p>
          <a:p>
            <a:r>
              <a:rPr dirty="0" smtClean="0"/>
              <a:t>and </a:t>
            </a:r>
            <a:r>
              <a:rPr dirty="0"/>
              <a:t>grids we filled out during lessons or as homework.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350" y="3182958"/>
            <a:ext cx="10706100" cy="641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Custom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Greaney</dc:creator>
  <cp:lastModifiedBy>Daniel Greaney</cp:lastModifiedBy>
  <cp:revision>1</cp:revision>
  <dcterms:modified xsi:type="dcterms:W3CDTF">2018-12-06T14:31:23Z</dcterms:modified>
</cp:coreProperties>
</file>