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/>
      <a:tcStyle>
        <a:tcBdr/>
        <a:fill>
          <a:solidFill>
            <a:srgbClr val="E6F0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/>
      <a:tcStyle>
        <a:tcBdr/>
        <a:fill>
          <a:solidFill>
            <a:srgbClr val="EAF8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1E1"/>
          </a:solidFill>
        </a:fill>
      </a:tcStyle>
    </a:wholeTbl>
    <a:band2H>
      <a:tcTxStyle/>
      <a:tcStyle>
        <a:tcBdr/>
        <a:fill>
          <a:solidFill>
            <a:srgbClr val="FCE9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10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400" i="1"/>
            </a:lvl1pPr>
            <a:lvl2pPr marL="777875" indent="-333375" algn="ctr">
              <a:spcBef>
                <a:spcPts val="0"/>
              </a:spcBef>
              <a:defRPr sz="2400" i="1"/>
            </a:lvl2pPr>
            <a:lvl3pPr marL="1222375" indent="-333375" algn="ctr">
              <a:spcBef>
                <a:spcPts val="0"/>
              </a:spcBef>
              <a:defRPr sz="2400" i="1"/>
            </a:lvl3pPr>
            <a:lvl4pPr marL="1666875" indent="-333375" algn="ctr">
              <a:spcBef>
                <a:spcPts val="0"/>
              </a:spcBef>
              <a:defRPr sz="2400" i="1"/>
            </a:lvl4pPr>
            <a:lvl5pPr marL="2111375" indent="-333375" algn="ctr">
              <a:spcBef>
                <a:spcPts val="0"/>
              </a:spcBef>
              <a:defRPr sz="2400" i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3"/>
          </p:nvPr>
        </p:nvSpPr>
        <p:spPr>
          <a:xfrm>
            <a:off x="1270000" y="4267112"/>
            <a:ext cx="10464800" cy="609777"/>
          </a:xfrm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sz="3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Mythological and Literary Subjects in 19th Century art"/>
          <p:cNvSpPr txBox="1"/>
          <p:nvPr/>
        </p:nvSpPr>
        <p:spPr>
          <a:xfrm>
            <a:off x="2536189" y="290170"/>
            <a:ext cx="7932421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r>
              <a:t>Mythological and Literary Subjects in 19th Century art</a:t>
            </a:r>
          </a:p>
        </p:txBody>
      </p:sp>
      <p:sp>
        <p:nvSpPr>
          <p:cNvPr id="120" name="Mythological and literary subjects were a particularly popular theme in 19th Century art"/>
          <p:cNvSpPr txBox="1"/>
          <p:nvPr/>
        </p:nvSpPr>
        <p:spPr>
          <a:xfrm>
            <a:off x="353940" y="932442"/>
            <a:ext cx="11924386" cy="461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r>
              <a:t>Mythological and literary subjects were a particularly popular theme in 19th Century art</a:t>
            </a:r>
          </a:p>
        </p:txBody>
      </p:sp>
      <p:sp>
        <p:nvSpPr>
          <p:cNvPr id="121" name="Text"/>
          <p:cNvSpPr txBox="1"/>
          <p:nvPr/>
        </p:nvSpPr>
        <p:spPr>
          <a:xfrm>
            <a:off x="279400" y="1542813"/>
            <a:ext cx="152400" cy="4241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ts val="2800"/>
              </a:lnSpc>
              <a:defRPr sz="1200"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 </a:t>
            </a:r>
          </a:p>
        </p:txBody>
      </p:sp>
      <p:sp>
        <p:nvSpPr>
          <p:cNvPr id="122" name="Text"/>
          <p:cNvSpPr txBox="1"/>
          <p:nvPr/>
        </p:nvSpPr>
        <p:spPr>
          <a:xfrm>
            <a:off x="7895070" y="1316143"/>
            <a:ext cx="152401" cy="4241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ts val="2800"/>
              </a:lnSpc>
              <a:defRPr sz="1200"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 </a:t>
            </a:r>
          </a:p>
        </p:txBody>
      </p:sp>
      <p:pic>
        <p:nvPicPr>
          <p:cNvPr id="12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34828" y="2947088"/>
            <a:ext cx="4355146" cy="2964771"/>
          </a:xfrm>
          <a:prstGeom prst="rect">
            <a:avLst/>
          </a:prstGeom>
          <a:ln w="12700">
            <a:miter lim="400000"/>
          </a:ln>
        </p:spPr>
      </p:pic>
      <p:pic>
        <p:nvPicPr>
          <p:cNvPr id="124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3641" y="2978436"/>
            <a:ext cx="5113791" cy="2902076"/>
          </a:xfrm>
          <a:prstGeom prst="rect">
            <a:avLst/>
          </a:prstGeom>
          <a:ln w="12700">
            <a:miter lim="400000"/>
          </a:ln>
        </p:spPr>
      </p:pic>
      <p:pic>
        <p:nvPicPr>
          <p:cNvPr id="125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37470" y="6128773"/>
            <a:ext cx="4546135" cy="3409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26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086096" y="6128773"/>
            <a:ext cx="4452610" cy="3409601"/>
          </a:xfrm>
          <a:prstGeom prst="rect">
            <a:avLst/>
          </a:prstGeom>
          <a:ln w="12700">
            <a:miter lim="400000"/>
          </a:ln>
        </p:spPr>
      </p:pic>
      <p:sp>
        <p:nvSpPr>
          <p:cNvPr id="127" name="Consider why there was a such a rise in popularity with these subjects at this time"/>
          <p:cNvSpPr txBox="1"/>
          <p:nvPr/>
        </p:nvSpPr>
        <p:spPr>
          <a:xfrm>
            <a:off x="366741" y="1524221"/>
            <a:ext cx="11252303" cy="461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r>
              <a:t>Consider why there was a such a rise in popularity with these subjects at this time</a:t>
            </a:r>
          </a:p>
        </p:txBody>
      </p:sp>
      <p:sp>
        <p:nvSpPr>
          <p:cNvPr id="128" name="What social and cultural factors have occurred to explain this?"/>
          <p:cNvSpPr txBox="1"/>
          <p:nvPr/>
        </p:nvSpPr>
        <p:spPr>
          <a:xfrm>
            <a:off x="404841" y="2113917"/>
            <a:ext cx="8593533" cy="461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r>
              <a:t>What social and cultural factors have occurred to explain this?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" grpId="1" animBg="1" advAuto="0"/>
      <p:bldP spid="128" grpId="2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Alexandre Cabanel, The Birth of Venus, 1863,  oil on canvas, 130 cm × 225 cm"/>
          <p:cNvSpPr txBox="1"/>
          <p:nvPr/>
        </p:nvSpPr>
        <p:spPr>
          <a:xfrm>
            <a:off x="1772932" y="7408908"/>
            <a:ext cx="9458935" cy="411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100">
                <a:latin typeface="+mn-lt"/>
                <a:ea typeface="+mn-ea"/>
                <a:cs typeface="+mn-cs"/>
                <a:sym typeface="Helvetica Neue"/>
              </a:defRPr>
            </a:pPr>
            <a:r>
              <a:t>Alexandre Cabanel, </a:t>
            </a:r>
            <a:r>
              <a:rPr i="1"/>
              <a:t>The Birth of Venus</a:t>
            </a:r>
            <a:r>
              <a:t>, 1863,  oil on canvas, 130 cm × 225 cm</a:t>
            </a:r>
          </a:p>
        </p:txBody>
      </p:sp>
      <p:sp>
        <p:nvSpPr>
          <p:cNvPr id="131" name="Text"/>
          <p:cNvSpPr txBox="1"/>
          <p:nvPr/>
        </p:nvSpPr>
        <p:spPr>
          <a:xfrm>
            <a:off x="279400" y="1542813"/>
            <a:ext cx="152400" cy="4241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ts val="2800"/>
              </a:lnSpc>
              <a:defRPr sz="1200"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 </a:t>
            </a:r>
          </a:p>
        </p:txBody>
      </p:sp>
      <p:sp>
        <p:nvSpPr>
          <p:cNvPr id="132" name="Text"/>
          <p:cNvSpPr txBox="1"/>
          <p:nvPr/>
        </p:nvSpPr>
        <p:spPr>
          <a:xfrm>
            <a:off x="7895070" y="1316143"/>
            <a:ext cx="152401" cy="4241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ts val="2800"/>
              </a:lnSpc>
              <a:defRPr sz="1200"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 </a:t>
            </a:r>
          </a:p>
        </p:txBody>
      </p:sp>
      <p:pic>
        <p:nvPicPr>
          <p:cNvPr id="13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100" y="38169"/>
            <a:ext cx="12986601" cy="7369897"/>
          </a:xfrm>
          <a:prstGeom prst="rect">
            <a:avLst/>
          </a:prstGeom>
          <a:ln w="12700">
            <a:miter lim="400000"/>
          </a:ln>
        </p:spPr>
      </p:pic>
      <p:sp>
        <p:nvSpPr>
          <p:cNvPr id="134" name="Mythological: Research the ‘origin’ myth of Venus. How was she born?"/>
          <p:cNvSpPr txBox="1"/>
          <p:nvPr/>
        </p:nvSpPr>
        <p:spPr>
          <a:xfrm>
            <a:off x="135465" y="7789768"/>
            <a:ext cx="8643901" cy="4240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2100" b="1">
                <a:latin typeface="+mn-lt"/>
                <a:ea typeface="+mn-ea"/>
                <a:cs typeface="+mn-cs"/>
                <a:sym typeface="Helvetica Neue"/>
              </a:defRPr>
            </a:pPr>
            <a:r>
              <a:t>Mythological</a:t>
            </a:r>
            <a:r>
              <a:rPr b="0"/>
              <a:t>: Research the ‘origin’ myth of Venus. How was she born?</a:t>
            </a:r>
          </a:p>
        </p:txBody>
      </p:sp>
      <p:sp>
        <p:nvSpPr>
          <p:cNvPr id="135" name="Style: This work is considered Academic in style. Explain why"/>
          <p:cNvSpPr txBox="1"/>
          <p:nvPr/>
        </p:nvSpPr>
        <p:spPr>
          <a:xfrm>
            <a:off x="135466" y="8179235"/>
            <a:ext cx="7454151" cy="4240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2100" b="1">
                <a:latin typeface="+mn-lt"/>
                <a:ea typeface="+mn-ea"/>
                <a:cs typeface="+mn-cs"/>
                <a:sym typeface="Helvetica Neue"/>
              </a:defRPr>
            </a:pPr>
            <a:r>
              <a:t>Style</a:t>
            </a:r>
            <a:r>
              <a:rPr b="0"/>
              <a:t>: This work is considered Academic in style. Explain why</a:t>
            </a:r>
          </a:p>
        </p:txBody>
      </p:sp>
      <p:sp>
        <p:nvSpPr>
          <p:cNvPr id="136" name="How does this work fit within the theme of mythological painting? Can you see a narrative?"/>
          <p:cNvSpPr txBox="1"/>
          <p:nvPr/>
        </p:nvSpPr>
        <p:spPr>
          <a:xfrm>
            <a:off x="135466" y="8563653"/>
            <a:ext cx="10911917" cy="411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2100">
                <a:latin typeface="+mn-lt"/>
                <a:ea typeface="+mn-ea"/>
                <a:cs typeface="+mn-cs"/>
                <a:sym typeface="Helvetica Neue"/>
              </a:defRPr>
            </a:pPr>
            <a:r>
              <a:t>How does this work fit within the theme of </a:t>
            </a:r>
            <a:r>
              <a:rPr i="1"/>
              <a:t>mythological painting</a:t>
            </a:r>
            <a:r>
              <a:t>? Can you see a narrative?</a:t>
            </a:r>
          </a:p>
        </p:txBody>
      </p:sp>
      <p:sp>
        <p:nvSpPr>
          <p:cNvPr id="137" name="Alexandre Cabanel was one of the most famous and popular artists of his day. How does this work differ to the French avant-garde paintings we have studied?"/>
          <p:cNvSpPr txBox="1"/>
          <p:nvPr/>
        </p:nvSpPr>
        <p:spPr>
          <a:xfrm>
            <a:off x="135465" y="8979208"/>
            <a:ext cx="12567543" cy="7489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1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r>
              <a:rPr dirty="0"/>
              <a:t>Alexandre </a:t>
            </a:r>
            <a:r>
              <a:rPr dirty="0" err="1"/>
              <a:t>Cabanel</a:t>
            </a:r>
            <a:r>
              <a:rPr dirty="0"/>
              <a:t> was one of the most famous and popular artists of his day. How does this work differ </a:t>
            </a:r>
            <a:endParaRPr lang="en-GB" dirty="0" smtClean="0"/>
          </a:p>
          <a:p>
            <a:r>
              <a:rPr dirty="0" smtClean="0"/>
              <a:t>to </a:t>
            </a:r>
            <a:r>
              <a:rPr dirty="0"/>
              <a:t>the French avant-garde paintings we have studied?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1" animBg="1" advAuto="0"/>
      <p:bldP spid="135" grpId="2" animBg="1" advAuto="0"/>
      <p:bldP spid="136" grpId="3" animBg="1" advAuto="0"/>
      <p:bldP spid="137" grpId="4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he painting was shown to great success at the 1863 Paris Salon and was one of a number of depictions of Venus exhibited in the Salon that year. Critics would nickname that year’s Salon ‘the Salon of Venus’."/>
          <p:cNvSpPr txBox="1"/>
          <p:nvPr/>
        </p:nvSpPr>
        <p:spPr>
          <a:xfrm>
            <a:off x="80093" y="4419100"/>
            <a:ext cx="7625840" cy="1364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1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r>
              <a:t>The inclusion of the putti is similar to those found in works by the 18th Century Rococo artist François Boucher. The pastel colouring and treatment of a mythological subject is likewise typical of Boucher.</a:t>
            </a:r>
          </a:p>
        </p:txBody>
      </p:sp>
      <p:sp>
        <p:nvSpPr>
          <p:cNvPr id="140" name="Text"/>
          <p:cNvSpPr txBox="1"/>
          <p:nvPr/>
        </p:nvSpPr>
        <p:spPr>
          <a:xfrm>
            <a:off x="279400" y="1542813"/>
            <a:ext cx="152400" cy="4241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ts val="2800"/>
              </a:lnSpc>
              <a:defRPr sz="1200"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 </a:t>
            </a:r>
          </a:p>
        </p:txBody>
      </p:sp>
      <p:sp>
        <p:nvSpPr>
          <p:cNvPr id="141" name="Text"/>
          <p:cNvSpPr txBox="1"/>
          <p:nvPr/>
        </p:nvSpPr>
        <p:spPr>
          <a:xfrm>
            <a:off x="7895070" y="1316143"/>
            <a:ext cx="152401" cy="4241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ts val="2800"/>
              </a:lnSpc>
              <a:defRPr sz="1200"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 </a:t>
            </a:r>
          </a:p>
        </p:txBody>
      </p:sp>
      <p:pic>
        <p:nvPicPr>
          <p:cNvPr id="14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7604" y="127414"/>
            <a:ext cx="7550817" cy="428509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3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93987" y="131691"/>
            <a:ext cx="4623099" cy="5518288"/>
          </a:xfrm>
          <a:prstGeom prst="rect">
            <a:avLst/>
          </a:prstGeom>
          <a:ln w="12700">
            <a:miter lim="400000"/>
          </a:ln>
        </p:spPr>
      </p:pic>
      <p:sp>
        <p:nvSpPr>
          <p:cNvPr id="144" name="The painting was shown to great success at the 1863 Paris Salon and was one of a number of depictions of Venus exhibited in the Salon that year. Critics would nickname that year’s Salon ‘the Salon of Venus’."/>
          <p:cNvSpPr txBox="1"/>
          <p:nvPr/>
        </p:nvSpPr>
        <p:spPr>
          <a:xfrm>
            <a:off x="62664" y="5838512"/>
            <a:ext cx="12752472" cy="7291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2100">
                <a:latin typeface="+mn-lt"/>
                <a:ea typeface="+mn-ea"/>
                <a:cs typeface="+mn-cs"/>
                <a:sym typeface="Helvetica Neue"/>
              </a:defRPr>
            </a:pPr>
            <a:r>
              <a:t>There was a major revival of the Rococo style during the French Second Empire in painting and the decorative arts. Cabanel is responding to this taste for 18th Century art in </a:t>
            </a:r>
            <a:r>
              <a:rPr i="1"/>
              <a:t>The Birth of Venus</a:t>
            </a:r>
          </a:p>
        </p:txBody>
      </p:sp>
      <p:pic>
        <p:nvPicPr>
          <p:cNvPr id="145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040345" y="6629179"/>
            <a:ext cx="5420954" cy="3162224"/>
          </a:xfrm>
          <a:prstGeom prst="rect">
            <a:avLst/>
          </a:prstGeom>
          <a:ln w="12700">
            <a:miter lim="400000"/>
          </a:ln>
        </p:spPr>
      </p:pic>
      <p:pic>
        <p:nvPicPr>
          <p:cNvPr id="146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06996" y="6629179"/>
            <a:ext cx="5009463" cy="316222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1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he painting was shown to great success at the 1863 Paris Salon and was one of a number of depictions of Venus exhibited in the Salon that year. Critics would nickname that year’s Salon ‘the Salon of Venus’."/>
          <p:cNvSpPr txBox="1"/>
          <p:nvPr/>
        </p:nvSpPr>
        <p:spPr>
          <a:xfrm>
            <a:off x="7769282" y="5393513"/>
            <a:ext cx="5089630" cy="1999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2100">
                <a:latin typeface="+mn-lt"/>
                <a:ea typeface="+mn-ea"/>
                <a:cs typeface="+mn-cs"/>
                <a:sym typeface="Helvetica Neue"/>
              </a:defRPr>
            </a:pPr>
            <a:r>
              <a:t>The painting was shown to great success at the 1863 Paris Salon and was one of a number of depictions of Venus exhibited in the Salon that year. Critics would nickname that year’s Salon ‘</a:t>
            </a:r>
            <a:r>
              <a:rPr i="1"/>
              <a:t>the Salon of Venus</a:t>
            </a:r>
            <a:r>
              <a:t>’.</a:t>
            </a:r>
          </a:p>
        </p:txBody>
      </p:sp>
      <p:sp>
        <p:nvSpPr>
          <p:cNvPr id="149" name="Text"/>
          <p:cNvSpPr txBox="1"/>
          <p:nvPr/>
        </p:nvSpPr>
        <p:spPr>
          <a:xfrm>
            <a:off x="279400" y="1542813"/>
            <a:ext cx="152400" cy="4241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ts val="2800"/>
              </a:lnSpc>
              <a:defRPr sz="1200"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 </a:t>
            </a:r>
          </a:p>
        </p:txBody>
      </p:sp>
      <p:sp>
        <p:nvSpPr>
          <p:cNvPr id="150" name="Text"/>
          <p:cNvSpPr txBox="1"/>
          <p:nvPr/>
        </p:nvSpPr>
        <p:spPr>
          <a:xfrm>
            <a:off x="7895070" y="1316143"/>
            <a:ext cx="152401" cy="4241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ts val="2800"/>
              </a:lnSpc>
              <a:defRPr sz="1200"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 </a:t>
            </a:r>
          </a:p>
        </p:txBody>
      </p:sp>
      <p:pic>
        <p:nvPicPr>
          <p:cNvPr id="15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7604" y="127414"/>
            <a:ext cx="7550817" cy="428509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2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7604" y="4466237"/>
            <a:ext cx="7550817" cy="3548884"/>
          </a:xfrm>
          <a:prstGeom prst="rect">
            <a:avLst/>
          </a:prstGeom>
          <a:ln w="12700">
            <a:miter lim="400000"/>
          </a:ln>
        </p:spPr>
      </p:pic>
      <p:pic>
        <p:nvPicPr>
          <p:cNvPr id="153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786885" y="143867"/>
            <a:ext cx="2794002" cy="5118102"/>
          </a:xfrm>
          <a:prstGeom prst="rect">
            <a:avLst/>
          </a:prstGeom>
          <a:ln w="12700">
            <a:miter lim="400000"/>
          </a:ln>
        </p:spPr>
      </p:pic>
      <p:sp>
        <p:nvSpPr>
          <p:cNvPr id="154" name="What do such works tell us about the Salon audience of the time?"/>
          <p:cNvSpPr txBox="1"/>
          <p:nvPr/>
        </p:nvSpPr>
        <p:spPr>
          <a:xfrm>
            <a:off x="174681" y="8483420"/>
            <a:ext cx="12655438" cy="4116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1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r>
              <a:t>What do such works tell us about the Salon audience of the time?</a:t>
            </a:r>
          </a:p>
        </p:txBody>
      </p:sp>
      <p:sp>
        <p:nvSpPr>
          <p:cNvPr id="155" name="The Emperor Napoleon III bought Cabanel’s Venus for his private collection."/>
          <p:cNvSpPr txBox="1"/>
          <p:nvPr/>
        </p:nvSpPr>
        <p:spPr>
          <a:xfrm>
            <a:off x="174681" y="8068853"/>
            <a:ext cx="12655438" cy="4116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2100">
                <a:latin typeface="+mn-lt"/>
                <a:ea typeface="+mn-ea"/>
                <a:cs typeface="+mn-cs"/>
                <a:sym typeface="Helvetica Neue"/>
              </a:defRPr>
            </a:pPr>
            <a:r>
              <a:t>The Emperor Napoleon III bought Cabanel’s </a:t>
            </a:r>
            <a:r>
              <a:rPr i="1"/>
              <a:t>Venus</a:t>
            </a:r>
            <a:r>
              <a:t> for his private collection.</a:t>
            </a:r>
          </a:p>
        </p:txBody>
      </p:sp>
      <p:sp>
        <p:nvSpPr>
          <p:cNvPr id="156" name="Consider the struggles facing avant-garde artists such as the Realists or the Impressionists when faced with competition from Academic artists."/>
          <p:cNvSpPr txBox="1"/>
          <p:nvPr/>
        </p:nvSpPr>
        <p:spPr>
          <a:xfrm>
            <a:off x="174681" y="8942737"/>
            <a:ext cx="12655438" cy="7291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1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r>
              <a:t>Consider the struggles facing avant-garde artists such as the Realists or the Impressionists when faced with competition from Academic artists.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" grpId="2" animBg="1" advAuto="0"/>
      <p:bldP spid="155" grpId="1" animBg="1" advAuto="0"/>
      <p:bldP spid="156" grpId="3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abanel was seen as a quintessential Academic artist, but was also a strong opponent of the Impressionists and in particular Manet."/>
          <p:cNvSpPr txBox="1"/>
          <p:nvPr/>
        </p:nvSpPr>
        <p:spPr>
          <a:xfrm>
            <a:off x="7769282" y="89146"/>
            <a:ext cx="5089630" cy="1364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1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r>
              <a:t>Cabanel was seen as a quintessential Academic artist, but was also a strong opponent of the Impressionists and in particular Manet.</a:t>
            </a:r>
          </a:p>
        </p:txBody>
      </p:sp>
      <p:sp>
        <p:nvSpPr>
          <p:cNvPr id="159" name="Text"/>
          <p:cNvSpPr txBox="1"/>
          <p:nvPr/>
        </p:nvSpPr>
        <p:spPr>
          <a:xfrm>
            <a:off x="279400" y="1542813"/>
            <a:ext cx="152400" cy="4241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ts val="2800"/>
              </a:lnSpc>
              <a:defRPr sz="1200"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 </a:t>
            </a:r>
          </a:p>
        </p:txBody>
      </p:sp>
      <p:sp>
        <p:nvSpPr>
          <p:cNvPr id="160" name="Text"/>
          <p:cNvSpPr txBox="1"/>
          <p:nvPr/>
        </p:nvSpPr>
        <p:spPr>
          <a:xfrm>
            <a:off x="7895070" y="1316143"/>
            <a:ext cx="152401" cy="4241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ts val="2800"/>
              </a:lnSpc>
              <a:defRPr sz="1200"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 </a:t>
            </a:r>
          </a:p>
        </p:txBody>
      </p:sp>
      <p:pic>
        <p:nvPicPr>
          <p:cNvPr id="16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7604" y="127414"/>
            <a:ext cx="7550817" cy="428509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2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7604" y="4555106"/>
            <a:ext cx="7550817" cy="5117449"/>
          </a:xfrm>
          <a:prstGeom prst="rect">
            <a:avLst/>
          </a:prstGeom>
          <a:ln w="12700">
            <a:miter lim="400000"/>
          </a:ln>
        </p:spPr>
      </p:pic>
      <p:sp>
        <p:nvSpPr>
          <p:cNvPr id="163" name="Manet painted Olympia the same year that Cabanel painted his Birth of Venus."/>
          <p:cNvSpPr txBox="1"/>
          <p:nvPr/>
        </p:nvSpPr>
        <p:spPr>
          <a:xfrm>
            <a:off x="7769282" y="4512233"/>
            <a:ext cx="5089630" cy="729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2100">
                <a:latin typeface="+mn-lt"/>
                <a:ea typeface="+mn-ea"/>
                <a:cs typeface="+mn-cs"/>
                <a:sym typeface="Helvetica Neue"/>
              </a:defRPr>
            </a:pPr>
            <a:r>
              <a:t>Manet painted </a:t>
            </a:r>
            <a:r>
              <a:rPr i="1"/>
              <a:t>Olympia</a:t>
            </a:r>
            <a:r>
              <a:t> the same year that Cabanel painted his </a:t>
            </a:r>
            <a:r>
              <a:rPr i="1"/>
              <a:t>Birth of Venus</a:t>
            </a:r>
            <a:r>
              <a:t>. </a:t>
            </a:r>
          </a:p>
        </p:txBody>
      </p:sp>
      <p:sp>
        <p:nvSpPr>
          <p:cNvPr id="164" name="How does Manet’s avant-garde female nude differ in terms of technique and presentation of the female figure to Cabanel’s?"/>
          <p:cNvSpPr txBox="1"/>
          <p:nvPr/>
        </p:nvSpPr>
        <p:spPr>
          <a:xfrm>
            <a:off x="7769282" y="5541679"/>
            <a:ext cx="5089630" cy="1364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1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r>
              <a:t>How does Manet’s avant-garde female nude differ in terms of technique and presentation of the female figure to Cabanel’s?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" grpId="1" animBg="1" advAuto="0"/>
      <p:bldP spid="163" grpId="2" animBg="1" advAuto="0"/>
      <p:bldP spid="164" grpId="3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he painting was shown to great success at the 1863 Paris Salon and was one of a number of depictions of Venus exhibited in the Salon that year. Critics would nickname that year’s Salon ‘the Salon of Venus’."/>
          <p:cNvSpPr txBox="1"/>
          <p:nvPr/>
        </p:nvSpPr>
        <p:spPr>
          <a:xfrm>
            <a:off x="183149" y="4512233"/>
            <a:ext cx="12638502" cy="7291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1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r>
              <a:t>Despite being awarded the Gold Medal for this painting and receiving the Legion of Honour for his contribution to art Cabanel faced criticism from supporters of avant-garde art.</a:t>
            </a:r>
          </a:p>
        </p:txBody>
      </p:sp>
      <p:sp>
        <p:nvSpPr>
          <p:cNvPr id="167" name="Text"/>
          <p:cNvSpPr txBox="1"/>
          <p:nvPr/>
        </p:nvSpPr>
        <p:spPr>
          <a:xfrm>
            <a:off x="279400" y="1542813"/>
            <a:ext cx="152400" cy="4241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ts val="2800"/>
              </a:lnSpc>
              <a:defRPr sz="1200"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 </a:t>
            </a:r>
          </a:p>
        </p:txBody>
      </p:sp>
      <p:sp>
        <p:nvSpPr>
          <p:cNvPr id="168" name="Text"/>
          <p:cNvSpPr txBox="1"/>
          <p:nvPr/>
        </p:nvSpPr>
        <p:spPr>
          <a:xfrm>
            <a:off x="7895070" y="1316143"/>
            <a:ext cx="152401" cy="4241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ts val="2800"/>
              </a:lnSpc>
              <a:defRPr sz="1200"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 </a:t>
            </a:r>
          </a:p>
        </p:txBody>
      </p:sp>
      <p:pic>
        <p:nvPicPr>
          <p:cNvPr id="16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7604" y="127414"/>
            <a:ext cx="7550817" cy="4285090"/>
          </a:xfrm>
          <a:prstGeom prst="rect">
            <a:avLst/>
          </a:prstGeom>
          <a:ln w="12700">
            <a:miter lim="400000"/>
          </a:ln>
        </p:spPr>
      </p:pic>
      <p:sp>
        <p:nvSpPr>
          <p:cNvPr id="170" name="The painting was shown to great success at the 1863 Paris Salon and was one of a number of depictions of Venus exhibited in the Salon that year. Critics would nickname that year’s Salon ‘the Salon of Venus’."/>
          <p:cNvSpPr txBox="1"/>
          <p:nvPr/>
        </p:nvSpPr>
        <p:spPr>
          <a:xfrm>
            <a:off x="183149" y="5341096"/>
            <a:ext cx="12638502" cy="1046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2100">
                <a:latin typeface="+mn-lt"/>
                <a:ea typeface="+mn-ea"/>
                <a:cs typeface="+mn-cs"/>
                <a:sym typeface="Helvetica Neue"/>
              </a:defRPr>
            </a:pPr>
            <a:r>
              <a:t>The writer and critic Emile Zola (who was Manet’s main supporter) described Cabanel’s depiction of Venus as </a:t>
            </a:r>
            <a:r>
              <a:rPr i="1"/>
              <a:t>a goddess, drowned in a sea of milk, resembles a delicious courtesan, but not of flesh and blood – that would be indecent – but made of a sort of pink and white marzipan…</a:t>
            </a:r>
          </a:p>
        </p:txBody>
      </p:sp>
      <p:sp>
        <p:nvSpPr>
          <p:cNvPr id="171" name="The painting was shown to great success at the 1863 Paris Salon and was one of a number of depictions of Venus exhibited in the Salon that year. Critics would nickname that year’s Salon ‘the Salon of Venus’."/>
          <p:cNvSpPr txBox="1"/>
          <p:nvPr/>
        </p:nvSpPr>
        <p:spPr>
          <a:xfrm>
            <a:off x="183149" y="6646208"/>
            <a:ext cx="12638502" cy="13641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2100">
                <a:latin typeface="+mn-lt"/>
                <a:ea typeface="+mn-ea"/>
                <a:cs typeface="+mn-cs"/>
                <a:sym typeface="Helvetica Neue"/>
              </a:defRPr>
            </a:pPr>
            <a:r>
              <a:t>Another writer and critic, Théophile Gautier, was also sceptical of the nude figure and wrote: </a:t>
            </a:r>
            <a:r>
              <a:rPr i="1"/>
              <a:t>one has drawn aside curtains to reveal a young woman asleep; she reclines on her bed, the crest of a wave, stretches out her arms…abandons herself to the waves that rock her…..The swell makes her body arch and accentuates her youthful charms all the more strongly…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" grpId="1" animBg="1" advAuto="0"/>
      <p:bldP spid="171" grpId="2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Describe the figure/form of Venus, how has she been painted/presented to the viewer? Look also at colour, composition, light/tone, technique. This work can also be used to answer a question on the ‘female figure in painting’."/>
          <p:cNvSpPr txBox="1"/>
          <p:nvPr/>
        </p:nvSpPr>
        <p:spPr>
          <a:xfrm>
            <a:off x="85044" y="7596962"/>
            <a:ext cx="12834712" cy="10466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1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r>
              <a:t>Describe the figure/form of Venus, how has she been painted/presented to the viewer? Look also at colour, composition, light/tone, technique. This work can also be used to answer a question on the ‘female figure in painting’. </a:t>
            </a:r>
          </a:p>
        </p:txBody>
      </p:sp>
      <p:sp>
        <p:nvSpPr>
          <p:cNvPr id="174" name="Text"/>
          <p:cNvSpPr txBox="1"/>
          <p:nvPr/>
        </p:nvSpPr>
        <p:spPr>
          <a:xfrm>
            <a:off x="279400" y="1542813"/>
            <a:ext cx="152400" cy="4241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ts val="2800"/>
              </a:lnSpc>
              <a:defRPr sz="1200"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 </a:t>
            </a:r>
          </a:p>
        </p:txBody>
      </p:sp>
      <p:sp>
        <p:nvSpPr>
          <p:cNvPr id="175" name="Text"/>
          <p:cNvSpPr txBox="1"/>
          <p:nvPr/>
        </p:nvSpPr>
        <p:spPr>
          <a:xfrm>
            <a:off x="7895070" y="1316143"/>
            <a:ext cx="152401" cy="4241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ts val="2800"/>
              </a:lnSpc>
              <a:defRPr sz="1200"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 </a:t>
            </a:r>
          </a:p>
        </p:txBody>
      </p:sp>
      <p:pic>
        <p:nvPicPr>
          <p:cNvPr id="176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100" y="38169"/>
            <a:ext cx="12986601" cy="736989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569</Words>
  <Application>Microsoft Office PowerPoint</Application>
  <PresentationFormat>Custom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Helvetica Light</vt:lpstr>
      <vt:lpstr>Helvetica Neue</vt:lpstr>
      <vt:lpstr>Helvetica Neue Light</vt:lpstr>
      <vt:lpstr>Helvetica Neue Medium</vt:lpstr>
      <vt:lpstr>Helvetica Neue Thin</vt:lpstr>
      <vt:lpstr>Times</vt:lpstr>
      <vt:lpstr>White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Daniel Greaney</cp:lastModifiedBy>
  <cp:revision>1</cp:revision>
  <dcterms:modified xsi:type="dcterms:W3CDTF">2018-10-04T12:53:54Z</dcterms:modified>
</cp:coreProperties>
</file>