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3716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8288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2286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2743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mpressionism"/>
          <p:cNvSpPr txBox="1"/>
          <p:nvPr/>
        </p:nvSpPr>
        <p:spPr>
          <a:xfrm>
            <a:off x="30162" y="8845550"/>
            <a:ext cx="3341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Impressionism</a:t>
            </a:r>
          </a:p>
        </p:txBody>
      </p:sp>
      <p:sp>
        <p:nvSpPr>
          <p:cNvPr id="32" name="Post- Impressionism"/>
          <p:cNvSpPr txBox="1"/>
          <p:nvPr/>
        </p:nvSpPr>
        <p:spPr>
          <a:xfrm>
            <a:off x="7328429" y="8845550"/>
            <a:ext cx="4611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Post- Impressionism</a:t>
            </a:r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5" y="1011998"/>
            <a:ext cx="5694328" cy="772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4636" y="1011998"/>
            <a:ext cx="5745673" cy="7729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yles of Art in the 19th Century"/>
          <p:cNvSpPr txBox="1"/>
          <p:nvPr/>
        </p:nvSpPr>
        <p:spPr>
          <a:xfrm>
            <a:off x="338137" y="261937"/>
            <a:ext cx="702151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/>
            <a:r>
              <a:t>Styles of Art in the 19th Century </a:t>
            </a:r>
          </a:p>
        </p:txBody>
      </p:sp>
      <p:sp>
        <p:nvSpPr>
          <p:cNvPr id="77" name="Neoclassicism"/>
          <p:cNvSpPr txBox="1"/>
          <p:nvPr/>
        </p:nvSpPr>
        <p:spPr>
          <a:xfrm>
            <a:off x="1307570" y="1311804"/>
            <a:ext cx="343852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00C17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Neoclassicism</a:t>
            </a:r>
          </a:p>
        </p:txBody>
      </p:sp>
      <p:sp>
        <p:nvSpPr>
          <p:cNvPr id="78" name="Impressionism"/>
          <p:cNvSpPr txBox="1"/>
          <p:nvPr/>
        </p:nvSpPr>
        <p:spPr>
          <a:xfrm>
            <a:off x="1476375" y="3868737"/>
            <a:ext cx="405288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12B6F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Impressionism</a:t>
            </a:r>
          </a:p>
        </p:txBody>
      </p:sp>
      <p:sp>
        <p:nvSpPr>
          <p:cNvPr id="79" name="Romanticism"/>
          <p:cNvSpPr txBox="1"/>
          <p:nvPr/>
        </p:nvSpPr>
        <p:spPr>
          <a:xfrm>
            <a:off x="6642100" y="2344737"/>
            <a:ext cx="343852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F63B2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Romanticism</a:t>
            </a:r>
          </a:p>
        </p:txBody>
      </p:sp>
      <p:sp>
        <p:nvSpPr>
          <p:cNvPr id="80" name="Post-Impressionism"/>
          <p:cNvSpPr txBox="1"/>
          <p:nvPr/>
        </p:nvSpPr>
        <p:spPr>
          <a:xfrm>
            <a:off x="6819900" y="4329112"/>
            <a:ext cx="419735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F355C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Post-Impressionism</a:t>
            </a:r>
          </a:p>
        </p:txBody>
      </p:sp>
      <p:sp>
        <p:nvSpPr>
          <p:cNvPr id="81" name="In groups: Make a poster of your chosen style. Find key works in this style. Include titles of works, names of artists, dates. Write a paragraph which explains your chosen style- where/when/why it developed.…"/>
          <p:cNvSpPr txBox="1"/>
          <p:nvPr/>
        </p:nvSpPr>
        <p:spPr>
          <a:xfrm>
            <a:off x="359833" y="5824008"/>
            <a:ext cx="11941904" cy="33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2400"/>
            </a:pPr>
            <a:r>
              <a:t>In groups: Make a poster of your chosen style. Find key works in this style. Include titles of works, names of artists, dates. Write a paragraph which explains your chosen style- where/when/why it developed. </a:t>
            </a:r>
          </a:p>
          <a:p>
            <a:pPr algn="l">
              <a:defRPr sz="2400"/>
            </a:pPr>
          </a:p>
          <a:p>
            <a:pPr algn="l">
              <a:defRPr sz="2400"/>
            </a:pPr>
            <a:r>
              <a:t>Works of art must be dated in the 1800s.</a:t>
            </a:r>
          </a:p>
          <a:p>
            <a:pPr algn="l">
              <a:defRPr sz="2400"/>
            </a:pPr>
          </a:p>
          <a:p>
            <a:pPr algn="l">
              <a:defRPr sz="2400"/>
            </a:pPr>
            <a:r>
              <a:t>Designate work: One person to design/draw the style’s title and label the works. Someone to source images. One person to write up a paragraph of explanation. One person to design/layout the poster.</a:t>
            </a:r>
          </a:p>
        </p:txBody>
      </p:sp>
      <p:sp>
        <p:nvSpPr>
          <p:cNvPr id="82" name="Realism"/>
          <p:cNvSpPr txBox="1"/>
          <p:nvPr/>
        </p:nvSpPr>
        <p:spPr>
          <a:xfrm>
            <a:off x="7547504" y="1049337"/>
            <a:ext cx="343852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Realism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0310" y="433742"/>
            <a:ext cx="8213083" cy="8213082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Impressionism"/>
          <p:cNvSpPr txBox="1"/>
          <p:nvPr/>
        </p:nvSpPr>
        <p:spPr>
          <a:xfrm>
            <a:off x="112712" y="8693150"/>
            <a:ext cx="3340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Impressionism</a:t>
            </a:r>
          </a:p>
        </p:txBody>
      </p:sp>
      <p:sp>
        <p:nvSpPr>
          <p:cNvPr id="38" name="Post- Impressionism"/>
          <p:cNvSpPr txBox="1"/>
          <p:nvPr/>
        </p:nvSpPr>
        <p:spPr>
          <a:xfrm>
            <a:off x="6234112" y="8693150"/>
            <a:ext cx="4611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Post- Impressionism</a:t>
            </a:r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978" y="433742"/>
            <a:ext cx="5498241" cy="8213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st-Impressionism"/>
          <p:cNvSpPr txBox="1"/>
          <p:nvPr/>
        </p:nvSpPr>
        <p:spPr>
          <a:xfrm>
            <a:off x="1008062" y="577850"/>
            <a:ext cx="4484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Post-Impressionism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477" y="1550424"/>
            <a:ext cx="5837858" cy="7790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0736" y="1550424"/>
            <a:ext cx="5580653" cy="7790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ost-Impressionism"/>
          <p:cNvSpPr txBox="1"/>
          <p:nvPr/>
        </p:nvSpPr>
        <p:spPr>
          <a:xfrm>
            <a:off x="1008062" y="577850"/>
            <a:ext cx="4484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Post-Impressionism</a:t>
            </a:r>
          </a:p>
        </p:txBody>
      </p:sp>
      <p:pic>
        <p:nvPicPr>
          <p:cNvPr id="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683" y="1322122"/>
            <a:ext cx="6011447" cy="7685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4706" y="1322122"/>
            <a:ext cx="6172087" cy="7685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ost-Impressionism"/>
          <p:cNvSpPr txBox="1"/>
          <p:nvPr/>
        </p:nvSpPr>
        <p:spPr>
          <a:xfrm>
            <a:off x="1008062" y="577850"/>
            <a:ext cx="4484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Post-Impressionism</a:t>
            </a:r>
          </a:p>
        </p:txBody>
      </p:sp>
      <p:pic>
        <p:nvPicPr>
          <p:cNvPr id="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498" y="1281476"/>
            <a:ext cx="6205816" cy="7685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5606" y="1281476"/>
            <a:ext cx="5980499" cy="7685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st-Impressionism"/>
          <p:cNvSpPr txBox="1"/>
          <p:nvPr/>
        </p:nvSpPr>
        <p:spPr>
          <a:xfrm>
            <a:off x="855662" y="577850"/>
            <a:ext cx="4484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Post-Impressionism</a:t>
            </a:r>
          </a:p>
        </p:txBody>
      </p:sp>
      <p:sp>
        <p:nvSpPr>
          <p:cNvPr id="54" name="The actual term derives from 1910 and is credited to…"/>
          <p:cNvSpPr txBox="1"/>
          <p:nvPr/>
        </p:nvSpPr>
        <p:spPr>
          <a:xfrm>
            <a:off x="914400" y="1676400"/>
            <a:ext cx="11547475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The actual term derives from 1910 and is credited to</a:t>
            </a:r>
          </a:p>
          <a:p>
            <a:pPr algn="l"/>
            <a:r>
              <a:t>Roger Fry</a:t>
            </a:r>
          </a:p>
        </p:txBody>
      </p:sp>
      <p:sp>
        <p:nvSpPr>
          <p:cNvPr id="55" name="Post-Impressionism isn’t an actual movement but a…"/>
          <p:cNvSpPr txBox="1"/>
          <p:nvPr/>
        </p:nvSpPr>
        <p:spPr>
          <a:xfrm>
            <a:off x="889000" y="3319462"/>
            <a:ext cx="1202690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Post-Impressionism isn’t an actual movement but a </a:t>
            </a:r>
          </a:p>
          <a:p>
            <a:pPr algn="l"/>
            <a:r>
              <a:t>description to categorise artists who followed on from</a:t>
            </a:r>
          </a:p>
          <a:p>
            <a:pPr algn="l"/>
            <a:r>
              <a:t>the Impressionists</a:t>
            </a:r>
          </a:p>
        </p:txBody>
      </p:sp>
      <p:sp>
        <p:nvSpPr>
          <p:cNvPr id="56" name="The term is used to describe predominantly French…"/>
          <p:cNvSpPr txBox="1"/>
          <p:nvPr/>
        </p:nvSpPr>
        <p:spPr>
          <a:xfrm>
            <a:off x="889000" y="5548312"/>
            <a:ext cx="1189990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The term is used to describe predominantly French </a:t>
            </a:r>
          </a:p>
          <a:p>
            <a:pPr algn="l"/>
            <a:r>
              <a:t>artists working from the 1870s to the beginning of the</a:t>
            </a:r>
          </a:p>
          <a:p>
            <a:pPr algn="l"/>
            <a:r>
              <a:t>20th Century</a:t>
            </a:r>
          </a:p>
        </p:txBody>
      </p:sp>
      <p:sp>
        <p:nvSpPr>
          <p:cNvPr id="57" name="The works of key artists from Post-Impressionism…"/>
          <p:cNvSpPr txBox="1"/>
          <p:nvPr/>
        </p:nvSpPr>
        <p:spPr>
          <a:xfrm>
            <a:off x="876300" y="7529512"/>
            <a:ext cx="1172368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The works of key artists from Post-Impressionism</a:t>
            </a:r>
          </a:p>
          <a:p>
            <a:pPr algn="l"/>
            <a:r>
              <a:t>would have a huge influence on 20th Century art and</a:t>
            </a:r>
          </a:p>
          <a:p>
            <a:pPr algn="l"/>
            <a:r>
              <a:t>change the course of art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4"/>
      <p:bldP build="whole" bldLvl="1" animBg="1" rev="0" advAuto="0" spid="54" grpId="1"/>
      <p:bldP build="whole" bldLvl="1" animBg="1" rev="0" advAuto="0" spid="55" grpId="2"/>
      <p:bldP build="whole" bldLvl="1" animBg="1" rev="0" advAuto="0" spid="5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ost-Impressionism"/>
          <p:cNvSpPr txBox="1"/>
          <p:nvPr/>
        </p:nvSpPr>
        <p:spPr>
          <a:xfrm>
            <a:off x="1008062" y="577850"/>
            <a:ext cx="4484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Post-Impressionism</a:t>
            </a:r>
          </a:p>
        </p:txBody>
      </p:sp>
      <p:sp>
        <p:nvSpPr>
          <p:cNvPr id="60" name="Artists who followed in the wake of Impressionism…"/>
          <p:cNvSpPr txBox="1"/>
          <p:nvPr/>
        </p:nvSpPr>
        <p:spPr>
          <a:xfrm>
            <a:off x="1041400" y="1325562"/>
            <a:ext cx="1139348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Artists who followed in the wake of Impressionism</a:t>
            </a:r>
          </a:p>
          <a:p>
            <a:pPr algn="l"/>
            <a:r>
              <a:t>used some aspects of that movement but also tried</a:t>
            </a:r>
          </a:p>
          <a:p>
            <a:pPr algn="l"/>
            <a:r>
              <a:t>to break away from many of its conventions</a:t>
            </a:r>
          </a:p>
        </p:txBody>
      </p:sp>
      <p:sp>
        <p:nvSpPr>
          <p:cNvPr id="61" name="There is no specific Post-Impressionist style"/>
          <p:cNvSpPr txBox="1"/>
          <p:nvPr/>
        </p:nvSpPr>
        <p:spPr>
          <a:xfrm>
            <a:off x="1079500" y="3333750"/>
            <a:ext cx="97932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There is no specific Post-Impressionist style</a:t>
            </a:r>
          </a:p>
        </p:txBody>
      </p:sp>
      <p:sp>
        <p:nvSpPr>
          <p:cNvPr id="62" name="Subjects depicted in Post-Impressionist painting…"/>
          <p:cNvSpPr txBox="1"/>
          <p:nvPr/>
        </p:nvSpPr>
        <p:spPr>
          <a:xfrm>
            <a:off x="1054100" y="4284662"/>
            <a:ext cx="1142047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Subjects depicted in Post-Impressionist painting </a:t>
            </a:r>
          </a:p>
          <a:p>
            <a:pPr algn="l"/>
            <a:r>
              <a:t>vary and include not only everyday scenes but also</a:t>
            </a:r>
          </a:p>
          <a:p>
            <a:pPr algn="l"/>
            <a:r>
              <a:t>imaginary or symbolic images</a:t>
            </a:r>
          </a:p>
        </p:txBody>
      </p:sp>
      <p:sp>
        <p:nvSpPr>
          <p:cNvPr id="63" name="Artists were now using paint not only to depict the…"/>
          <p:cNvSpPr txBox="1"/>
          <p:nvPr/>
        </p:nvSpPr>
        <p:spPr>
          <a:xfrm>
            <a:off x="1054100" y="6215062"/>
            <a:ext cx="1129188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Artists were now using paint not only to depict the</a:t>
            </a:r>
          </a:p>
          <a:p>
            <a:pPr algn="l"/>
            <a:r>
              <a:t>real world but also express their inner feelings and</a:t>
            </a:r>
          </a:p>
          <a:p>
            <a:pPr algn="l"/>
            <a:r>
              <a:t>emotions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4"/>
      <p:bldP build="whole" bldLvl="1" animBg="1" rev="0" advAuto="0" spid="62" grpId="3"/>
      <p:bldP build="whole" bldLvl="1" animBg="1" rev="0" advAuto="0" spid="60" grpId="1"/>
      <p:bldP build="whole" bldLvl="1" animBg="1" rev="0" advAuto="0" spid="6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ost-Impressionism"/>
          <p:cNvSpPr txBox="1"/>
          <p:nvPr/>
        </p:nvSpPr>
        <p:spPr>
          <a:xfrm>
            <a:off x="1008062" y="577850"/>
            <a:ext cx="448468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Post-Impressionism</a:t>
            </a:r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166" y="1637737"/>
            <a:ext cx="7458367" cy="647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5267" y="1637737"/>
            <a:ext cx="9734266" cy="647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6098" y="1285875"/>
            <a:ext cx="9752604" cy="776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24869" y="1285875"/>
            <a:ext cx="9755062" cy="776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559" y="1213412"/>
            <a:ext cx="9931682" cy="7905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22400" y="1153021"/>
            <a:ext cx="10160000" cy="802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3"/>
      <p:bldP build="whole" bldLvl="1" animBg="1" rev="0" advAuto="0" spid="67" grpId="1"/>
      <p:bldP build="whole" bldLvl="1" animBg="1" rev="0" advAuto="0" spid="71" grpId="5"/>
      <p:bldP build="whole" bldLvl="1" animBg="1" rev="0" advAuto="0" spid="68" grpId="2"/>
      <p:bldP build="whole" bldLvl="1" animBg="1" rev="0" advAuto="0" spid="70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a Berceuse (Woman Rocking a Cradle).…"/>
          <p:cNvSpPr txBox="1"/>
          <p:nvPr/>
        </p:nvSpPr>
        <p:spPr>
          <a:xfrm>
            <a:off x="211137" y="7905750"/>
            <a:ext cx="4956176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i="1" sz="2600"/>
            </a:pPr>
            <a:r>
              <a:t>La Berceuse (Woman Rocking a Cradle).</a:t>
            </a:r>
          </a:p>
          <a:p>
            <a:pPr algn="l">
              <a:defRPr sz="2600"/>
            </a:pPr>
            <a:r>
              <a:t>Vincent Van Gogh, 1889.</a:t>
            </a:r>
          </a:p>
          <a:p>
            <a:pPr algn="l">
              <a:defRPr sz="2600"/>
            </a:pPr>
            <a:r>
              <a:t>92.7 x 73.7cm, oil on canvas.</a:t>
            </a:r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1312" y="230187"/>
            <a:ext cx="7400926" cy="9291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