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Relationship Id="rId3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0950" y="159511"/>
            <a:ext cx="11222900" cy="8641523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Henri Gervex, Rolla, 1878, oil on canvas, 175 x 220cm"/>
          <p:cNvSpPr txBox="1"/>
          <p:nvPr/>
        </p:nvSpPr>
        <p:spPr>
          <a:xfrm>
            <a:off x="2761284" y="8930250"/>
            <a:ext cx="7482232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/>
            </a:pPr>
            <a:r>
              <a:t>Henri Gervex, </a:t>
            </a:r>
            <a:r>
              <a:rPr i="1"/>
              <a:t>Rolla</a:t>
            </a:r>
            <a:r>
              <a:t>, 1878, oil on canvas, 175 x 220cm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4496" y="116724"/>
            <a:ext cx="6154421" cy="4738844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cope of work: Literary subjects in painting"/>
          <p:cNvSpPr txBox="1"/>
          <p:nvPr/>
        </p:nvSpPr>
        <p:spPr>
          <a:xfrm>
            <a:off x="68884" y="209583"/>
            <a:ext cx="6358679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/>
            </a:lvl1pPr>
          </a:lstStyle>
          <a:p>
            <a:pPr/>
            <a:r>
              <a:t>Scope of work: Literary subjects in painting</a:t>
            </a:r>
          </a:p>
        </p:txBody>
      </p:sp>
      <p:sp>
        <p:nvSpPr>
          <p:cNvPr id="133" name="Based on the poem ‘Rolla’ by Alfred Musset"/>
          <p:cNvSpPr txBox="1"/>
          <p:nvPr/>
        </p:nvSpPr>
        <p:spPr>
          <a:xfrm>
            <a:off x="68884" y="903316"/>
            <a:ext cx="6358679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2100"/>
            </a:pPr>
            <a:r>
              <a:t>Based on the poem ‘</a:t>
            </a:r>
            <a:r>
              <a:rPr i="1"/>
              <a:t>Rolla</a:t>
            </a:r>
            <a:r>
              <a:t>’ by Alfred Musset</a:t>
            </a:r>
          </a:p>
        </p:txBody>
      </p:sp>
      <p:sp>
        <p:nvSpPr>
          <p:cNvPr id="134" name="Rolla published in 1833 describes a young man called Jacques Rolla who has wasted his inheritance on…"/>
          <p:cNvSpPr txBox="1"/>
          <p:nvPr/>
        </p:nvSpPr>
        <p:spPr>
          <a:xfrm>
            <a:off x="68884" y="1521916"/>
            <a:ext cx="6601434" cy="1046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2100"/>
            </a:pPr>
            <a:r>
              <a:rPr i="1"/>
              <a:t>Rolla</a:t>
            </a:r>
            <a:r>
              <a:t> published in 1833 describes a young man called Jacques Rolla who has wasted his inheritance on </a:t>
            </a:r>
          </a:p>
          <a:p>
            <a:pPr algn="l">
              <a:defRPr b="0" sz="2100"/>
            </a:pPr>
            <a:r>
              <a:t>drinking and free-living</a:t>
            </a:r>
          </a:p>
        </p:txBody>
      </p:sp>
      <p:sp>
        <p:nvSpPr>
          <p:cNvPr id="135" name="He meets Marie, a young prostitute who is seeking an escape from the misery of her life"/>
          <p:cNvSpPr txBox="1"/>
          <p:nvPr/>
        </p:nvSpPr>
        <p:spPr>
          <a:xfrm>
            <a:off x="68884" y="2721533"/>
            <a:ext cx="6601434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He meets Marie, a young prostitute who is seeking an escape from the misery of her life</a:t>
            </a:r>
          </a:p>
        </p:txBody>
      </p:sp>
      <p:sp>
        <p:nvSpPr>
          <p:cNvPr id="136" name="This painting depicts Rolla the morning after a night spent with Marie."/>
          <p:cNvSpPr txBox="1"/>
          <p:nvPr/>
        </p:nvSpPr>
        <p:spPr>
          <a:xfrm>
            <a:off x="68884" y="3527450"/>
            <a:ext cx="6601434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This painting depicts Rolla the morning after a night spent with Marie.</a:t>
            </a:r>
          </a:p>
        </p:txBody>
      </p:sp>
      <p:sp>
        <p:nvSpPr>
          <p:cNvPr id="137" name="Rolla stands at a window, overlooking Paris and realises he has wasted not only his money but his life"/>
          <p:cNvSpPr txBox="1"/>
          <p:nvPr/>
        </p:nvSpPr>
        <p:spPr>
          <a:xfrm>
            <a:off x="68884" y="4333367"/>
            <a:ext cx="6601434" cy="72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Rolla stands at a window, overlooking Paris and realises he has wasted not only his money but his life</a:t>
            </a:r>
          </a:p>
        </p:txBody>
      </p:sp>
      <p:sp>
        <p:nvSpPr>
          <p:cNvPr id="138" name="While Marie sleeps he decides to end his life"/>
          <p:cNvSpPr txBox="1"/>
          <p:nvPr/>
        </p:nvSpPr>
        <p:spPr>
          <a:xfrm>
            <a:off x="68884" y="5215484"/>
            <a:ext cx="5627040" cy="411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While Marie sleeps he decides to end his life</a:t>
            </a:r>
          </a:p>
        </p:txBody>
      </p:sp>
      <p:sp>
        <p:nvSpPr>
          <p:cNvPr id="139" name="In the poem, Marie wakes and tries to persuade Rolla that she loves him and is willing to sell her only possession of value ( a gold necklace) to pay some of his debts"/>
          <p:cNvSpPr txBox="1"/>
          <p:nvPr/>
        </p:nvSpPr>
        <p:spPr>
          <a:xfrm>
            <a:off x="68884" y="5697551"/>
            <a:ext cx="12867031" cy="72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In the poem, Marie wakes and tries to persuade Rolla that she loves him and is willing to sell her only possession of value ( a gold necklace) to pay some of his debts</a:t>
            </a:r>
          </a:p>
        </p:txBody>
      </p:sp>
      <p:sp>
        <p:nvSpPr>
          <p:cNvPr id="140" name="Rolla however drinks poison and kisses Marie before dying in her arms"/>
          <p:cNvSpPr txBox="1"/>
          <p:nvPr/>
        </p:nvSpPr>
        <p:spPr>
          <a:xfrm>
            <a:off x="68885" y="6547918"/>
            <a:ext cx="12867031" cy="411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Rolla however drinks poison and kisses Marie before dying in her arms</a:t>
            </a:r>
          </a:p>
        </p:txBody>
      </p:sp>
      <p:sp>
        <p:nvSpPr>
          <p:cNvPr id="141" name="When from her living breast she raised his drooping head,…"/>
          <p:cNvSpPr txBox="1"/>
          <p:nvPr/>
        </p:nvSpPr>
        <p:spPr>
          <a:xfrm>
            <a:off x="119685" y="7268667"/>
            <a:ext cx="7152890" cy="1364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i="1" sz="2100"/>
            </a:pPr>
            <a:r>
              <a:t>When from her living breast she raised his drooping head,</a:t>
            </a:r>
          </a:p>
          <a:p>
            <a:pPr algn="l">
              <a:defRPr b="0" i="1" sz="2100"/>
            </a:pPr>
            <a:r>
              <a:t>Pallid with staring eyes, Jacques Rolla fell back dead.</a:t>
            </a:r>
          </a:p>
          <a:p>
            <a:pPr algn="l">
              <a:defRPr b="0" i="1" sz="2100"/>
            </a:pPr>
            <a:r>
              <a:t>His spirit forth had flown in that chaste, tender kiss</a:t>
            </a:r>
          </a:p>
          <a:p>
            <a:pPr algn="l">
              <a:defRPr b="0" i="1" sz="2100"/>
            </a:pPr>
            <a:r>
              <a:t>But for a moment both had known love’s holy bliss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3" grpId="1"/>
      <p:bldP build="whole" bldLvl="1" animBg="1" rev="0" advAuto="0" spid="140" grpId="8"/>
      <p:bldP build="whole" bldLvl="1" animBg="1" rev="0" advAuto="0" spid="141" grpId="9"/>
      <p:bldP build="whole" bldLvl="1" animBg="1" rev="0" advAuto="0" spid="139" grpId="7"/>
      <p:bldP build="whole" bldLvl="1" animBg="1" rev="0" advAuto="0" spid="136" grpId="4"/>
      <p:bldP build="whole" bldLvl="1" animBg="1" rev="0" advAuto="0" spid="137" grpId="5"/>
      <p:bldP build="whole" bldLvl="1" animBg="1" rev="0" advAuto="0" spid="138" grpId="6"/>
      <p:bldP build="whole" bldLvl="1" animBg="1" rev="0" advAuto="0" spid="135" grpId="3"/>
      <p:bldP build="whole" bldLvl="1" animBg="1" rev="0" advAuto="0" spid="13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04496" y="116724"/>
            <a:ext cx="6154421" cy="4738844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Gervex trained under Cabanel. His technique is a combination of academic painting and elements of realism"/>
          <p:cNvSpPr txBox="1"/>
          <p:nvPr/>
        </p:nvSpPr>
        <p:spPr>
          <a:xfrm>
            <a:off x="68884" y="213283"/>
            <a:ext cx="6358679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Gervex trained under Cabanel. His technique is a combination of academic painting and elements of realism</a:t>
            </a:r>
          </a:p>
        </p:txBody>
      </p:sp>
      <p:sp>
        <p:nvSpPr>
          <p:cNvPr id="145" name="Marie is shown as idealised, typical of academic female nudes of the period"/>
          <p:cNvSpPr txBox="1"/>
          <p:nvPr/>
        </p:nvSpPr>
        <p:spPr>
          <a:xfrm>
            <a:off x="68884" y="1337766"/>
            <a:ext cx="6358679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Marie is shown as idealised, typical of academic female nudes of the period</a:t>
            </a:r>
          </a:p>
        </p:txBody>
      </p:sp>
      <p:sp>
        <p:nvSpPr>
          <p:cNvPr id="146" name="Soft light puts a focus on her as she fills the centre of the composition"/>
          <p:cNvSpPr txBox="1"/>
          <p:nvPr/>
        </p:nvSpPr>
        <p:spPr>
          <a:xfrm>
            <a:off x="68884" y="2106650"/>
            <a:ext cx="6358679" cy="729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Soft light puts a focus on her as she fills the centre of the composition</a:t>
            </a:r>
          </a:p>
        </p:txBody>
      </p:sp>
      <p:sp>
        <p:nvSpPr>
          <p:cNvPr id="147" name="Rolla’s face is shown in shadows, giving him an ambiguous appearance and suggests his mind is clouded with dark thoughts"/>
          <p:cNvSpPr txBox="1"/>
          <p:nvPr/>
        </p:nvSpPr>
        <p:spPr>
          <a:xfrm>
            <a:off x="68884" y="2867583"/>
            <a:ext cx="6358679" cy="1046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Rolla’s face is shown in shadows, giving him an ambiguous appearance and suggests his mind is clouded with dark thoughts</a:t>
            </a:r>
          </a:p>
        </p:txBody>
      </p:sp>
      <p:sp>
        <p:nvSpPr>
          <p:cNvPr id="148" name="Gervex was friends with avant-garde painters including Manet and Degas. He was inspired by Manet’s painting Nana which depicts of prostitute of that era"/>
          <p:cNvSpPr txBox="1"/>
          <p:nvPr/>
        </p:nvSpPr>
        <p:spPr>
          <a:xfrm>
            <a:off x="68884" y="3966667"/>
            <a:ext cx="6358679" cy="1364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Gervex was friends with avant-garde painters including Manet and Degas. He was inspired by Manet’s painting Nana which depicts of prostitute of that era</a:t>
            </a:r>
          </a:p>
        </p:txBody>
      </p:sp>
      <p:pic>
        <p:nvPicPr>
          <p:cNvPr id="14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21966" y="4944113"/>
            <a:ext cx="3538337" cy="4738844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Degas encouraged Gervex to break with the idealism of Academic art by adding realism to the scene. In the foreground Gervex depicts a pile of discarded clothing and it was this frank display of a controversial subject which caused a scandal rather than the nude figure of Marie"/>
          <p:cNvSpPr txBox="1"/>
          <p:nvPr/>
        </p:nvSpPr>
        <p:spPr>
          <a:xfrm>
            <a:off x="68884" y="5383250"/>
            <a:ext cx="9103136" cy="1364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Degas encouraged Gervex to break with the idealism of Academic art by adding realism to the scene. In the foreground Gervex depicts a pile of discarded clothing and it was this frank display of a controversial subject which caused a scandal rather than the nude figure of Marie </a:t>
            </a:r>
          </a:p>
        </p:txBody>
      </p:sp>
      <p:sp>
        <p:nvSpPr>
          <p:cNvPr id="151" name="The work was banned from the 1878 Paris Salon. Gervex instead exhibited it in a privately owned gallery for three months where thousands queued to see the controversial work"/>
          <p:cNvSpPr txBox="1"/>
          <p:nvPr/>
        </p:nvSpPr>
        <p:spPr>
          <a:xfrm>
            <a:off x="68884" y="6958584"/>
            <a:ext cx="9103136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The work was banned from the 1878 Paris Salon. Gervex instead exhibited it in a privately owned gallery for three months where thousands queued to see the controversial work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3"/>
      <p:bldP build="whole" bldLvl="1" animBg="1" rev="0" advAuto="0" spid="151" grpId="7"/>
      <p:bldP build="whole" bldLvl="1" animBg="1" rev="0" advAuto="0" spid="145" grpId="1"/>
      <p:bldP build="whole" bldLvl="1" animBg="1" rev="0" advAuto="0" spid="149" grpId="5"/>
      <p:bldP build="whole" bldLvl="1" animBg="1" rev="0" advAuto="0" spid="150" grpId="6"/>
      <p:bldP build="whole" bldLvl="1" animBg="1" rev="0" advAuto="0" spid="146" grpId="2"/>
      <p:bldP build="whole" bldLvl="1" animBg="1" rev="0" advAuto="0" spid="148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60072" y="2207010"/>
            <a:ext cx="7484656" cy="5763112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Marie"/>
          <p:cNvSpPr txBox="1"/>
          <p:nvPr/>
        </p:nvSpPr>
        <p:spPr>
          <a:xfrm>
            <a:off x="7671951" y="903316"/>
            <a:ext cx="1043861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Marie</a:t>
            </a:r>
          </a:p>
        </p:txBody>
      </p:sp>
      <p:sp>
        <p:nvSpPr>
          <p:cNvPr id="155" name="(Jacques) Rolla"/>
          <p:cNvSpPr txBox="1"/>
          <p:nvPr/>
        </p:nvSpPr>
        <p:spPr>
          <a:xfrm>
            <a:off x="2735884" y="903316"/>
            <a:ext cx="2068658" cy="411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(Jacques) Rolla</a:t>
            </a:r>
          </a:p>
        </p:txBody>
      </p:sp>
      <p:sp>
        <p:nvSpPr>
          <p:cNvPr id="156" name="Line"/>
          <p:cNvSpPr/>
          <p:nvPr/>
        </p:nvSpPr>
        <p:spPr>
          <a:xfrm>
            <a:off x="8043068" y="1303205"/>
            <a:ext cx="581904" cy="2995746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7" name="Line"/>
          <p:cNvSpPr/>
          <p:nvPr/>
        </p:nvSpPr>
        <p:spPr>
          <a:xfrm>
            <a:off x="4038335" y="1303205"/>
            <a:ext cx="304025" cy="1035911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Paris viewed through an open window"/>
          <p:cNvSpPr txBox="1"/>
          <p:nvPr/>
        </p:nvSpPr>
        <p:spPr>
          <a:xfrm>
            <a:off x="289017" y="2274734"/>
            <a:ext cx="2068658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Paris viewed through an open window</a:t>
            </a:r>
          </a:p>
        </p:txBody>
      </p:sp>
      <p:sp>
        <p:nvSpPr>
          <p:cNvPr id="159" name="Line"/>
          <p:cNvSpPr/>
          <p:nvPr/>
        </p:nvSpPr>
        <p:spPr>
          <a:xfrm>
            <a:off x="2093047" y="2530871"/>
            <a:ext cx="1347238" cy="1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Line"/>
          <p:cNvSpPr/>
          <p:nvPr/>
        </p:nvSpPr>
        <p:spPr>
          <a:xfrm flipH="1">
            <a:off x="8870505" y="6089517"/>
            <a:ext cx="2813429" cy="605500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Marie’s discarded clothes including a corset"/>
          <p:cNvSpPr txBox="1"/>
          <p:nvPr/>
        </p:nvSpPr>
        <p:spPr>
          <a:xfrm>
            <a:off x="10423617" y="4941734"/>
            <a:ext cx="2448732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Marie’s discarded clothes including a corset</a:t>
            </a:r>
          </a:p>
        </p:txBody>
      </p:sp>
      <p:sp>
        <p:nvSpPr>
          <p:cNvPr id="162" name="Rolla’s cane/walking stick"/>
          <p:cNvSpPr txBox="1"/>
          <p:nvPr/>
        </p:nvSpPr>
        <p:spPr>
          <a:xfrm>
            <a:off x="9517684" y="8180234"/>
            <a:ext cx="3350300" cy="411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Rolla’s cane/walking stick</a:t>
            </a:r>
          </a:p>
        </p:txBody>
      </p:sp>
      <p:sp>
        <p:nvSpPr>
          <p:cNvPr id="163" name="Line"/>
          <p:cNvSpPr/>
          <p:nvPr/>
        </p:nvSpPr>
        <p:spPr>
          <a:xfrm flipH="1" flipV="1">
            <a:off x="7829105" y="6695016"/>
            <a:ext cx="2306686" cy="1440393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4" name="Bedroom decorated in ostentatious, expensive Rococo Revival furniture- popular with the bourgeoisie"/>
          <p:cNvSpPr txBox="1"/>
          <p:nvPr/>
        </p:nvSpPr>
        <p:spPr>
          <a:xfrm>
            <a:off x="458456" y="8241617"/>
            <a:ext cx="7484656" cy="729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Bedroom decorated in ostentatious, expensive Rococo Revival furniture- popular with the bourgeoisie</a:t>
            </a:r>
          </a:p>
        </p:txBody>
      </p:sp>
      <p:sp>
        <p:nvSpPr>
          <p:cNvPr id="165" name="Table lamp still…"/>
          <p:cNvSpPr txBox="1"/>
          <p:nvPr/>
        </p:nvSpPr>
        <p:spPr>
          <a:xfrm>
            <a:off x="10423617" y="1293373"/>
            <a:ext cx="2448732" cy="104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2100"/>
            </a:pPr>
            <a:r>
              <a:t>Table lamp still</a:t>
            </a:r>
          </a:p>
          <a:p>
            <a:pPr algn="l">
              <a:defRPr b="0" sz="2100"/>
            </a:pPr>
            <a:r>
              <a:t>burning in the morning</a:t>
            </a:r>
          </a:p>
        </p:txBody>
      </p:sp>
      <p:sp>
        <p:nvSpPr>
          <p:cNvPr id="166" name="Line"/>
          <p:cNvSpPr/>
          <p:nvPr/>
        </p:nvSpPr>
        <p:spPr>
          <a:xfrm flipH="1">
            <a:off x="9234571" y="2301770"/>
            <a:ext cx="1321965" cy="1641580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7" name="Marie’s necklace, mentioned in the poem"/>
          <p:cNvSpPr txBox="1"/>
          <p:nvPr/>
        </p:nvSpPr>
        <p:spPr>
          <a:xfrm>
            <a:off x="10423617" y="3117553"/>
            <a:ext cx="2448732" cy="10466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b="0" sz="2100"/>
            </a:lvl1pPr>
          </a:lstStyle>
          <a:p>
            <a:pPr/>
            <a:r>
              <a:t>Marie’s necklace, mentioned in the poem</a:t>
            </a:r>
          </a:p>
        </p:txBody>
      </p:sp>
      <p:sp>
        <p:nvSpPr>
          <p:cNvPr id="168" name="Line"/>
          <p:cNvSpPr/>
          <p:nvPr/>
        </p:nvSpPr>
        <p:spPr>
          <a:xfrm flipH="1">
            <a:off x="9464578" y="4133546"/>
            <a:ext cx="1615417" cy="1019536"/>
          </a:xfrm>
          <a:prstGeom prst="line">
            <a:avLst/>
          </a:prstGeom>
          <a:ln w="63500">
            <a:solidFill>
              <a:schemeClr val="accent6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2"/>
      <p:bldP build="whole" bldLvl="1" animBg="1" rev="0" advAuto="0" spid="160" grpId="4"/>
      <p:bldP build="whole" bldLvl="1" animBg="1" rev="0" advAuto="0" spid="161" grpId="3"/>
      <p:bldP build="whole" bldLvl="1" animBg="1" rev="0" advAuto="0" spid="162" grpId="5"/>
      <p:bldP build="whole" bldLvl="1" animBg="1" rev="0" advAuto="0" spid="163" grpId="6"/>
      <p:bldP build="whole" bldLvl="1" animBg="1" rev="0" advAuto="0" spid="158" grpId="1"/>
      <p:bldP build="whole" bldLvl="1" animBg="1" rev="0" advAuto="0" spid="165" grpId="8"/>
      <p:bldP build="whole" bldLvl="1" animBg="1" rev="0" advAuto="0" spid="168" grpId="11"/>
      <p:bldP build="whole" bldLvl="1" animBg="1" rev="0" advAuto="0" spid="166" grpId="9"/>
      <p:bldP build="whole" bldLvl="1" animBg="1" rev="0" advAuto="0" spid="167" grpId="10"/>
      <p:bldP build="whole" bldLvl="1" animBg="1" rev="0" advAuto="0" spid="164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Mythological and literary subjects were a particularly popular theme in 19th Century art"/>
          <p:cNvSpPr txBox="1"/>
          <p:nvPr/>
        </p:nvSpPr>
        <p:spPr>
          <a:xfrm>
            <a:off x="1195510" y="187376"/>
            <a:ext cx="102751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/>
            </a:lvl1pPr>
          </a:lstStyle>
          <a:p>
            <a:pPr/>
            <a:r>
              <a:t>Consider the differences between these two depictions of literary subjects.</a:t>
            </a:r>
          </a:p>
        </p:txBody>
      </p:sp>
      <p:sp>
        <p:nvSpPr>
          <p:cNvPr id="171" name="Text"/>
          <p:cNvSpPr txBox="1"/>
          <p:nvPr/>
        </p:nvSpPr>
        <p:spPr>
          <a:xfrm>
            <a:off x="279400" y="1542813"/>
            <a:ext cx="152400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b="0"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72" name="Text"/>
          <p:cNvSpPr txBox="1"/>
          <p:nvPr/>
        </p:nvSpPr>
        <p:spPr>
          <a:xfrm>
            <a:off x="7895070" y="1316143"/>
            <a:ext cx="152401" cy="424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lnSpc>
                <a:spcPts val="2800"/>
              </a:lnSpc>
              <a:defRPr b="0" sz="12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 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63783" y="3400584"/>
            <a:ext cx="6410302" cy="4363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8944" y="3346985"/>
            <a:ext cx="5806592" cy="447102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Mythological and literary subjects were a particularly popular theme in 19th Century art"/>
          <p:cNvSpPr txBox="1"/>
          <p:nvPr/>
        </p:nvSpPr>
        <p:spPr>
          <a:xfrm>
            <a:off x="361577" y="938026"/>
            <a:ext cx="11942979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/>
            </a:lvl1pPr>
          </a:lstStyle>
          <a:p>
            <a:pPr/>
            <a:r>
              <a:t>Think about the content of each work, the treatment of figure, setting, props, technique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